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2" r:id="rId11"/>
    <p:sldId id="283" r:id="rId12"/>
    <p:sldId id="284" r:id="rId13"/>
    <p:sldId id="286" r:id="rId14"/>
    <p:sldId id="287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300" r:id="rId24"/>
    <p:sldId id="301" r:id="rId25"/>
    <p:sldId id="302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9" r:id="rId38"/>
    <p:sldId id="320" r:id="rId39"/>
    <p:sldId id="321" r:id="rId40"/>
    <p:sldId id="322" r:id="rId41"/>
    <p:sldId id="489" r:id="rId42"/>
    <p:sldId id="490" r:id="rId43"/>
    <p:sldId id="491" r:id="rId44"/>
    <p:sldId id="49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495" r:id="rId108"/>
    <p:sldId id="496" r:id="rId109"/>
    <p:sldId id="497" r:id="rId110"/>
    <p:sldId id="386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28" r:id="rId153"/>
    <p:sldId id="429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443" r:id="rId168"/>
    <p:sldId id="444" r:id="rId169"/>
    <p:sldId id="445" r:id="rId170"/>
    <p:sldId id="446" r:id="rId171"/>
    <p:sldId id="447" r:id="rId172"/>
    <p:sldId id="448" r:id="rId173"/>
    <p:sldId id="449" r:id="rId174"/>
    <p:sldId id="450" r:id="rId175"/>
    <p:sldId id="451" r:id="rId176"/>
    <p:sldId id="452" r:id="rId177"/>
    <p:sldId id="453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2" r:id="rId187"/>
    <p:sldId id="463" r:id="rId188"/>
    <p:sldId id="464" r:id="rId189"/>
    <p:sldId id="465" r:id="rId190"/>
    <p:sldId id="466" r:id="rId191"/>
    <p:sldId id="467" r:id="rId192"/>
    <p:sldId id="468" r:id="rId193"/>
    <p:sldId id="469" r:id="rId194"/>
    <p:sldId id="470" r:id="rId195"/>
    <p:sldId id="471" r:id="rId196"/>
    <p:sldId id="472" r:id="rId197"/>
    <p:sldId id="473" r:id="rId198"/>
    <p:sldId id="474" r:id="rId199"/>
    <p:sldId id="475" r:id="rId200"/>
    <p:sldId id="476" r:id="rId201"/>
    <p:sldId id="477" r:id="rId202"/>
    <p:sldId id="478" r:id="rId203"/>
    <p:sldId id="479" r:id="rId204"/>
    <p:sldId id="480" r:id="rId205"/>
    <p:sldId id="481" r:id="rId206"/>
    <p:sldId id="482" r:id="rId207"/>
    <p:sldId id="483" r:id="rId208"/>
    <p:sldId id="484" r:id="rId209"/>
    <p:sldId id="485" r:id="rId210"/>
    <p:sldId id="486" r:id="rId211"/>
    <p:sldId id="487" r:id="rId212"/>
    <p:sldId id="488" r:id="rId213"/>
  </p:sldIdLst>
  <p:sldSz cx="12192000" cy="12192000"/>
  <p:notesSz cx="12192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128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45716" y="-20370"/>
            <a:ext cx="9100566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0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9041" y="359460"/>
            <a:ext cx="3867150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0000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251" y="1446403"/>
            <a:ext cx="11223497" cy="2117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g"/><Relationship Id="rId3" Type="http://schemas.openxmlformats.org/officeDocument/2006/relationships/image" Target="../media/image256.png"/><Relationship Id="rId7" Type="http://schemas.openxmlformats.org/officeDocument/2006/relationships/image" Target="../media/image259.jp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g"/><Relationship Id="rId11" Type="http://schemas.openxmlformats.org/officeDocument/2006/relationships/image" Target="../media/image263.jpg"/><Relationship Id="rId5" Type="http://schemas.openxmlformats.org/officeDocument/2006/relationships/image" Target="../media/image258.png"/><Relationship Id="rId10" Type="http://schemas.openxmlformats.org/officeDocument/2006/relationships/image" Target="../media/image262.jpg"/><Relationship Id="rId4" Type="http://schemas.openxmlformats.org/officeDocument/2006/relationships/image" Target="../media/image257.png"/><Relationship Id="rId9" Type="http://schemas.openxmlformats.org/officeDocument/2006/relationships/image" Target="../media/image261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g"/><Relationship Id="rId3" Type="http://schemas.openxmlformats.org/officeDocument/2006/relationships/image" Target="../media/image265.png"/><Relationship Id="rId7" Type="http://schemas.openxmlformats.org/officeDocument/2006/relationships/image" Target="../media/image269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8.jp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jp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9" Type="http://schemas.openxmlformats.org/officeDocument/2006/relationships/image" Target="../media/image309.png"/><Relationship Id="rId21" Type="http://schemas.openxmlformats.org/officeDocument/2006/relationships/image" Target="../media/image291.png"/><Relationship Id="rId34" Type="http://schemas.openxmlformats.org/officeDocument/2006/relationships/image" Target="../media/image304.png"/><Relationship Id="rId42" Type="http://schemas.openxmlformats.org/officeDocument/2006/relationships/image" Target="../media/image312.png"/><Relationship Id="rId47" Type="http://schemas.openxmlformats.org/officeDocument/2006/relationships/image" Target="../media/image317.png"/><Relationship Id="rId50" Type="http://schemas.openxmlformats.org/officeDocument/2006/relationships/image" Target="../media/image320.png"/><Relationship Id="rId55" Type="http://schemas.openxmlformats.org/officeDocument/2006/relationships/image" Target="../media/image24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3.png"/><Relationship Id="rId38" Type="http://schemas.openxmlformats.org/officeDocument/2006/relationships/image" Target="../media/image308.png"/><Relationship Id="rId46" Type="http://schemas.openxmlformats.org/officeDocument/2006/relationships/image" Target="../media/image316.png"/><Relationship Id="rId2" Type="http://schemas.openxmlformats.org/officeDocument/2006/relationships/image" Target="../media/image272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41" Type="http://schemas.openxmlformats.org/officeDocument/2006/relationships/image" Target="../media/image311.png"/><Relationship Id="rId54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37" Type="http://schemas.openxmlformats.org/officeDocument/2006/relationships/image" Target="../media/image307.png"/><Relationship Id="rId40" Type="http://schemas.openxmlformats.org/officeDocument/2006/relationships/image" Target="../media/image310.png"/><Relationship Id="rId45" Type="http://schemas.openxmlformats.org/officeDocument/2006/relationships/image" Target="../media/image315.png"/><Relationship Id="rId53" Type="http://schemas.openxmlformats.org/officeDocument/2006/relationships/image" Target="../media/image241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36" Type="http://schemas.openxmlformats.org/officeDocument/2006/relationships/image" Target="../media/image306.png"/><Relationship Id="rId49" Type="http://schemas.openxmlformats.org/officeDocument/2006/relationships/image" Target="../media/image319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4" Type="http://schemas.openxmlformats.org/officeDocument/2006/relationships/image" Target="../media/image314.png"/><Relationship Id="rId52" Type="http://schemas.openxmlformats.org/officeDocument/2006/relationships/image" Target="../media/image322.jp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Relationship Id="rId35" Type="http://schemas.openxmlformats.org/officeDocument/2006/relationships/image" Target="../media/image305.png"/><Relationship Id="rId43" Type="http://schemas.openxmlformats.org/officeDocument/2006/relationships/image" Target="../media/image313.png"/><Relationship Id="rId48" Type="http://schemas.openxmlformats.org/officeDocument/2006/relationships/image" Target="../media/image318.png"/><Relationship Id="rId56" Type="http://schemas.openxmlformats.org/officeDocument/2006/relationships/image" Target="../media/image244.png"/><Relationship Id="rId8" Type="http://schemas.openxmlformats.org/officeDocument/2006/relationships/image" Target="../media/image278.png"/><Relationship Id="rId51" Type="http://schemas.openxmlformats.org/officeDocument/2006/relationships/image" Target="../media/image321.png"/><Relationship Id="rId3" Type="http://schemas.openxmlformats.org/officeDocument/2006/relationships/image" Target="../media/image27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jpg"/><Relationship Id="rId3" Type="http://schemas.openxmlformats.org/officeDocument/2006/relationships/image" Target="../media/image241.png"/><Relationship Id="rId7" Type="http://schemas.openxmlformats.org/officeDocument/2006/relationships/image" Target="../media/image323.jp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325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327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6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jpg"/><Relationship Id="rId3" Type="http://schemas.openxmlformats.org/officeDocument/2006/relationships/image" Target="../media/image242.png"/><Relationship Id="rId7" Type="http://schemas.openxmlformats.org/officeDocument/2006/relationships/image" Target="../media/image328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2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jp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5.jpg"/><Relationship Id="rId4" Type="http://schemas.openxmlformats.org/officeDocument/2006/relationships/image" Target="../media/image35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jp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jpg"/><Relationship Id="rId5" Type="http://schemas.openxmlformats.org/officeDocument/2006/relationships/image" Target="../media/image359.png"/><Relationship Id="rId4" Type="http://schemas.openxmlformats.org/officeDocument/2006/relationships/image" Target="../media/image36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jp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5" Type="http://schemas.openxmlformats.org/officeDocument/2006/relationships/image" Target="../media/image376.jp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46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jpg"/><Relationship Id="rId4" Type="http://schemas.openxmlformats.org/officeDocument/2006/relationships/image" Target="../media/image3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5.jpg"/><Relationship Id="rId5" Type="http://schemas.openxmlformats.org/officeDocument/2006/relationships/image" Target="../media/image384.jpg"/><Relationship Id="rId4" Type="http://schemas.openxmlformats.org/officeDocument/2006/relationships/image" Target="../media/image38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2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3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4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jpg"/><Relationship Id="rId4" Type="http://schemas.openxmlformats.org/officeDocument/2006/relationships/image" Target="../media/image346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g"/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jpg"/><Relationship Id="rId4" Type="http://schemas.openxmlformats.org/officeDocument/2006/relationships/image" Target="../media/image40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jpg"/><Relationship Id="rId4" Type="http://schemas.openxmlformats.org/officeDocument/2006/relationships/image" Target="../media/image413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g"/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9.jpg"/><Relationship Id="rId4" Type="http://schemas.openxmlformats.org/officeDocument/2006/relationships/image" Target="../media/image4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9.jpg"/><Relationship Id="rId4" Type="http://schemas.openxmlformats.org/officeDocument/2006/relationships/image" Target="../media/image4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9.jpg"/><Relationship Id="rId4" Type="http://schemas.openxmlformats.org/officeDocument/2006/relationships/image" Target="../media/image42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jpg"/><Relationship Id="rId5" Type="http://schemas.openxmlformats.org/officeDocument/2006/relationships/image" Target="../media/image429.jpg"/><Relationship Id="rId4" Type="http://schemas.openxmlformats.org/officeDocument/2006/relationships/image" Target="../media/image42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9.jpg"/><Relationship Id="rId4" Type="http://schemas.openxmlformats.org/officeDocument/2006/relationships/image" Target="../media/image433.pn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71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42" Type="http://schemas.openxmlformats.org/officeDocument/2006/relationships/image" Target="../media/image474.png"/><Relationship Id="rId47" Type="http://schemas.openxmlformats.org/officeDocument/2006/relationships/image" Target="../media/image479.png"/><Relationship Id="rId50" Type="http://schemas.openxmlformats.org/officeDocument/2006/relationships/image" Target="../media/image482.png"/><Relationship Id="rId55" Type="http://schemas.openxmlformats.org/officeDocument/2006/relationships/image" Target="../media/image487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46" Type="http://schemas.openxmlformats.org/officeDocument/2006/relationships/image" Target="../media/image478.png"/><Relationship Id="rId59" Type="http://schemas.openxmlformats.org/officeDocument/2006/relationships/image" Target="../media/image491.jpg"/><Relationship Id="rId2" Type="http://schemas.openxmlformats.org/officeDocument/2006/relationships/image" Target="../media/image434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41" Type="http://schemas.openxmlformats.org/officeDocument/2006/relationships/image" Target="../media/image473.png"/><Relationship Id="rId54" Type="http://schemas.openxmlformats.org/officeDocument/2006/relationships/image" Target="../media/image4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2.png"/><Relationship Id="rId45" Type="http://schemas.openxmlformats.org/officeDocument/2006/relationships/image" Target="../media/image477.png"/><Relationship Id="rId53" Type="http://schemas.openxmlformats.org/officeDocument/2006/relationships/image" Target="../media/image485.png"/><Relationship Id="rId58" Type="http://schemas.openxmlformats.org/officeDocument/2006/relationships/image" Target="../media/image490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49" Type="http://schemas.openxmlformats.org/officeDocument/2006/relationships/image" Target="../media/image481.png"/><Relationship Id="rId57" Type="http://schemas.openxmlformats.org/officeDocument/2006/relationships/image" Target="../media/image489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4" Type="http://schemas.openxmlformats.org/officeDocument/2006/relationships/image" Target="../media/image476.png"/><Relationship Id="rId52" Type="http://schemas.openxmlformats.org/officeDocument/2006/relationships/image" Target="../media/image484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43" Type="http://schemas.openxmlformats.org/officeDocument/2006/relationships/image" Target="../media/image475.png"/><Relationship Id="rId48" Type="http://schemas.openxmlformats.org/officeDocument/2006/relationships/image" Target="../media/image480.png"/><Relationship Id="rId56" Type="http://schemas.openxmlformats.org/officeDocument/2006/relationships/image" Target="../media/image488.png"/><Relationship Id="rId8" Type="http://schemas.openxmlformats.org/officeDocument/2006/relationships/image" Target="../media/image440.png"/><Relationship Id="rId51" Type="http://schemas.openxmlformats.org/officeDocument/2006/relationships/image" Target="../media/image483.png"/><Relationship Id="rId3" Type="http://schemas.openxmlformats.org/officeDocument/2006/relationships/image" Target="../media/image43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g"/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8.png"/><Relationship Id="rId18" Type="http://schemas.openxmlformats.org/officeDocument/2006/relationships/image" Target="../media/image513.png"/><Relationship Id="rId26" Type="http://schemas.openxmlformats.org/officeDocument/2006/relationships/image" Target="../media/image521.png"/><Relationship Id="rId39" Type="http://schemas.openxmlformats.org/officeDocument/2006/relationships/image" Target="../media/image534.png"/><Relationship Id="rId3" Type="http://schemas.openxmlformats.org/officeDocument/2006/relationships/image" Target="../media/image498.png"/><Relationship Id="rId21" Type="http://schemas.openxmlformats.org/officeDocument/2006/relationships/image" Target="../media/image516.png"/><Relationship Id="rId34" Type="http://schemas.openxmlformats.org/officeDocument/2006/relationships/image" Target="../media/image529.png"/><Relationship Id="rId42" Type="http://schemas.openxmlformats.org/officeDocument/2006/relationships/image" Target="../media/image537.png"/><Relationship Id="rId47" Type="http://schemas.openxmlformats.org/officeDocument/2006/relationships/image" Target="../media/image542.png"/><Relationship Id="rId50" Type="http://schemas.openxmlformats.org/officeDocument/2006/relationships/image" Target="../media/image545.jpg"/><Relationship Id="rId7" Type="http://schemas.openxmlformats.org/officeDocument/2006/relationships/image" Target="../media/image502.png"/><Relationship Id="rId12" Type="http://schemas.openxmlformats.org/officeDocument/2006/relationships/image" Target="../media/image507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33" Type="http://schemas.openxmlformats.org/officeDocument/2006/relationships/image" Target="../media/image528.png"/><Relationship Id="rId38" Type="http://schemas.openxmlformats.org/officeDocument/2006/relationships/image" Target="../media/image533.png"/><Relationship Id="rId46" Type="http://schemas.openxmlformats.org/officeDocument/2006/relationships/image" Target="../media/image541.png"/><Relationship Id="rId2" Type="http://schemas.openxmlformats.org/officeDocument/2006/relationships/image" Target="../media/image497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29" Type="http://schemas.openxmlformats.org/officeDocument/2006/relationships/image" Target="../media/image524.png"/><Relationship Id="rId41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24" Type="http://schemas.openxmlformats.org/officeDocument/2006/relationships/image" Target="../media/image519.png"/><Relationship Id="rId32" Type="http://schemas.openxmlformats.org/officeDocument/2006/relationships/image" Target="../media/image527.png"/><Relationship Id="rId37" Type="http://schemas.openxmlformats.org/officeDocument/2006/relationships/image" Target="../media/image532.png"/><Relationship Id="rId40" Type="http://schemas.openxmlformats.org/officeDocument/2006/relationships/image" Target="../media/image535.png"/><Relationship Id="rId45" Type="http://schemas.openxmlformats.org/officeDocument/2006/relationships/image" Target="../media/image540.png"/><Relationship Id="rId5" Type="http://schemas.openxmlformats.org/officeDocument/2006/relationships/image" Target="../media/image500.png"/><Relationship Id="rId15" Type="http://schemas.openxmlformats.org/officeDocument/2006/relationships/image" Target="../media/image510.png"/><Relationship Id="rId23" Type="http://schemas.openxmlformats.org/officeDocument/2006/relationships/image" Target="../media/image518.png"/><Relationship Id="rId28" Type="http://schemas.openxmlformats.org/officeDocument/2006/relationships/image" Target="../media/image523.png"/><Relationship Id="rId36" Type="http://schemas.openxmlformats.org/officeDocument/2006/relationships/image" Target="../media/image531.png"/><Relationship Id="rId49" Type="http://schemas.openxmlformats.org/officeDocument/2006/relationships/image" Target="../media/image544.jpg"/><Relationship Id="rId10" Type="http://schemas.openxmlformats.org/officeDocument/2006/relationships/image" Target="../media/image505.png"/><Relationship Id="rId19" Type="http://schemas.openxmlformats.org/officeDocument/2006/relationships/image" Target="../media/image514.png"/><Relationship Id="rId31" Type="http://schemas.openxmlformats.org/officeDocument/2006/relationships/image" Target="../media/image526.png"/><Relationship Id="rId44" Type="http://schemas.openxmlformats.org/officeDocument/2006/relationships/image" Target="../media/image539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Relationship Id="rId14" Type="http://schemas.openxmlformats.org/officeDocument/2006/relationships/image" Target="../media/image509.png"/><Relationship Id="rId22" Type="http://schemas.openxmlformats.org/officeDocument/2006/relationships/image" Target="../media/image517.png"/><Relationship Id="rId27" Type="http://schemas.openxmlformats.org/officeDocument/2006/relationships/image" Target="../media/image522.png"/><Relationship Id="rId30" Type="http://schemas.openxmlformats.org/officeDocument/2006/relationships/image" Target="../media/image525.png"/><Relationship Id="rId35" Type="http://schemas.openxmlformats.org/officeDocument/2006/relationships/image" Target="../media/image530.png"/><Relationship Id="rId43" Type="http://schemas.openxmlformats.org/officeDocument/2006/relationships/image" Target="../media/image538.png"/><Relationship Id="rId48" Type="http://schemas.openxmlformats.org/officeDocument/2006/relationships/image" Target="../media/image543.png"/><Relationship Id="rId8" Type="http://schemas.openxmlformats.org/officeDocument/2006/relationships/image" Target="../media/image503.png"/><Relationship Id="rId51" Type="http://schemas.openxmlformats.org/officeDocument/2006/relationships/image" Target="../media/image546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jpg"/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jpg"/><Relationship Id="rId4" Type="http://schemas.openxmlformats.org/officeDocument/2006/relationships/image" Target="../media/image5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jp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jpg"/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jp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7" Type="http://schemas.openxmlformats.org/officeDocument/2006/relationships/image" Target="../media/image569.jp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jp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575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4.jpg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7.jpg"/><Relationship Id="rId4" Type="http://schemas.openxmlformats.org/officeDocument/2006/relationships/image" Target="../media/image57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jpg"/><Relationship Id="rId5" Type="http://schemas.openxmlformats.org/officeDocument/2006/relationships/image" Target="../media/image581.jpg"/><Relationship Id="rId4" Type="http://schemas.openxmlformats.org/officeDocument/2006/relationships/image" Target="../media/image58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585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4.jpg"/><Relationship Id="rId5" Type="http://schemas.openxmlformats.org/officeDocument/2006/relationships/image" Target="../media/image583.jpg"/><Relationship Id="rId4" Type="http://schemas.openxmlformats.org/officeDocument/2006/relationships/image" Target="../media/image57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jpg"/><Relationship Id="rId3" Type="http://schemas.openxmlformats.org/officeDocument/2006/relationships/image" Target="../media/image579.png"/><Relationship Id="rId7" Type="http://schemas.openxmlformats.org/officeDocument/2006/relationships/image" Target="../media/image587.jp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jpg"/><Relationship Id="rId5" Type="http://schemas.openxmlformats.org/officeDocument/2006/relationships/image" Target="../media/image586.jpg"/><Relationship Id="rId4" Type="http://schemas.openxmlformats.org/officeDocument/2006/relationships/image" Target="../media/image580.png"/><Relationship Id="rId9" Type="http://schemas.openxmlformats.org/officeDocument/2006/relationships/image" Target="../media/image58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jpg"/><Relationship Id="rId3" Type="http://schemas.openxmlformats.org/officeDocument/2006/relationships/image" Target="../media/image571.png"/><Relationship Id="rId7" Type="http://schemas.openxmlformats.org/officeDocument/2006/relationships/image" Target="../media/image592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jpg"/><Relationship Id="rId5" Type="http://schemas.openxmlformats.org/officeDocument/2006/relationships/image" Target="../media/image590.jpg"/><Relationship Id="rId4" Type="http://schemas.openxmlformats.org/officeDocument/2006/relationships/image" Target="../media/image576.png"/><Relationship Id="rId9" Type="http://schemas.openxmlformats.org/officeDocument/2006/relationships/image" Target="../media/image594.jp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jpg"/><Relationship Id="rId3" Type="http://schemas.openxmlformats.org/officeDocument/2006/relationships/image" Target="../media/image571.png"/><Relationship Id="rId7" Type="http://schemas.openxmlformats.org/officeDocument/2006/relationships/image" Target="../media/image595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jpg"/><Relationship Id="rId5" Type="http://schemas.openxmlformats.org/officeDocument/2006/relationships/image" Target="../media/image590.jpg"/><Relationship Id="rId4" Type="http://schemas.openxmlformats.org/officeDocument/2006/relationships/image" Target="../media/image57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7.jpg"/><Relationship Id="rId4" Type="http://schemas.openxmlformats.org/officeDocument/2006/relationships/image" Target="../media/image576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jpg"/><Relationship Id="rId3" Type="http://schemas.openxmlformats.org/officeDocument/2006/relationships/image" Target="../media/image571.png"/><Relationship Id="rId7" Type="http://schemas.openxmlformats.org/officeDocument/2006/relationships/image" Target="../media/image59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9.jpg"/><Relationship Id="rId5" Type="http://schemas.openxmlformats.org/officeDocument/2006/relationships/image" Target="../media/image598.png"/><Relationship Id="rId4" Type="http://schemas.openxmlformats.org/officeDocument/2006/relationships/image" Target="../media/image576.png"/><Relationship Id="rId9" Type="http://schemas.openxmlformats.org/officeDocument/2006/relationships/image" Target="../media/image601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8.jpg"/><Relationship Id="rId5" Type="http://schemas.openxmlformats.org/officeDocument/2006/relationships/image" Target="../media/image607.png"/><Relationship Id="rId4" Type="http://schemas.openxmlformats.org/officeDocument/2006/relationships/image" Target="../media/image576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26" Type="http://schemas.openxmlformats.org/officeDocument/2006/relationships/image" Target="../media/image633.png"/><Relationship Id="rId39" Type="http://schemas.openxmlformats.org/officeDocument/2006/relationships/image" Target="../media/image646.png"/><Relationship Id="rId3" Type="http://schemas.openxmlformats.org/officeDocument/2006/relationships/image" Target="../media/image610.png"/><Relationship Id="rId21" Type="http://schemas.openxmlformats.org/officeDocument/2006/relationships/image" Target="../media/image628.png"/><Relationship Id="rId34" Type="http://schemas.openxmlformats.org/officeDocument/2006/relationships/image" Target="../media/image641.png"/><Relationship Id="rId42" Type="http://schemas.openxmlformats.org/officeDocument/2006/relationships/image" Target="../media/image649.png"/><Relationship Id="rId47" Type="http://schemas.openxmlformats.org/officeDocument/2006/relationships/image" Target="../media/image654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25" Type="http://schemas.openxmlformats.org/officeDocument/2006/relationships/image" Target="../media/image632.png"/><Relationship Id="rId33" Type="http://schemas.openxmlformats.org/officeDocument/2006/relationships/image" Target="../media/image640.png"/><Relationship Id="rId38" Type="http://schemas.openxmlformats.org/officeDocument/2006/relationships/image" Target="../media/image645.png"/><Relationship Id="rId46" Type="http://schemas.openxmlformats.org/officeDocument/2006/relationships/image" Target="../media/image653.png"/><Relationship Id="rId2" Type="http://schemas.openxmlformats.org/officeDocument/2006/relationships/image" Target="../media/image609.png"/><Relationship Id="rId16" Type="http://schemas.openxmlformats.org/officeDocument/2006/relationships/image" Target="../media/image623.png"/><Relationship Id="rId20" Type="http://schemas.openxmlformats.org/officeDocument/2006/relationships/image" Target="../media/image627.png"/><Relationship Id="rId29" Type="http://schemas.openxmlformats.org/officeDocument/2006/relationships/image" Target="../media/image636.png"/><Relationship Id="rId41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24" Type="http://schemas.openxmlformats.org/officeDocument/2006/relationships/image" Target="../media/image631.png"/><Relationship Id="rId32" Type="http://schemas.openxmlformats.org/officeDocument/2006/relationships/image" Target="../media/image639.png"/><Relationship Id="rId37" Type="http://schemas.openxmlformats.org/officeDocument/2006/relationships/image" Target="../media/image644.png"/><Relationship Id="rId40" Type="http://schemas.openxmlformats.org/officeDocument/2006/relationships/image" Target="../media/image647.png"/><Relationship Id="rId45" Type="http://schemas.openxmlformats.org/officeDocument/2006/relationships/image" Target="../media/image652.png"/><Relationship Id="rId5" Type="http://schemas.openxmlformats.org/officeDocument/2006/relationships/image" Target="../media/image612.png"/><Relationship Id="rId15" Type="http://schemas.openxmlformats.org/officeDocument/2006/relationships/image" Target="../media/image622.png"/><Relationship Id="rId23" Type="http://schemas.openxmlformats.org/officeDocument/2006/relationships/image" Target="../media/image630.png"/><Relationship Id="rId28" Type="http://schemas.openxmlformats.org/officeDocument/2006/relationships/image" Target="../media/image635.png"/><Relationship Id="rId36" Type="http://schemas.openxmlformats.org/officeDocument/2006/relationships/image" Target="../media/image643.png"/><Relationship Id="rId49" Type="http://schemas.openxmlformats.org/officeDocument/2006/relationships/image" Target="../media/image656.jpg"/><Relationship Id="rId10" Type="http://schemas.openxmlformats.org/officeDocument/2006/relationships/image" Target="../media/image617.png"/><Relationship Id="rId19" Type="http://schemas.openxmlformats.org/officeDocument/2006/relationships/image" Target="../media/image626.png"/><Relationship Id="rId31" Type="http://schemas.openxmlformats.org/officeDocument/2006/relationships/image" Target="../media/image638.png"/><Relationship Id="rId44" Type="http://schemas.openxmlformats.org/officeDocument/2006/relationships/image" Target="../media/image651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4" Type="http://schemas.openxmlformats.org/officeDocument/2006/relationships/image" Target="../media/image621.png"/><Relationship Id="rId22" Type="http://schemas.openxmlformats.org/officeDocument/2006/relationships/image" Target="../media/image629.png"/><Relationship Id="rId27" Type="http://schemas.openxmlformats.org/officeDocument/2006/relationships/image" Target="../media/image634.png"/><Relationship Id="rId30" Type="http://schemas.openxmlformats.org/officeDocument/2006/relationships/image" Target="../media/image637.png"/><Relationship Id="rId35" Type="http://schemas.openxmlformats.org/officeDocument/2006/relationships/image" Target="../media/image642.png"/><Relationship Id="rId43" Type="http://schemas.openxmlformats.org/officeDocument/2006/relationships/image" Target="../media/image650.png"/><Relationship Id="rId48" Type="http://schemas.openxmlformats.org/officeDocument/2006/relationships/image" Target="../media/image655.png"/><Relationship Id="rId8" Type="http://schemas.openxmlformats.org/officeDocument/2006/relationships/image" Target="../media/image61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7.jp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6.jpg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jpg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jpg"/><Relationship Id="rId3" Type="http://schemas.openxmlformats.org/officeDocument/2006/relationships/image" Target="../media/image659.png"/><Relationship Id="rId7" Type="http://schemas.openxmlformats.org/officeDocument/2006/relationships/image" Target="../media/image663.jp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2.jpg"/><Relationship Id="rId5" Type="http://schemas.openxmlformats.org/officeDocument/2006/relationships/image" Target="../media/image661.png"/><Relationship Id="rId4" Type="http://schemas.openxmlformats.org/officeDocument/2006/relationships/image" Target="../media/image660.png"/><Relationship Id="rId9" Type="http://schemas.openxmlformats.org/officeDocument/2006/relationships/image" Target="../media/image656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7" Type="http://schemas.openxmlformats.org/officeDocument/2006/relationships/image" Target="../media/image656.jp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5.jpg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jpg"/><Relationship Id="rId3" Type="http://schemas.openxmlformats.org/officeDocument/2006/relationships/image" Target="../media/image659.png"/><Relationship Id="rId7" Type="http://schemas.openxmlformats.org/officeDocument/2006/relationships/image" Target="../media/image667.jp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jpg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7" Type="http://schemas.openxmlformats.org/officeDocument/2006/relationships/image" Target="../media/image656.jp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8.jpg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jpg"/><Relationship Id="rId3" Type="http://schemas.openxmlformats.org/officeDocument/2006/relationships/image" Target="../media/image659.png"/><Relationship Id="rId7" Type="http://schemas.openxmlformats.org/officeDocument/2006/relationships/image" Target="../media/image670.jp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9.jpg"/><Relationship Id="rId5" Type="http://schemas.openxmlformats.org/officeDocument/2006/relationships/image" Target="../media/image661.png"/><Relationship Id="rId10" Type="http://schemas.openxmlformats.org/officeDocument/2006/relationships/image" Target="../media/image656.jpg"/><Relationship Id="rId4" Type="http://schemas.openxmlformats.org/officeDocument/2006/relationships/image" Target="../media/image660.png"/><Relationship Id="rId9" Type="http://schemas.openxmlformats.org/officeDocument/2006/relationships/image" Target="../media/image672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7" Type="http://schemas.openxmlformats.org/officeDocument/2006/relationships/image" Target="../media/image678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7.png"/><Relationship Id="rId5" Type="http://schemas.openxmlformats.org/officeDocument/2006/relationships/image" Target="../media/image676.png"/><Relationship Id="rId4" Type="http://schemas.openxmlformats.org/officeDocument/2006/relationships/image" Target="../media/image67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7.jpg"/><Relationship Id="rId4" Type="http://schemas.openxmlformats.org/officeDocument/2006/relationships/image" Target="../media/image57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jpg"/><Relationship Id="rId5" Type="http://schemas.openxmlformats.org/officeDocument/2006/relationships/image" Target="../media/image581.jpg"/><Relationship Id="rId4" Type="http://schemas.openxmlformats.org/officeDocument/2006/relationships/image" Target="../media/image58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7" Type="http://schemas.openxmlformats.org/officeDocument/2006/relationships/image" Target="../media/image585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4.jpg"/><Relationship Id="rId5" Type="http://schemas.openxmlformats.org/officeDocument/2006/relationships/image" Target="../media/image583.jpg"/><Relationship Id="rId4" Type="http://schemas.openxmlformats.org/officeDocument/2006/relationships/image" Target="../media/image5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jpg"/><Relationship Id="rId3" Type="http://schemas.openxmlformats.org/officeDocument/2006/relationships/image" Target="../media/image579.png"/><Relationship Id="rId7" Type="http://schemas.openxmlformats.org/officeDocument/2006/relationships/image" Target="../media/image587.jp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jpg"/><Relationship Id="rId5" Type="http://schemas.openxmlformats.org/officeDocument/2006/relationships/image" Target="../media/image586.jpg"/><Relationship Id="rId4" Type="http://schemas.openxmlformats.org/officeDocument/2006/relationships/image" Target="../media/image580.png"/><Relationship Id="rId9" Type="http://schemas.openxmlformats.org/officeDocument/2006/relationships/image" Target="../media/image589.jp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jpg"/><Relationship Id="rId3" Type="http://schemas.openxmlformats.org/officeDocument/2006/relationships/image" Target="../media/image571.png"/><Relationship Id="rId7" Type="http://schemas.openxmlformats.org/officeDocument/2006/relationships/image" Target="../media/image592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jpg"/><Relationship Id="rId5" Type="http://schemas.openxmlformats.org/officeDocument/2006/relationships/image" Target="../media/image590.jpg"/><Relationship Id="rId4" Type="http://schemas.openxmlformats.org/officeDocument/2006/relationships/image" Target="../media/image576.png"/><Relationship Id="rId9" Type="http://schemas.openxmlformats.org/officeDocument/2006/relationships/image" Target="../media/image594.jp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jpg"/><Relationship Id="rId3" Type="http://schemas.openxmlformats.org/officeDocument/2006/relationships/image" Target="../media/image571.png"/><Relationship Id="rId7" Type="http://schemas.openxmlformats.org/officeDocument/2006/relationships/image" Target="../media/image595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jpg"/><Relationship Id="rId5" Type="http://schemas.openxmlformats.org/officeDocument/2006/relationships/image" Target="../media/image590.jpg"/><Relationship Id="rId4" Type="http://schemas.openxmlformats.org/officeDocument/2006/relationships/image" Target="../media/image57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7.jpg"/><Relationship Id="rId4" Type="http://schemas.openxmlformats.org/officeDocument/2006/relationships/image" Target="../media/image576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jpg"/><Relationship Id="rId3" Type="http://schemas.openxmlformats.org/officeDocument/2006/relationships/image" Target="../media/image571.png"/><Relationship Id="rId7" Type="http://schemas.openxmlformats.org/officeDocument/2006/relationships/image" Target="../media/image59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9.jpg"/><Relationship Id="rId5" Type="http://schemas.openxmlformats.org/officeDocument/2006/relationships/image" Target="../media/image598.png"/><Relationship Id="rId4" Type="http://schemas.openxmlformats.org/officeDocument/2006/relationships/image" Target="../media/image576.png"/><Relationship Id="rId9" Type="http://schemas.openxmlformats.org/officeDocument/2006/relationships/image" Target="../media/image601.jp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png"/><Relationship Id="rId3" Type="http://schemas.openxmlformats.org/officeDocument/2006/relationships/image" Target="../media/image680.png"/><Relationship Id="rId7" Type="http://schemas.openxmlformats.org/officeDocument/2006/relationships/image" Target="../media/image684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5" Type="http://schemas.openxmlformats.org/officeDocument/2006/relationships/image" Target="../media/image682.png"/><Relationship Id="rId4" Type="http://schemas.openxmlformats.org/officeDocument/2006/relationships/image" Target="../media/image681.png"/><Relationship Id="rId9" Type="http://schemas.openxmlformats.org/officeDocument/2006/relationships/image" Target="../media/image686.jp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jpg"/><Relationship Id="rId2" Type="http://schemas.openxmlformats.org/officeDocument/2006/relationships/image" Target="../media/image68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0.jp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jpg"/><Relationship Id="rId2" Type="http://schemas.openxmlformats.org/officeDocument/2006/relationships/image" Target="../media/image691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5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0.png"/><Relationship Id="rId4" Type="http://schemas.openxmlformats.org/officeDocument/2006/relationships/image" Target="../media/image699.jp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7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3.jp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7" Type="http://schemas.openxmlformats.org/officeDocument/2006/relationships/image" Target="../media/image709.jpg"/><Relationship Id="rId2" Type="http://schemas.openxmlformats.org/officeDocument/2006/relationships/image" Target="../media/image7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8.jpg"/><Relationship Id="rId5" Type="http://schemas.openxmlformats.org/officeDocument/2006/relationships/image" Target="../media/image707.png"/><Relationship Id="rId4" Type="http://schemas.openxmlformats.org/officeDocument/2006/relationships/image" Target="../media/image706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4.jpg"/><Relationship Id="rId5" Type="http://schemas.openxmlformats.org/officeDocument/2006/relationships/image" Target="../media/image707.png"/><Relationship Id="rId4" Type="http://schemas.openxmlformats.org/officeDocument/2006/relationships/image" Target="../media/image713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jpg"/><Relationship Id="rId2" Type="http://schemas.openxmlformats.org/officeDocument/2006/relationships/image" Target="../media/image7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jpg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26.png"/><Relationship Id="rId12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jp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5" Type="http://schemas.openxmlformats.org/officeDocument/2006/relationships/image" Target="../media/image145.jp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5" Type="http://schemas.openxmlformats.org/officeDocument/2006/relationships/image" Target="../media/image146.jp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38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jpg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g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43.png"/><Relationship Id="rId7" Type="http://schemas.openxmlformats.org/officeDocument/2006/relationships/image" Target="../media/image159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jpg"/><Relationship Id="rId4" Type="http://schemas.openxmlformats.org/officeDocument/2006/relationships/image" Target="../media/image155.png"/><Relationship Id="rId9" Type="http://schemas.openxmlformats.org/officeDocument/2006/relationships/image" Target="../media/image161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3.png"/><Relationship Id="rId7" Type="http://schemas.openxmlformats.org/officeDocument/2006/relationships/image" Target="../media/image164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6.jpg"/><Relationship Id="rId4" Type="http://schemas.openxmlformats.org/officeDocument/2006/relationships/image" Target="../media/image155.png"/><Relationship Id="rId9" Type="http://schemas.openxmlformats.org/officeDocument/2006/relationships/image" Target="../media/image161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43.png"/><Relationship Id="rId7" Type="http://schemas.openxmlformats.org/officeDocument/2006/relationships/image" Target="../media/image169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1.jpg"/><Relationship Id="rId4" Type="http://schemas.openxmlformats.org/officeDocument/2006/relationships/image" Target="../media/image155.png"/><Relationship Id="rId9" Type="http://schemas.openxmlformats.org/officeDocument/2006/relationships/image" Target="../media/image170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3" Type="http://schemas.openxmlformats.org/officeDocument/2006/relationships/image" Target="../media/image143.png"/><Relationship Id="rId7" Type="http://schemas.openxmlformats.org/officeDocument/2006/relationships/image" Target="../media/image17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7.png"/><Relationship Id="rId10" Type="http://schemas.openxmlformats.org/officeDocument/2006/relationships/image" Target="../media/image171.jpg"/><Relationship Id="rId4" Type="http://schemas.openxmlformats.org/officeDocument/2006/relationships/image" Target="../media/image155.png"/><Relationship Id="rId9" Type="http://schemas.openxmlformats.org/officeDocument/2006/relationships/image" Target="../media/image170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43.png"/><Relationship Id="rId7" Type="http://schemas.openxmlformats.org/officeDocument/2006/relationships/image" Target="../media/image177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11" Type="http://schemas.openxmlformats.org/officeDocument/2006/relationships/image" Target="../media/image181.jp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55.png"/><Relationship Id="rId9" Type="http://schemas.openxmlformats.org/officeDocument/2006/relationships/image" Target="../media/image1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5" Type="http://schemas.openxmlformats.org/officeDocument/2006/relationships/image" Target="../media/image182.png"/><Relationship Id="rId4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5" Type="http://schemas.openxmlformats.org/officeDocument/2006/relationships/image" Target="../media/image186.jpg"/><Relationship Id="rId4" Type="http://schemas.openxmlformats.org/officeDocument/2006/relationships/image" Target="../media/image1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202.png"/><Relationship Id="rId7" Type="http://schemas.openxmlformats.org/officeDocument/2006/relationships/image" Target="../media/image211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jpg"/><Relationship Id="rId5" Type="http://schemas.openxmlformats.org/officeDocument/2006/relationships/image" Target="../media/image204.png"/><Relationship Id="rId10" Type="http://schemas.openxmlformats.org/officeDocument/2006/relationships/image" Target="../media/image214.jpg"/><Relationship Id="rId4" Type="http://schemas.openxmlformats.org/officeDocument/2006/relationships/image" Target="../media/image203.png"/><Relationship Id="rId9" Type="http://schemas.openxmlformats.org/officeDocument/2006/relationships/image" Target="../media/image21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19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3" Type="http://schemas.openxmlformats.org/officeDocument/2006/relationships/image" Target="../media/image202.png"/><Relationship Id="rId7" Type="http://schemas.openxmlformats.org/officeDocument/2006/relationships/image" Target="../media/image221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jpg"/><Relationship Id="rId5" Type="http://schemas.openxmlformats.org/officeDocument/2006/relationships/image" Target="../media/image204.png"/><Relationship Id="rId10" Type="http://schemas.openxmlformats.org/officeDocument/2006/relationships/image" Target="../media/image223.jpg"/><Relationship Id="rId4" Type="http://schemas.openxmlformats.org/officeDocument/2006/relationships/image" Target="../media/image203.png"/><Relationship Id="rId9" Type="http://schemas.openxmlformats.org/officeDocument/2006/relationships/image" Target="../media/image219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24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7.jp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3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g"/><Relationship Id="rId3" Type="http://schemas.openxmlformats.org/officeDocument/2006/relationships/image" Target="../media/image202.png"/><Relationship Id="rId7" Type="http://schemas.openxmlformats.org/officeDocument/2006/relationships/image" Target="../media/image234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3.jpg"/><Relationship Id="rId5" Type="http://schemas.openxmlformats.org/officeDocument/2006/relationships/image" Target="../media/image226.png"/><Relationship Id="rId10" Type="http://schemas.openxmlformats.org/officeDocument/2006/relationships/image" Target="../media/image221.jpg"/><Relationship Id="rId4" Type="http://schemas.openxmlformats.org/officeDocument/2006/relationships/image" Target="../media/image225.png"/><Relationship Id="rId9" Type="http://schemas.openxmlformats.org/officeDocument/2006/relationships/image" Target="../media/image23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g"/><Relationship Id="rId3" Type="http://schemas.openxmlformats.org/officeDocument/2006/relationships/image" Target="../media/image242.png"/><Relationship Id="rId7" Type="http://schemas.openxmlformats.org/officeDocument/2006/relationships/image" Target="../media/image246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g"/><Relationship Id="rId3" Type="http://schemas.openxmlformats.org/officeDocument/2006/relationships/image" Target="../media/image242.png"/><Relationship Id="rId7" Type="http://schemas.openxmlformats.org/officeDocument/2006/relationships/image" Target="../media/image248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jpg"/><Relationship Id="rId5" Type="http://schemas.openxmlformats.org/officeDocument/2006/relationships/image" Target="../media/image244.png"/><Relationship Id="rId10" Type="http://schemas.openxmlformats.org/officeDocument/2006/relationships/image" Target="../media/image251.jpg"/><Relationship Id="rId4" Type="http://schemas.openxmlformats.org/officeDocument/2006/relationships/image" Target="../media/image243.png"/><Relationship Id="rId9" Type="http://schemas.openxmlformats.org/officeDocument/2006/relationships/image" Target="../media/image250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g"/><Relationship Id="rId3" Type="http://schemas.openxmlformats.org/officeDocument/2006/relationships/image" Target="../media/image242.png"/><Relationship Id="rId7" Type="http://schemas.openxmlformats.org/officeDocument/2006/relationships/image" Target="../media/image253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2.jp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57015" y="630936"/>
            <a:ext cx="5236845" cy="5230495"/>
          </a:xfrm>
          <a:custGeom>
            <a:avLst/>
            <a:gdLst/>
            <a:ahLst/>
            <a:cxnLst/>
            <a:rect l="l" t="t" r="r" b="b"/>
            <a:pathLst>
              <a:path w="5236845" h="5230495">
                <a:moveTo>
                  <a:pt x="2618232" y="0"/>
                </a:moveTo>
                <a:lnTo>
                  <a:pt x="2567432" y="4825"/>
                </a:lnTo>
                <a:lnTo>
                  <a:pt x="2518156" y="17525"/>
                </a:lnTo>
                <a:lnTo>
                  <a:pt x="2470531" y="36575"/>
                </a:lnTo>
                <a:lnTo>
                  <a:pt x="2421382" y="60325"/>
                </a:lnTo>
                <a:lnTo>
                  <a:pt x="2375281" y="87375"/>
                </a:lnTo>
                <a:lnTo>
                  <a:pt x="2327656" y="115950"/>
                </a:lnTo>
                <a:lnTo>
                  <a:pt x="2232406" y="166750"/>
                </a:lnTo>
                <a:lnTo>
                  <a:pt x="2184781" y="185800"/>
                </a:lnTo>
                <a:lnTo>
                  <a:pt x="2135505" y="198500"/>
                </a:lnTo>
                <a:lnTo>
                  <a:pt x="2086356" y="204850"/>
                </a:lnTo>
                <a:lnTo>
                  <a:pt x="2033905" y="204850"/>
                </a:lnTo>
                <a:lnTo>
                  <a:pt x="1979930" y="201675"/>
                </a:lnTo>
                <a:lnTo>
                  <a:pt x="1925955" y="195325"/>
                </a:lnTo>
                <a:lnTo>
                  <a:pt x="1871980" y="187325"/>
                </a:lnTo>
                <a:lnTo>
                  <a:pt x="1818005" y="180975"/>
                </a:lnTo>
                <a:lnTo>
                  <a:pt x="1764030" y="176275"/>
                </a:lnTo>
                <a:lnTo>
                  <a:pt x="1713230" y="177800"/>
                </a:lnTo>
                <a:lnTo>
                  <a:pt x="1663954" y="184150"/>
                </a:lnTo>
                <a:lnTo>
                  <a:pt x="1616329" y="198500"/>
                </a:lnTo>
                <a:lnTo>
                  <a:pt x="1576705" y="219075"/>
                </a:lnTo>
                <a:lnTo>
                  <a:pt x="1538605" y="246125"/>
                </a:lnTo>
                <a:lnTo>
                  <a:pt x="1505204" y="277875"/>
                </a:lnTo>
                <a:lnTo>
                  <a:pt x="1471803" y="314451"/>
                </a:lnTo>
                <a:lnTo>
                  <a:pt x="1441704" y="352551"/>
                </a:lnTo>
                <a:lnTo>
                  <a:pt x="1381379" y="431926"/>
                </a:lnTo>
                <a:lnTo>
                  <a:pt x="1351153" y="470026"/>
                </a:lnTo>
                <a:lnTo>
                  <a:pt x="1319403" y="506475"/>
                </a:lnTo>
                <a:lnTo>
                  <a:pt x="1282954" y="538226"/>
                </a:lnTo>
                <a:lnTo>
                  <a:pt x="1248029" y="566801"/>
                </a:lnTo>
                <a:lnTo>
                  <a:pt x="1208278" y="589152"/>
                </a:lnTo>
                <a:lnTo>
                  <a:pt x="1165479" y="608202"/>
                </a:lnTo>
                <a:lnTo>
                  <a:pt x="1119378" y="624077"/>
                </a:lnTo>
                <a:lnTo>
                  <a:pt x="1071753" y="638301"/>
                </a:lnTo>
                <a:lnTo>
                  <a:pt x="1024128" y="651001"/>
                </a:lnTo>
                <a:lnTo>
                  <a:pt x="974851" y="663701"/>
                </a:lnTo>
                <a:lnTo>
                  <a:pt x="928878" y="678052"/>
                </a:lnTo>
                <a:lnTo>
                  <a:pt x="882776" y="693927"/>
                </a:lnTo>
                <a:lnTo>
                  <a:pt x="839978" y="712977"/>
                </a:lnTo>
                <a:lnTo>
                  <a:pt x="801878" y="736726"/>
                </a:lnTo>
                <a:lnTo>
                  <a:pt x="766953" y="765301"/>
                </a:lnTo>
                <a:lnTo>
                  <a:pt x="738251" y="800226"/>
                </a:lnTo>
                <a:lnTo>
                  <a:pt x="714501" y="838326"/>
                </a:lnTo>
                <a:lnTo>
                  <a:pt x="695451" y="881252"/>
                </a:lnTo>
                <a:lnTo>
                  <a:pt x="679576" y="927353"/>
                </a:lnTo>
                <a:lnTo>
                  <a:pt x="665226" y="973327"/>
                </a:lnTo>
                <a:lnTo>
                  <a:pt x="652526" y="1022603"/>
                </a:lnTo>
                <a:lnTo>
                  <a:pt x="639826" y="1070228"/>
                </a:lnTo>
                <a:lnTo>
                  <a:pt x="625601" y="1117853"/>
                </a:lnTo>
                <a:lnTo>
                  <a:pt x="609726" y="1163954"/>
                </a:lnTo>
                <a:lnTo>
                  <a:pt x="590676" y="1206753"/>
                </a:lnTo>
                <a:lnTo>
                  <a:pt x="568451" y="1246504"/>
                </a:lnTo>
                <a:lnTo>
                  <a:pt x="539876" y="1281429"/>
                </a:lnTo>
                <a:lnTo>
                  <a:pt x="508126" y="1317878"/>
                </a:lnTo>
                <a:lnTo>
                  <a:pt x="471550" y="1349628"/>
                </a:lnTo>
                <a:lnTo>
                  <a:pt x="352425" y="1440179"/>
                </a:lnTo>
                <a:lnTo>
                  <a:pt x="314325" y="1470405"/>
                </a:lnTo>
                <a:lnTo>
                  <a:pt x="277875" y="1503679"/>
                </a:lnTo>
                <a:lnTo>
                  <a:pt x="246125" y="1537080"/>
                </a:lnTo>
                <a:lnTo>
                  <a:pt x="219075" y="1575180"/>
                </a:lnTo>
                <a:lnTo>
                  <a:pt x="198500" y="1614804"/>
                </a:lnTo>
                <a:lnTo>
                  <a:pt x="184150" y="1662429"/>
                </a:lnTo>
                <a:lnTo>
                  <a:pt x="177800" y="1711705"/>
                </a:lnTo>
                <a:lnTo>
                  <a:pt x="176275" y="1762505"/>
                </a:lnTo>
                <a:lnTo>
                  <a:pt x="180975" y="1816480"/>
                </a:lnTo>
                <a:lnTo>
                  <a:pt x="187325" y="1870455"/>
                </a:lnTo>
                <a:lnTo>
                  <a:pt x="195325" y="1924430"/>
                </a:lnTo>
                <a:lnTo>
                  <a:pt x="201675" y="1978405"/>
                </a:lnTo>
                <a:lnTo>
                  <a:pt x="204850" y="2032380"/>
                </a:lnTo>
                <a:lnTo>
                  <a:pt x="204850" y="2084831"/>
                </a:lnTo>
                <a:lnTo>
                  <a:pt x="198500" y="2134108"/>
                </a:lnTo>
                <a:lnTo>
                  <a:pt x="185800" y="2183256"/>
                </a:lnTo>
                <a:lnTo>
                  <a:pt x="166750" y="2229358"/>
                </a:lnTo>
                <a:lnTo>
                  <a:pt x="142875" y="2276983"/>
                </a:lnTo>
                <a:lnTo>
                  <a:pt x="115950" y="2324608"/>
                </a:lnTo>
                <a:lnTo>
                  <a:pt x="87375" y="2372233"/>
                </a:lnTo>
                <a:lnTo>
                  <a:pt x="60325" y="2418334"/>
                </a:lnTo>
                <a:lnTo>
                  <a:pt x="36575" y="2467483"/>
                </a:lnTo>
                <a:lnTo>
                  <a:pt x="17525" y="2515108"/>
                </a:lnTo>
                <a:lnTo>
                  <a:pt x="4825" y="2564384"/>
                </a:lnTo>
                <a:lnTo>
                  <a:pt x="0" y="2615184"/>
                </a:lnTo>
                <a:lnTo>
                  <a:pt x="4825" y="2665984"/>
                </a:lnTo>
                <a:lnTo>
                  <a:pt x="17525" y="2715260"/>
                </a:lnTo>
                <a:lnTo>
                  <a:pt x="36575" y="2762885"/>
                </a:lnTo>
                <a:lnTo>
                  <a:pt x="60325" y="2812034"/>
                </a:lnTo>
                <a:lnTo>
                  <a:pt x="87375" y="2858135"/>
                </a:lnTo>
                <a:lnTo>
                  <a:pt x="115950" y="2905760"/>
                </a:lnTo>
                <a:lnTo>
                  <a:pt x="142875" y="2953385"/>
                </a:lnTo>
                <a:lnTo>
                  <a:pt x="166750" y="3001010"/>
                </a:lnTo>
                <a:lnTo>
                  <a:pt x="185800" y="3047111"/>
                </a:lnTo>
                <a:lnTo>
                  <a:pt x="198500" y="3096260"/>
                </a:lnTo>
                <a:lnTo>
                  <a:pt x="204850" y="3145536"/>
                </a:lnTo>
                <a:lnTo>
                  <a:pt x="204850" y="3197860"/>
                </a:lnTo>
                <a:lnTo>
                  <a:pt x="201675" y="3251962"/>
                </a:lnTo>
                <a:lnTo>
                  <a:pt x="195325" y="3305937"/>
                </a:lnTo>
                <a:lnTo>
                  <a:pt x="187325" y="3359912"/>
                </a:lnTo>
                <a:lnTo>
                  <a:pt x="180975" y="3413887"/>
                </a:lnTo>
                <a:lnTo>
                  <a:pt x="176275" y="3467862"/>
                </a:lnTo>
                <a:lnTo>
                  <a:pt x="177800" y="3518662"/>
                </a:lnTo>
                <a:lnTo>
                  <a:pt x="184150" y="3567938"/>
                </a:lnTo>
                <a:lnTo>
                  <a:pt x="198500" y="3615563"/>
                </a:lnTo>
                <a:lnTo>
                  <a:pt x="219075" y="3655187"/>
                </a:lnTo>
                <a:lnTo>
                  <a:pt x="246125" y="3693287"/>
                </a:lnTo>
                <a:lnTo>
                  <a:pt x="277875" y="3726688"/>
                </a:lnTo>
                <a:lnTo>
                  <a:pt x="314325" y="3759962"/>
                </a:lnTo>
                <a:lnTo>
                  <a:pt x="352425" y="3790188"/>
                </a:lnTo>
                <a:lnTo>
                  <a:pt x="471550" y="3880739"/>
                </a:lnTo>
                <a:lnTo>
                  <a:pt x="508126" y="3912489"/>
                </a:lnTo>
                <a:lnTo>
                  <a:pt x="539876" y="3948938"/>
                </a:lnTo>
                <a:lnTo>
                  <a:pt x="568451" y="3983863"/>
                </a:lnTo>
                <a:lnTo>
                  <a:pt x="590676" y="4023614"/>
                </a:lnTo>
                <a:lnTo>
                  <a:pt x="609726" y="4066413"/>
                </a:lnTo>
                <a:lnTo>
                  <a:pt x="625601" y="4112514"/>
                </a:lnTo>
                <a:lnTo>
                  <a:pt x="639826" y="4160139"/>
                </a:lnTo>
                <a:lnTo>
                  <a:pt x="652526" y="4207764"/>
                </a:lnTo>
                <a:lnTo>
                  <a:pt x="665226" y="4257040"/>
                </a:lnTo>
                <a:lnTo>
                  <a:pt x="679576" y="4303014"/>
                </a:lnTo>
                <a:lnTo>
                  <a:pt x="695451" y="4349115"/>
                </a:lnTo>
                <a:lnTo>
                  <a:pt x="714501" y="4392041"/>
                </a:lnTo>
                <a:lnTo>
                  <a:pt x="738251" y="4430141"/>
                </a:lnTo>
                <a:lnTo>
                  <a:pt x="766953" y="4465066"/>
                </a:lnTo>
                <a:lnTo>
                  <a:pt x="801878" y="4493641"/>
                </a:lnTo>
                <a:lnTo>
                  <a:pt x="839978" y="4517390"/>
                </a:lnTo>
                <a:lnTo>
                  <a:pt x="882776" y="4536440"/>
                </a:lnTo>
                <a:lnTo>
                  <a:pt x="928878" y="4552315"/>
                </a:lnTo>
                <a:lnTo>
                  <a:pt x="974851" y="4566666"/>
                </a:lnTo>
                <a:lnTo>
                  <a:pt x="1024128" y="4579366"/>
                </a:lnTo>
                <a:lnTo>
                  <a:pt x="1071753" y="4592066"/>
                </a:lnTo>
                <a:lnTo>
                  <a:pt x="1119378" y="4606290"/>
                </a:lnTo>
                <a:lnTo>
                  <a:pt x="1165479" y="4622165"/>
                </a:lnTo>
                <a:lnTo>
                  <a:pt x="1208278" y="4641215"/>
                </a:lnTo>
                <a:lnTo>
                  <a:pt x="1248029" y="4663567"/>
                </a:lnTo>
                <a:lnTo>
                  <a:pt x="1282954" y="4692142"/>
                </a:lnTo>
                <a:lnTo>
                  <a:pt x="1319403" y="4723892"/>
                </a:lnTo>
                <a:lnTo>
                  <a:pt x="1351153" y="4760341"/>
                </a:lnTo>
                <a:lnTo>
                  <a:pt x="1381379" y="4798441"/>
                </a:lnTo>
                <a:lnTo>
                  <a:pt x="1441704" y="4877816"/>
                </a:lnTo>
                <a:lnTo>
                  <a:pt x="1471803" y="4915916"/>
                </a:lnTo>
                <a:lnTo>
                  <a:pt x="1505204" y="4952492"/>
                </a:lnTo>
                <a:lnTo>
                  <a:pt x="1538605" y="4984254"/>
                </a:lnTo>
                <a:lnTo>
                  <a:pt x="1576705" y="5011242"/>
                </a:lnTo>
                <a:lnTo>
                  <a:pt x="1616329" y="5031892"/>
                </a:lnTo>
                <a:lnTo>
                  <a:pt x="1663954" y="5046179"/>
                </a:lnTo>
                <a:lnTo>
                  <a:pt x="1713230" y="5052529"/>
                </a:lnTo>
                <a:lnTo>
                  <a:pt x="1764030" y="5054117"/>
                </a:lnTo>
                <a:lnTo>
                  <a:pt x="1818005" y="5049354"/>
                </a:lnTo>
                <a:lnTo>
                  <a:pt x="1871980" y="5043004"/>
                </a:lnTo>
                <a:lnTo>
                  <a:pt x="1925955" y="5035067"/>
                </a:lnTo>
                <a:lnTo>
                  <a:pt x="1979930" y="5028717"/>
                </a:lnTo>
                <a:lnTo>
                  <a:pt x="2033905" y="5025529"/>
                </a:lnTo>
                <a:lnTo>
                  <a:pt x="2086356" y="5025529"/>
                </a:lnTo>
                <a:lnTo>
                  <a:pt x="2135505" y="5031892"/>
                </a:lnTo>
                <a:lnTo>
                  <a:pt x="2184781" y="5044592"/>
                </a:lnTo>
                <a:lnTo>
                  <a:pt x="2232406" y="5063642"/>
                </a:lnTo>
                <a:lnTo>
                  <a:pt x="2327656" y="5114455"/>
                </a:lnTo>
                <a:lnTo>
                  <a:pt x="2375281" y="5143030"/>
                </a:lnTo>
                <a:lnTo>
                  <a:pt x="2421382" y="5170030"/>
                </a:lnTo>
                <a:lnTo>
                  <a:pt x="2470531" y="5193842"/>
                </a:lnTo>
                <a:lnTo>
                  <a:pt x="2518156" y="5212905"/>
                </a:lnTo>
                <a:lnTo>
                  <a:pt x="2567432" y="5225605"/>
                </a:lnTo>
                <a:lnTo>
                  <a:pt x="2618232" y="5230368"/>
                </a:lnTo>
                <a:lnTo>
                  <a:pt x="2669032" y="5225605"/>
                </a:lnTo>
                <a:lnTo>
                  <a:pt x="2718308" y="5212905"/>
                </a:lnTo>
                <a:lnTo>
                  <a:pt x="2765933" y="5193842"/>
                </a:lnTo>
                <a:lnTo>
                  <a:pt x="2815082" y="5170030"/>
                </a:lnTo>
                <a:lnTo>
                  <a:pt x="2861183" y="5143030"/>
                </a:lnTo>
                <a:lnTo>
                  <a:pt x="2908808" y="5114455"/>
                </a:lnTo>
                <a:lnTo>
                  <a:pt x="3004058" y="5063642"/>
                </a:lnTo>
                <a:lnTo>
                  <a:pt x="3050159" y="5044592"/>
                </a:lnTo>
                <a:lnTo>
                  <a:pt x="3100959" y="5031892"/>
                </a:lnTo>
                <a:lnTo>
                  <a:pt x="3150108" y="5025529"/>
                </a:lnTo>
                <a:lnTo>
                  <a:pt x="3202559" y="5025529"/>
                </a:lnTo>
                <a:lnTo>
                  <a:pt x="3256534" y="5028717"/>
                </a:lnTo>
                <a:lnTo>
                  <a:pt x="3310509" y="5035067"/>
                </a:lnTo>
                <a:lnTo>
                  <a:pt x="3364484" y="5043004"/>
                </a:lnTo>
                <a:lnTo>
                  <a:pt x="3418459" y="5049354"/>
                </a:lnTo>
                <a:lnTo>
                  <a:pt x="3472434" y="5054117"/>
                </a:lnTo>
                <a:lnTo>
                  <a:pt x="3523234" y="5052529"/>
                </a:lnTo>
                <a:lnTo>
                  <a:pt x="3572510" y="5046179"/>
                </a:lnTo>
                <a:lnTo>
                  <a:pt x="3620135" y="5031892"/>
                </a:lnTo>
                <a:lnTo>
                  <a:pt x="3659759" y="5011242"/>
                </a:lnTo>
                <a:lnTo>
                  <a:pt x="3697859" y="4984254"/>
                </a:lnTo>
                <a:lnTo>
                  <a:pt x="3731260" y="4952492"/>
                </a:lnTo>
                <a:lnTo>
                  <a:pt x="3764661" y="4915916"/>
                </a:lnTo>
                <a:lnTo>
                  <a:pt x="3794760" y="4877816"/>
                </a:lnTo>
                <a:lnTo>
                  <a:pt x="3855085" y="4798441"/>
                </a:lnTo>
                <a:lnTo>
                  <a:pt x="3885311" y="4760341"/>
                </a:lnTo>
                <a:lnTo>
                  <a:pt x="3917061" y="4723892"/>
                </a:lnTo>
                <a:lnTo>
                  <a:pt x="3953510" y="4692142"/>
                </a:lnTo>
                <a:lnTo>
                  <a:pt x="3988435" y="4663567"/>
                </a:lnTo>
                <a:lnTo>
                  <a:pt x="4028186" y="4641215"/>
                </a:lnTo>
                <a:lnTo>
                  <a:pt x="4070985" y="4622165"/>
                </a:lnTo>
                <a:lnTo>
                  <a:pt x="4117086" y="4606290"/>
                </a:lnTo>
                <a:lnTo>
                  <a:pt x="4164711" y="4592066"/>
                </a:lnTo>
                <a:lnTo>
                  <a:pt x="4212336" y="4579366"/>
                </a:lnTo>
                <a:lnTo>
                  <a:pt x="4261612" y="4566666"/>
                </a:lnTo>
                <a:lnTo>
                  <a:pt x="4307586" y="4552315"/>
                </a:lnTo>
                <a:lnTo>
                  <a:pt x="4353687" y="4536440"/>
                </a:lnTo>
                <a:lnTo>
                  <a:pt x="4396486" y="4517390"/>
                </a:lnTo>
                <a:lnTo>
                  <a:pt x="4434586" y="4493641"/>
                </a:lnTo>
                <a:lnTo>
                  <a:pt x="4469511" y="4465066"/>
                </a:lnTo>
                <a:lnTo>
                  <a:pt x="4498213" y="4430141"/>
                </a:lnTo>
                <a:lnTo>
                  <a:pt x="4521962" y="4392041"/>
                </a:lnTo>
                <a:lnTo>
                  <a:pt x="4541012" y="4349115"/>
                </a:lnTo>
                <a:lnTo>
                  <a:pt x="4556887" y="4303014"/>
                </a:lnTo>
                <a:lnTo>
                  <a:pt x="4571238" y="4257040"/>
                </a:lnTo>
                <a:lnTo>
                  <a:pt x="4583938" y="4207764"/>
                </a:lnTo>
                <a:lnTo>
                  <a:pt x="4596638" y="4160139"/>
                </a:lnTo>
                <a:lnTo>
                  <a:pt x="4610862" y="4112514"/>
                </a:lnTo>
                <a:lnTo>
                  <a:pt x="4626737" y="4066413"/>
                </a:lnTo>
                <a:lnTo>
                  <a:pt x="4645787" y="4023614"/>
                </a:lnTo>
                <a:lnTo>
                  <a:pt x="4668012" y="3983863"/>
                </a:lnTo>
                <a:lnTo>
                  <a:pt x="4696587" y="3948938"/>
                </a:lnTo>
                <a:lnTo>
                  <a:pt x="4728337" y="3912489"/>
                </a:lnTo>
                <a:lnTo>
                  <a:pt x="4764913" y="3880739"/>
                </a:lnTo>
                <a:lnTo>
                  <a:pt x="4803013" y="3850513"/>
                </a:lnTo>
                <a:lnTo>
                  <a:pt x="4844288" y="3820414"/>
                </a:lnTo>
                <a:lnTo>
                  <a:pt x="4884039" y="3790188"/>
                </a:lnTo>
                <a:lnTo>
                  <a:pt x="4922139" y="3759962"/>
                </a:lnTo>
                <a:lnTo>
                  <a:pt x="4958588" y="3726688"/>
                </a:lnTo>
                <a:lnTo>
                  <a:pt x="4990338" y="3693287"/>
                </a:lnTo>
                <a:lnTo>
                  <a:pt x="5017389" y="3655187"/>
                </a:lnTo>
                <a:lnTo>
                  <a:pt x="5037963" y="3615563"/>
                </a:lnTo>
                <a:lnTo>
                  <a:pt x="5052314" y="3567938"/>
                </a:lnTo>
                <a:lnTo>
                  <a:pt x="5058664" y="3518662"/>
                </a:lnTo>
                <a:lnTo>
                  <a:pt x="5060188" y="3467862"/>
                </a:lnTo>
                <a:lnTo>
                  <a:pt x="5055489" y="3413887"/>
                </a:lnTo>
                <a:lnTo>
                  <a:pt x="5049139" y="3359912"/>
                </a:lnTo>
                <a:lnTo>
                  <a:pt x="5041138" y="3305937"/>
                </a:lnTo>
                <a:lnTo>
                  <a:pt x="5034788" y="3251962"/>
                </a:lnTo>
                <a:lnTo>
                  <a:pt x="5031613" y="3197860"/>
                </a:lnTo>
                <a:lnTo>
                  <a:pt x="5031613" y="3145536"/>
                </a:lnTo>
                <a:lnTo>
                  <a:pt x="5037963" y="3096260"/>
                </a:lnTo>
                <a:lnTo>
                  <a:pt x="5050663" y="3047111"/>
                </a:lnTo>
                <a:lnTo>
                  <a:pt x="5069713" y="3001010"/>
                </a:lnTo>
                <a:lnTo>
                  <a:pt x="5120513" y="2905760"/>
                </a:lnTo>
                <a:lnTo>
                  <a:pt x="5149088" y="2858135"/>
                </a:lnTo>
                <a:lnTo>
                  <a:pt x="5176139" y="2812034"/>
                </a:lnTo>
                <a:lnTo>
                  <a:pt x="5199888" y="2762885"/>
                </a:lnTo>
                <a:lnTo>
                  <a:pt x="5218938" y="2715260"/>
                </a:lnTo>
                <a:lnTo>
                  <a:pt x="5231638" y="2665984"/>
                </a:lnTo>
                <a:lnTo>
                  <a:pt x="5236464" y="2615184"/>
                </a:lnTo>
                <a:lnTo>
                  <a:pt x="5231638" y="2564384"/>
                </a:lnTo>
                <a:lnTo>
                  <a:pt x="5218938" y="2515108"/>
                </a:lnTo>
                <a:lnTo>
                  <a:pt x="5199888" y="2467483"/>
                </a:lnTo>
                <a:lnTo>
                  <a:pt x="5176139" y="2418334"/>
                </a:lnTo>
                <a:lnTo>
                  <a:pt x="5149088" y="2372233"/>
                </a:lnTo>
                <a:lnTo>
                  <a:pt x="5120513" y="2324608"/>
                </a:lnTo>
                <a:lnTo>
                  <a:pt x="5069713" y="2229358"/>
                </a:lnTo>
                <a:lnTo>
                  <a:pt x="5050663" y="2183256"/>
                </a:lnTo>
                <a:lnTo>
                  <a:pt x="5037963" y="2134108"/>
                </a:lnTo>
                <a:lnTo>
                  <a:pt x="5031613" y="2084831"/>
                </a:lnTo>
                <a:lnTo>
                  <a:pt x="5031613" y="2032380"/>
                </a:lnTo>
                <a:lnTo>
                  <a:pt x="5034788" y="1978405"/>
                </a:lnTo>
                <a:lnTo>
                  <a:pt x="5041138" y="1924430"/>
                </a:lnTo>
                <a:lnTo>
                  <a:pt x="5049139" y="1870455"/>
                </a:lnTo>
                <a:lnTo>
                  <a:pt x="5055489" y="1816480"/>
                </a:lnTo>
                <a:lnTo>
                  <a:pt x="5060188" y="1762505"/>
                </a:lnTo>
                <a:lnTo>
                  <a:pt x="5058664" y="1711705"/>
                </a:lnTo>
                <a:lnTo>
                  <a:pt x="5052314" y="1662429"/>
                </a:lnTo>
                <a:lnTo>
                  <a:pt x="5037963" y="1614804"/>
                </a:lnTo>
                <a:lnTo>
                  <a:pt x="5017389" y="1575180"/>
                </a:lnTo>
                <a:lnTo>
                  <a:pt x="4990338" y="1537080"/>
                </a:lnTo>
                <a:lnTo>
                  <a:pt x="4958588" y="1503679"/>
                </a:lnTo>
                <a:lnTo>
                  <a:pt x="4922139" y="1470405"/>
                </a:lnTo>
                <a:lnTo>
                  <a:pt x="4884039" y="1440179"/>
                </a:lnTo>
                <a:lnTo>
                  <a:pt x="4844288" y="1409953"/>
                </a:lnTo>
                <a:lnTo>
                  <a:pt x="4803013" y="1379854"/>
                </a:lnTo>
                <a:lnTo>
                  <a:pt x="4764913" y="1349628"/>
                </a:lnTo>
                <a:lnTo>
                  <a:pt x="4728337" y="1317878"/>
                </a:lnTo>
                <a:lnTo>
                  <a:pt x="4696587" y="1281429"/>
                </a:lnTo>
                <a:lnTo>
                  <a:pt x="4668012" y="1246504"/>
                </a:lnTo>
                <a:lnTo>
                  <a:pt x="4645787" y="1206753"/>
                </a:lnTo>
                <a:lnTo>
                  <a:pt x="4626737" y="1163954"/>
                </a:lnTo>
                <a:lnTo>
                  <a:pt x="4610862" y="1117853"/>
                </a:lnTo>
                <a:lnTo>
                  <a:pt x="4596638" y="1070228"/>
                </a:lnTo>
                <a:lnTo>
                  <a:pt x="4583938" y="1022603"/>
                </a:lnTo>
                <a:lnTo>
                  <a:pt x="4571238" y="973327"/>
                </a:lnTo>
                <a:lnTo>
                  <a:pt x="4556887" y="927353"/>
                </a:lnTo>
                <a:lnTo>
                  <a:pt x="4541012" y="881252"/>
                </a:lnTo>
                <a:lnTo>
                  <a:pt x="4521962" y="838326"/>
                </a:lnTo>
                <a:lnTo>
                  <a:pt x="4498213" y="800226"/>
                </a:lnTo>
                <a:lnTo>
                  <a:pt x="4469511" y="765301"/>
                </a:lnTo>
                <a:lnTo>
                  <a:pt x="4434586" y="736726"/>
                </a:lnTo>
                <a:lnTo>
                  <a:pt x="4396486" y="712977"/>
                </a:lnTo>
                <a:lnTo>
                  <a:pt x="4353687" y="693927"/>
                </a:lnTo>
                <a:lnTo>
                  <a:pt x="4307586" y="678052"/>
                </a:lnTo>
                <a:lnTo>
                  <a:pt x="4261612" y="663701"/>
                </a:lnTo>
                <a:lnTo>
                  <a:pt x="4212336" y="651001"/>
                </a:lnTo>
                <a:lnTo>
                  <a:pt x="4164711" y="638301"/>
                </a:lnTo>
                <a:lnTo>
                  <a:pt x="4117086" y="624077"/>
                </a:lnTo>
                <a:lnTo>
                  <a:pt x="4070985" y="608202"/>
                </a:lnTo>
                <a:lnTo>
                  <a:pt x="4028186" y="589152"/>
                </a:lnTo>
                <a:lnTo>
                  <a:pt x="3988435" y="566801"/>
                </a:lnTo>
                <a:lnTo>
                  <a:pt x="3953510" y="538226"/>
                </a:lnTo>
                <a:lnTo>
                  <a:pt x="3917061" y="506475"/>
                </a:lnTo>
                <a:lnTo>
                  <a:pt x="3885311" y="470026"/>
                </a:lnTo>
                <a:lnTo>
                  <a:pt x="3855085" y="431926"/>
                </a:lnTo>
                <a:lnTo>
                  <a:pt x="3794760" y="352551"/>
                </a:lnTo>
                <a:lnTo>
                  <a:pt x="3764661" y="314451"/>
                </a:lnTo>
                <a:lnTo>
                  <a:pt x="3731260" y="277875"/>
                </a:lnTo>
                <a:lnTo>
                  <a:pt x="3697859" y="246125"/>
                </a:lnTo>
                <a:lnTo>
                  <a:pt x="3659759" y="219075"/>
                </a:lnTo>
                <a:lnTo>
                  <a:pt x="3620135" y="198500"/>
                </a:lnTo>
                <a:lnTo>
                  <a:pt x="3572510" y="184150"/>
                </a:lnTo>
                <a:lnTo>
                  <a:pt x="3523234" y="177800"/>
                </a:lnTo>
                <a:lnTo>
                  <a:pt x="3472434" y="176275"/>
                </a:lnTo>
                <a:lnTo>
                  <a:pt x="3418459" y="180975"/>
                </a:lnTo>
                <a:lnTo>
                  <a:pt x="3364484" y="187325"/>
                </a:lnTo>
                <a:lnTo>
                  <a:pt x="3310509" y="195325"/>
                </a:lnTo>
                <a:lnTo>
                  <a:pt x="3256534" y="201675"/>
                </a:lnTo>
                <a:lnTo>
                  <a:pt x="3202559" y="204850"/>
                </a:lnTo>
                <a:lnTo>
                  <a:pt x="3150108" y="204850"/>
                </a:lnTo>
                <a:lnTo>
                  <a:pt x="3100959" y="198500"/>
                </a:lnTo>
                <a:lnTo>
                  <a:pt x="3050159" y="185800"/>
                </a:lnTo>
                <a:lnTo>
                  <a:pt x="3004058" y="166750"/>
                </a:lnTo>
                <a:lnTo>
                  <a:pt x="2908808" y="115950"/>
                </a:lnTo>
                <a:lnTo>
                  <a:pt x="2861183" y="87375"/>
                </a:lnTo>
                <a:lnTo>
                  <a:pt x="2815082" y="60325"/>
                </a:lnTo>
                <a:lnTo>
                  <a:pt x="2765933" y="36575"/>
                </a:lnTo>
                <a:lnTo>
                  <a:pt x="2718308" y="17525"/>
                </a:lnTo>
                <a:lnTo>
                  <a:pt x="2669032" y="4825"/>
                </a:lnTo>
                <a:lnTo>
                  <a:pt x="2618232" y="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42869" y="1153185"/>
            <a:ext cx="6072505" cy="280670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996950" marR="5080" indent="-984885">
              <a:lnSpc>
                <a:spcPts val="10370"/>
              </a:lnSpc>
              <a:spcBef>
                <a:spcPts val="1355"/>
              </a:spcBef>
            </a:pPr>
            <a:r>
              <a:rPr sz="9600" spc="795" dirty="0">
                <a:solidFill>
                  <a:srgbClr val="2A1A00"/>
                </a:solidFill>
              </a:rPr>
              <a:t>A</a:t>
            </a:r>
            <a:r>
              <a:rPr sz="9600" spc="790" dirty="0">
                <a:solidFill>
                  <a:srgbClr val="2A1A00"/>
                </a:solidFill>
              </a:rPr>
              <a:t>R</a:t>
            </a:r>
            <a:r>
              <a:rPr sz="9600" spc="795" dirty="0">
                <a:solidFill>
                  <a:srgbClr val="2A1A00"/>
                </a:solidFill>
              </a:rPr>
              <a:t>TIFI</a:t>
            </a:r>
            <a:r>
              <a:rPr sz="9600" spc="790" dirty="0">
                <a:solidFill>
                  <a:srgbClr val="2A1A00"/>
                </a:solidFill>
              </a:rPr>
              <a:t>C</a:t>
            </a:r>
            <a:r>
              <a:rPr sz="9600" spc="795" dirty="0">
                <a:solidFill>
                  <a:srgbClr val="2A1A00"/>
                </a:solidFill>
              </a:rPr>
              <a:t>IA</a:t>
            </a:r>
            <a:r>
              <a:rPr sz="9600" dirty="0">
                <a:solidFill>
                  <a:srgbClr val="2A1A00"/>
                </a:solidFill>
              </a:rPr>
              <a:t>L  </a:t>
            </a:r>
            <a:r>
              <a:rPr sz="9600" spc="665" dirty="0">
                <a:solidFill>
                  <a:srgbClr val="2A1A00"/>
                </a:solidFill>
              </a:rPr>
              <a:t>NEURAL</a:t>
            </a:r>
            <a:endParaRPr sz="9600"/>
          </a:p>
        </p:txBody>
      </p:sp>
      <p:sp>
        <p:nvSpPr>
          <p:cNvPr id="6" name="object 6"/>
          <p:cNvSpPr txBox="1"/>
          <p:nvPr/>
        </p:nvSpPr>
        <p:spPr>
          <a:xfrm>
            <a:off x="3148964" y="3787800"/>
            <a:ext cx="606361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600" spc="810" dirty="0">
                <a:solidFill>
                  <a:srgbClr val="2A1A00"/>
                </a:solidFill>
                <a:latin typeface="Impact"/>
                <a:cs typeface="Impact"/>
              </a:rPr>
              <a:t>N</a:t>
            </a:r>
            <a:r>
              <a:rPr sz="9600" spc="675" dirty="0">
                <a:solidFill>
                  <a:srgbClr val="2A1A00"/>
                </a:solidFill>
                <a:latin typeface="Impact"/>
                <a:cs typeface="Impact"/>
              </a:rPr>
              <a:t>E</a:t>
            </a:r>
            <a:r>
              <a:rPr sz="9600" spc="1005" dirty="0">
                <a:solidFill>
                  <a:srgbClr val="2A1A00"/>
                </a:solidFill>
                <a:latin typeface="Impact"/>
                <a:cs typeface="Impact"/>
              </a:rPr>
              <a:t>T</a:t>
            </a:r>
            <a:r>
              <a:rPr sz="9600" spc="810" dirty="0">
                <a:solidFill>
                  <a:srgbClr val="2A1A00"/>
                </a:solidFill>
                <a:latin typeface="Impact"/>
                <a:cs typeface="Impact"/>
              </a:rPr>
              <a:t>WO</a:t>
            </a:r>
            <a:r>
              <a:rPr sz="9600" spc="790" dirty="0">
                <a:solidFill>
                  <a:srgbClr val="2A1A00"/>
                </a:solidFill>
                <a:latin typeface="Impact"/>
                <a:cs typeface="Impact"/>
              </a:rPr>
              <a:t>R</a:t>
            </a:r>
            <a:r>
              <a:rPr sz="9600" spc="645" dirty="0">
                <a:solidFill>
                  <a:srgbClr val="2A1A00"/>
                </a:solidFill>
                <a:latin typeface="Impact"/>
                <a:cs typeface="Impact"/>
              </a:rPr>
              <a:t>K</a:t>
            </a:r>
            <a:r>
              <a:rPr sz="9600" dirty="0">
                <a:solidFill>
                  <a:srgbClr val="2A1A00"/>
                </a:solidFill>
                <a:latin typeface="Impact"/>
                <a:cs typeface="Impact"/>
              </a:rPr>
              <a:t>S</a:t>
            </a:r>
            <a:endParaRPr sz="9600" dirty="0"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549" y="115265"/>
            <a:ext cx="10212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  <a:tab pos="2823210" algn="l"/>
                <a:tab pos="4617720" algn="l"/>
                <a:tab pos="5530850" algn="l"/>
                <a:tab pos="6367145" algn="l"/>
                <a:tab pos="8648700" algn="l"/>
              </a:tabLst>
            </a:pPr>
            <a:r>
              <a:rPr sz="3600" dirty="0">
                <a:solidFill>
                  <a:srgbClr val="2A1A00"/>
                </a:solidFill>
              </a:rPr>
              <a:t>A	</a:t>
            </a:r>
            <a:r>
              <a:rPr sz="3600" spc="160" dirty="0">
                <a:solidFill>
                  <a:srgbClr val="2A1A00"/>
                </a:solidFill>
              </a:rPr>
              <a:t>BIOLOGICAL	</a:t>
            </a:r>
            <a:r>
              <a:rPr sz="3600" spc="150" dirty="0">
                <a:solidFill>
                  <a:srgbClr val="2A1A00"/>
                </a:solidFill>
              </a:rPr>
              <a:t>NEURON	</a:t>
            </a:r>
            <a:r>
              <a:rPr sz="3600" spc="120" dirty="0">
                <a:solidFill>
                  <a:srgbClr val="2A1A00"/>
                </a:solidFill>
              </a:rPr>
              <a:t>AND	</a:t>
            </a:r>
            <a:r>
              <a:rPr sz="3600" spc="114" dirty="0">
                <a:solidFill>
                  <a:srgbClr val="2A1A00"/>
                </a:solidFill>
              </a:rPr>
              <a:t>THE	</a:t>
            </a:r>
            <a:r>
              <a:rPr sz="3600" spc="165" dirty="0">
                <a:solidFill>
                  <a:srgbClr val="2A1A00"/>
                </a:solidFill>
              </a:rPr>
              <a:t>ARTIFICIAL	</a:t>
            </a:r>
            <a:r>
              <a:rPr sz="3600" spc="150" dirty="0">
                <a:solidFill>
                  <a:srgbClr val="2A1A00"/>
                </a:solidFill>
              </a:rPr>
              <a:t>NEURON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46" y="7696200"/>
            <a:ext cx="5178553" cy="3810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31647" y="704088"/>
            <a:ext cx="11253470" cy="10268712"/>
            <a:chOff x="231647" y="704087"/>
            <a:chExt cx="11253470" cy="60293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647" y="710183"/>
              <a:ext cx="5452872" cy="1536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47" y="2261615"/>
              <a:ext cx="5437632" cy="22555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2912" y="704087"/>
              <a:ext cx="5306568" cy="38069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1095" y="4465318"/>
              <a:ext cx="5763767" cy="2267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191" y="0"/>
            <a:ext cx="9879965" cy="1007110"/>
            <a:chOff x="774191" y="0"/>
            <a:chExt cx="9879965" cy="1007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0"/>
              <a:ext cx="2089277" cy="1007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19" y="0"/>
              <a:ext cx="3311398" cy="1007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383" y="0"/>
              <a:ext cx="860869" cy="10071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800" y="61010"/>
              <a:ext cx="5396230" cy="83040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19888"/>
            <a:ext cx="92875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139305" algn="l"/>
                <a:tab pos="7672070" algn="l"/>
              </a:tabLst>
            </a:pPr>
            <a:r>
              <a:rPr sz="4000" b="1" spc="14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2900" b="1" spc="175" dirty="0">
                <a:latin typeface="Cambria"/>
                <a:cs typeface="Cambria"/>
              </a:rPr>
              <a:t>Classification	</a:t>
            </a:r>
            <a:r>
              <a:rPr sz="2900" b="1" spc="90" dirty="0">
                <a:latin typeface="Cambria"/>
                <a:cs typeface="Cambria"/>
              </a:rPr>
              <a:t>Of	</a:t>
            </a:r>
            <a:r>
              <a:rPr sz="2900" b="1" spc="145" dirty="0">
                <a:latin typeface="Cambria"/>
                <a:cs typeface="Cambria"/>
              </a:rPr>
              <a:t>Patterns</a:t>
            </a:r>
            <a:endParaRPr sz="29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175" y="579119"/>
            <a:ext cx="7757159" cy="16428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2400" y="2204974"/>
            <a:ext cx="1044892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mbria"/>
                <a:cs typeface="Cambria"/>
              </a:rPr>
              <a:t>Case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2: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30" dirty="0">
                <a:latin typeface="Cambria"/>
                <a:cs typeface="Cambria"/>
              </a:rPr>
              <a:t>Now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35" dirty="0">
                <a:latin typeface="Cambria"/>
                <a:cs typeface="Cambria"/>
              </a:rPr>
              <a:t>we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present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second</a:t>
            </a:r>
            <a:r>
              <a:rPr sz="2000" b="1" spc="5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input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pattern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(O).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The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initial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used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here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are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 </a:t>
            </a:r>
            <a:r>
              <a:rPr sz="2000" b="1" spc="-42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final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obtained</a:t>
            </a:r>
            <a:r>
              <a:rPr sz="2000" b="1" spc="7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after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presenting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the</a:t>
            </a:r>
            <a:r>
              <a:rPr sz="2000" b="1" spc="-10" dirty="0">
                <a:latin typeface="Cambria"/>
                <a:cs typeface="Cambria"/>
              </a:rPr>
              <a:t> first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input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pattern.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Here,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the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are </a:t>
            </a:r>
            <a:r>
              <a:rPr sz="2000" b="1" spc="-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calculated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as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shown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below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15" dirty="0">
                <a:latin typeface="Cambria"/>
                <a:cs typeface="Cambria"/>
              </a:rPr>
              <a:t>(y</a:t>
            </a:r>
            <a:r>
              <a:rPr sz="2000" b="1" spc="-5" dirty="0">
                <a:latin typeface="Cambria"/>
                <a:cs typeface="Cambria"/>
              </a:rPr>
              <a:t> =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-1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with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initial</a:t>
            </a:r>
            <a:r>
              <a:rPr sz="2000" b="1" spc="5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being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[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111-11-11111]).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6860" y="3369157"/>
            <a:ext cx="4672965" cy="554990"/>
            <a:chOff x="377952" y="3179064"/>
            <a:chExt cx="4672965" cy="5549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952" y="3179064"/>
              <a:ext cx="303276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7287" y="3179064"/>
              <a:ext cx="1603248" cy="50291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7635" y="4251857"/>
            <a:ext cx="4471416" cy="122941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0830" y="6388887"/>
            <a:ext cx="4715256" cy="1295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43117" y="3385565"/>
            <a:ext cx="6050279" cy="3249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7719" y="0"/>
            <a:ext cx="9434830" cy="915669"/>
            <a:chOff x="807719" y="0"/>
            <a:chExt cx="9434830" cy="9156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19" y="0"/>
              <a:ext cx="1888108" cy="9156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39" y="0"/>
              <a:ext cx="2994533" cy="9156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0767" y="0"/>
              <a:ext cx="778560" cy="9156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5463" y="21272"/>
              <a:ext cx="5387086" cy="8242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29336"/>
            <a:ext cx="8878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0020" algn="l"/>
                <a:tab pos="6731000" algn="l"/>
                <a:tab pos="7263130" algn="l"/>
              </a:tabLst>
            </a:pPr>
            <a:r>
              <a:rPr sz="3600" b="1" spc="140" dirty="0">
                <a:solidFill>
                  <a:srgbClr val="0000FF"/>
                </a:solidFill>
                <a:latin typeface="Cambria"/>
                <a:cs typeface="Cambria"/>
              </a:rPr>
              <a:t>HEBB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2900" b="1" spc="175" dirty="0">
                <a:latin typeface="Cambria"/>
                <a:cs typeface="Cambria"/>
              </a:rPr>
              <a:t>Classification	</a:t>
            </a:r>
            <a:r>
              <a:rPr sz="2900" b="1" spc="90" dirty="0">
                <a:latin typeface="Cambria"/>
                <a:cs typeface="Cambria"/>
              </a:rPr>
              <a:t>Of	</a:t>
            </a:r>
            <a:r>
              <a:rPr sz="2900" b="1" spc="145" dirty="0">
                <a:latin typeface="Cambria"/>
                <a:cs typeface="Cambria"/>
              </a:rPr>
              <a:t>Patterns</a:t>
            </a:r>
            <a:endParaRPr sz="29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914400"/>
            <a:ext cx="11277600" cy="8960994"/>
            <a:chOff x="0" y="563880"/>
            <a:chExt cx="11277600" cy="629412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7512"/>
              <a:ext cx="6352032" cy="5090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1864" y="563880"/>
              <a:ext cx="4035552" cy="5029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9735" y="1008888"/>
              <a:ext cx="5007864" cy="368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7335" y="1377695"/>
              <a:ext cx="8086344" cy="54803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1663" y="713270"/>
            <a:ext cx="10398125" cy="2287905"/>
            <a:chOff x="1121663" y="713270"/>
            <a:chExt cx="10398125" cy="2287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3" y="713270"/>
              <a:ext cx="610958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27" y="713270"/>
              <a:ext cx="473748" cy="6780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375" y="713270"/>
              <a:ext cx="1031570" cy="678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608" y="713270"/>
              <a:ext cx="860869" cy="6780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7103" y="713270"/>
              <a:ext cx="1488820" cy="6780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7536" y="713270"/>
              <a:ext cx="1638045" cy="6780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7319" y="713270"/>
              <a:ext cx="687158" cy="678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79" y="713270"/>
              <a:ext cx="1574165" cy="6780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8855" y="713270"/>
              <a:ext cx="857846" cy="6780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8352" y="713270"/>
              <a:ext cx="1711198" cy="6780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1287" y="713270"/>
              <a:ext cx="2381884" cy="6780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4783" y="713270"/>
              <a:ext cx="674916" cy="6780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0263" y="1115606"/>
              <a:ext cx="1147381" cy="6780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7127" y="1115606"/>
              <a:ext cx="1159560" cy="6780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6184" y="1115606"/>
              <a:ext cx="1595373" cy="6780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61103" y="1115606"/>
              <a:ext cx="1162634" cy="6780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3208" y="1115606"/>
              <a:ext cx="860869" cy="6780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23560" y="1115606"/>
              <a:ext cx="1144346" cy="6780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7375" y="1115606"/>
              <a:ext cx="982802" cy="6780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496" y="1115606"/>
              <a:ext cx="473748" cy="6780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59752" y="1115606"/>
              <a:ext cx="946226" cy="6780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5447" y="1115606"/>
              <a:ext cx="1299845" cy="6780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44711" y="1115606"/>
              <a:ext cx="866990" cy="6780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81159" y="1115606"/>
              <a:ext cx="531660" cy="6780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09175" y="1115606"/>
              <a:ext cx="583514" cy="6780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89007" y="1115606"/>
              <a:ext cx="531660" cy="67801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90175" y="1115606"/>
              <a:ext cx="1430908" cy="6780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17352" y="1115606"/>
              <a:ext cx="583514" cy="6780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97183" y="1115606"/>
              <a:ext cx="522516" cy="67801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0263" y="1517942"/>
              <a:ext cx="1421764" cy="6780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53639" y="1517942"/>
              <a:ext cx="638403" cy="6780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73680" y="1517942"/>
              <a:ext cx="1482597" cy="6780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38015" y="1517942"/>
              <a:ext cx="1065072" cy="6780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84775" y="1517942"/>
              <a:ext cx="507326" cy="6780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88408" y="1517942"/>
              <a:ext cx="583514" cy="67801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53584" y="1517942"/>
              <a:ext cx="1558797" cy="67801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08775" y="1517942"/>
              <a:ext cx="455447" cy="67801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60592" y="1517942"/>
              <a:ext cx="531660" cy="67801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73952" y="1517942"/>
              <a:ext cx="638403" cy="67801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93992" y="1517942"/>
              <a:ext cx="1488821" cy="67801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080" y="1517942"/>
              <a:ext cx="473748" cy="6780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34528" y="1517942"/>
              <a:ext cx="531660" cy="67801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62544" y="1517942"/>
              <a:ext cx="674916" cy="67801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19159" y="1517942"/>
              <a:ext cx="1458341" cy="67801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59111" y="1517942"/>
              <a:ext cx="1494790" cy="6780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35640" y="1517942"/>
              <a:ext cx="684060" cy="67801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263" y="1920278"/>
              <a:ext cx="860869" cy="67801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74519" y="1920278"/>
              <a:ext cx="1086434" cy="67801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21280" y="1920278"/>
              <a:ext cx="528637" cy="67801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46247" y="1920278"/>
              <a:ext cx="1251013" cy="67801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60647" y="1920278"/>
              <a:ext cx="1336421" cy="67801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60392" y="1920278"/>
              <a:ext cx="583514" cy="67801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40223" y="1920278"/>
              <a:ext cx="528637" cy="67801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32248" y="1920278"/>
              <a:ext cx="934046" cy="6780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29655" y="1920278"/>
              <a:ext cx="531660" cy="67801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57672" y="1920278"/>
              <a:ext cx="738949" cy="67801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60008" y="1920278"/>
              <a:ext cx="1458340" cy="67801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81672" y="1920278"/>
              <a:ext cx="1062037" cy="67801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07095" y="1920278"/>
              <a:ext cx="873048" cy="67801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43544" y="1920278"/>
              <a:ext cx="1354708" cy="67801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1575" y="1920278"/>
              <a:ext cx="687158" cy="6780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2095" y="1920278"/>
              <a:ext cx="860869" cy="67801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436352" y="1920278"/>
              <a:ext cx="1083360" cy="6780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0263" y="2322614"/>
              <a:ext cx="528637" cy="67801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75231" y="2322614"/>
              <a:ext cx="1251013" cy="67801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86583" y="2322614"/>
              <a:ext cx="1162634" cy="67801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09543" y="2322614"/>
              <a:ext cx="507326" cy="67801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13175" y="2322614"/>
              <a:ext cx="583514" cy="67801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93008" y="2322614"/>
              <a:ext cx="528637" cy="67801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975" y="2322614"/>
              <a:ext cx="473748" cy="67801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301622" y="756372"/>
            <a:ext cx="10024745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 algn="just">
              <a:lnSpc>
                <a:spcPct val="110000"/>
              </a:lnSpc>
              <a:spcBef>
                <a:spcPts val="95"/>
              </a:spcBef>
            </a:pPr>
            <a:r>
              <a:rPr sz="2400" b="1" spc="-20" dirty="0">
                <a:latin typeface="Cambria"/>
                <a:cs typeface="Cambria"/>
              </a:rPr>
              <a:t>Q. </a:t>
            </a:r>
            <a:r>
              <a:rPr sz="2400" b="1" spc="-10" dirty="0">
                <a:latin typeface="Cambria"/>
                <a:cs typeface="Cambria"/>
              </a:rPr>
              <a:t>Find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15" dirty="0">
                <a:latin typeface="Cambria"/>
                <a:cs typeface="Cambria"/>
              </a:rPr>
              <a:t>weights required </a:t>
            </a:r>
            <a:r>
              <a:rPr sz="2400" b="1" spc="-10" dirty="0">
                <a:latin typeface="Cambria"/>
                <a:cs typeface="Cambria"/>
              </a:rPr>
              <a:t>to </a:t>
            </a:r>
            <a:r>
              <a:rPr sz="2400" b="1" dirty="0">
                <a:latin typeface="Cambria"/>
                <a:cs typeface="Cambria"/>
              </a:rPr>
              <a:t>perform the </a:t>
            </a:r>
            <a:r>
              <a:rPr sz="2400" b="1" spc="-10" dirty="0">
                <a:latin typeface="Cambria"/>
                <a:cs typeface="Cambria"/>
              </a:rPr>
              <a:t>following </a:t>
            </a:r>
            <a:r>
              <a:rPr sz="2400" b="1" spc="-5" dirty="0">
                <a:latin typeface="Cambria"/>
                <a:cs typeface="Cambria"/>
              </a:rPr>
              <a:t>classifications </a:t>
            </a:r>
            <a:r>
              <a:rPr sz="2400" b="1" dirty="0">
                <a:latin typeface="Cambria"/>
                <a:cs typeface="Cambria"/>
              </a:rPr>
              <a:t>of 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30" dirty="0">
                <a:latin typeface="Cambria"/>
                <a:cs typeface="Cambria"/>
              </a:rPr>
              <a:t>given </a:t>
            </a:r>
            <a:r>
              <a:rPr sz="2400" b="1" spc="-5" dirty="0">
                <a:latin typeface="Cambria"/>
                <a:cs typeface="Cambria"/>
              </a:rPr>
              <a:t>input patterns using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Hebb rule. </a:t>
            </a:r>
            <a:r>
              <a:rPr sz="2400" b="1" spc="5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inputs </a:t>
            </a:r>
            <a:r>
              <a:rPr sz="2400" b="1" spc="-10" dirty="0">
                <a:latin typeface="Cambria"/>
                <a:cs typeface="Cambria"/>
              </a:rPr>
              <a:t>are "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1</a:t>
            </a:r>
            <a:r>
              <a:rPr sz="2400" b="1" spc="-10" dirty="0">
                <a:latin typeface="Cambria"/>
                <a:cs typeface="Cambria"/>
              </a:rPr>
              <a:t>" </a:t>
            </a:r>
            <a:r>
              <a:rPr sz="2400" b="1" spc="-20" dirty="0">
                <a:latin typeface="Cambria"/>
                <a:cs typeface="Cambria"/>
              </a:rPr>
              <a:t>where''</a:t>
            </a:r>
            <a:r>
              <a:rPr sz="2400" b="1" spc="-20" dirty="0">
                <a:solidFill>
                  <a:srgbClr val="0000FF"/>
                </a:solidFill>
                <a:latin typeface="Cambria"/>
                <a:cs typeface="Cambria"/>
              </a:rPr>
              <a:t>+</a:t>
            </a:r>
            <a:r>
              <a:rPr sz="2400" b="1" spc="-20" dirty="0">
                <a:latin typeface="Cambria"/>
                <a:cs typeface="Cambria"/>
              </a:rPr>
              <a:t>“ 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symbol is </a:t>
            </a:r>
            <a:r>
              <a:rPr sz="2400" b="1" spc="-10" dirty="0">
                <a:latin typeface="Cambria"/>
                <a:cs typeface="Cambria"/>
              </a:rPr>
              <a:t>present </a:t>
            </a:r>
            <a:r>
              <a:rPr sz="2400" b="1" dirty="0">
                <a:latin typeface="Cambria"/>
                <a:cs typeface="Cambria"/>
              </a:rPr>
              <a:t>and" </a:t>
            </a:r>
            <a:r>
              <a:rPr sz="2400" b="1" dirty="0">
                <a:solidFill>
                  <a:srgbClr val="FF0000"/>
                </a:solidFill>
                <a:latin typeface="Cambria"/>
                <a:cs typeface="Cambria"/>
              </a:rPr>
              <a:t>-1 </a:t>
            </a:r>
            <a:r>
              <a:rPr sz="2400" b="1" spc="-30" dirty="0">
                <a:latin typeface="Cambria"/>
                <a:cs typeface="Cambria"/>
              </a:rPr>
              <a:t>''where"</a:t>
            </a:r>
            <a:r>
              <a:rPr sz="2400" b="1" spc="-30" dirty="0">
                <a:solidFill>
                  <a:srgbClr val="FF0000"/>
                </a:solidFill>
                <a:latin typeface="Cambria"/>
                <a:cs typeface="Cambria"/>
              </a:rPr>
              <a:t>,</a:t>
            </a:r>
            <a:r>
              <a:rPr sz="2400" b="1" spc="-30" dirty="0">
                <a:latin typeface="Cambria"/>
                <a:cs typeface="Cambria"/>
              </a:rPr>
              <a:t>" </a:t>
            </a:r>
            <a:r>
              <a:rPr sz="2400" b="1" spc="-10" dirty="0">
                <a:latin typeface="Cambria"/>
                <a:cs typeface="Cambria"/>
              </a:rPr>
              <a:t>is </a:t>
            </a:r>
            <a:r>
              <a:rPr sz="2400" b="1" dirty="0">
                <a:latin typeface="Cambria"/>
                <a:cs typeface="Cambria"/>
              </a:rPr>
              <a:t>present. </a:t>
            </a:r>
            <a:r>
              <a:rPr sz="2400" b="1" spc="-80" dirty="0">
                <a:latin typeface="Cambria"/>
                <a:cs typeface="Cambria"/>
              </a:rPr>
              <a:t>"</a:t>
            </a:r>
            <a:r>
              <a:rPr sz="2400" b="1" spc="-80" dirty="0">
                <a:solidFill>
                  <a:srgbClr val="0000FF"/>
                </a:solidFill>
                <a:latin typeface="Cambria"/>
                <a:cs typeface="Cambria"/>
              </a:rPr>
              <a:t>L" </a:t>
            </a:r>
            <a:r>
              <a:rPr sz="2400" b="1" dirty="0">
                <a:latin typeface="Cambria"/>
                <a:cs typeface="Cambria"/>
              </a:rPr>
              <a:t>pattern </a:t>
            </a:r>
            <a:r>
              <a:rPr sz="2400" b="1" spc="-5" dirty="0">
                <a:latin typeface="Cambria"/>
                <a:cs typeface="Cambria"/>
              </a:rPr>
              <a:t>belongs </a:t>
            </a:r>
            <a:r>
              <a:rPr sz="2400" b="1" spc="-15" dirty="0">
                <a:latin typeface="Cambria"/>
                <a:cs typeface="Cambria"/>
              </a:rPr>
              <a:t>to 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 class </a:t>
            </a:r>
            <a:r>
              <a:rPr sz="2400" b="1" spc="-5" dirty="0">
                <a:latin typeface="Cambria"/>
                <a:cs typeface="Cambria"/>
              </a:rPr>
              <a:t>(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target </a:t>
            </a:r>
            <a:r>
              <a:rPr sz="2400" b="1" spc="-15" dirty="0">
                <a:solidFill>
                  <a:srgbClr val="0000FF"/>
                </a:solidFill>
                <a:latin typeface="Cambria"/>
                <a:cs typeface="Cambria"/>
              </a:rPr>
              <a:t>value+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1</a:t>
            </a:r>
            <a:r>
              <a:rPr sz="2400" b="1" spc="-5" dirty="0">
                <a:latin typeface="Cambria"/>
                <a:cs typeface="Cambria"/>
              </a:rPr>
              <a:t>) and "</a:t>
            </a:r>
            <a:r>
              <a:rPr sz="2400" b="1" spc="-5" dirty="0">
                <a:solidFill>
                  <a:srgbClr val="FF3300"/>
                </a:solidFill>
                <a:latin typeface="Cambria"/>
                <a:cs typeface="Cambria"/>
              </a:rPr>
              <a:t>U" </a:t>
            </a:r>
            <a:r>
              <a:rPr sz="2400" b="1" dirty="0">
                <a:latin typeface="Cambria"/>
                <a:cs typeface="Cambria"/>
              </a:rPr>
              <a:t>pattern </a:t>
            </a:r>
            <a:r>
              <a:rPr sz="2400" b="1" spc="-5" dirty="0">
                <a:latin typeface="Cambria"/>
                <a:cs typeface="Cambria"/>
              </a:rPr>
              <a:t>does not belong </a:t>
            </a:r>
            <a:r>
              <a:rPr sz="2400" b="1" spc="-10" dirty="0">
                <a:latin typeface="Cambria"/>
                <a:cs typeface="Cambria"/>
              </a:rPr>
              <a:t>to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class </a:t>
            </a:r>
            <a:r>
              <a:rPr sz="2400" b="1" spc="-5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(</a:t>
            </a:r>
            <a:r>
              <a:rPr sz="2400" b="1" spc="-5" dirty="0">
                <a:solidFill>
                  <a:srgbClr val="FF3300"/>
                </a:solidFill>
                <a:latin typeface="Cambria"/>
                <a:cs typeface="Cambria"/>
              </a:rPr>
              <a:t>target</a:t>
            </a:r>
            <a:r>
              <a:rPr sz="2400" b="1" spc="-20" dirty="0">
                <a:solidFill>
                  <a:srgbClr val="FF3300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FF3300"/>
                </a:solidFill>
                <a:latin typeface="Cambria"/>
                <a:cs typeface="Cambria"/>
              </a:rPr>
              <a:t>value</a:t>
            </a:r>
            <a:r>
              <a:rPr sz="2400" b="1" spc="-25" dirty="0">
                <a:solidFill>
                  <a:srgbClr val="FF3300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FF3300"/>
                </a:solidFill>
                <a:latin typeface="Cambria"/>
                <a:cs typeface="Cambria"/>
              </a:rPr>
              <a:t>-1</a:t>
            </a:r>
            <a:r>
              <a:rPr sz="2400" b="1" spc="-5" dirty="0">
                <a:latin typeface="Cambria"/>
                <a:cs typeface="Cambria"/>
              </a:rPr>
              <a:t>).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13231" y="0"/>
            <a:ext cx="11227435" cy="5702935"/>
            <a:chOff x="713231" y="0"/>
            <a:chExt cx="11227435" cy="5702935"/>
          </a:xfrm>
        </p:grpSpPr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65191" y="2572511"/>
              <a:ext cx="5922264" cy="313029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40540" cy="3368040"/>
            <a:chOff x="0" y="0"/>
            <a:chExt cx="11940540" cy="3368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3712"/>
              <a:ext cx="4977384" cy="2624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9759" y="0"/>
              <a:ext cx="1022413" cy="11809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8464" y="716280"/>
            <a:ext cx="9799320" cy="6141720"/>
            <a:chOff x="2188464" y="716280"/>
            <a:chExt cx="9799320" cy="614172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0536" y="716280"/>
              <a:ext cx="6937248" cy="676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4440" y="1350263"/>
              <a:ext cx="6937248" cy="20848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8464" y="3395471"/>
              <a:ext cx="8610600" cy="34625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2311" y="786383"/>
            <a:ext cx="10710672" cy="3657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63823" y="4733544"/>
            <a:ext cx="6053328" cy="150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867" y="1109318"/>
            <a:ext cx="11986133" cy="8628888"/>
            <a:chOff x="0" y="743712"/>
            <a:chExt cx="12192000" cy="61144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43712"/>
              <a:ext cx="3654552" cy="19263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8847" y="755902"/>
              <a:ext cx="7693151" cy="61020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084576"/>
              <a:ext cx="4191000" cy="5577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09288" y="3352800"/>
              <a:ext cx="405765" cy="204470"/>
            </a:xfrm>
            <a:custGeom>
              <a:avLst/>
              <a:gdLst/>
              <a:ahLst/>
              <a:cxnLst/>
              <a:rect l="l" t="t" r="r" b="b"/>
              <a:pathLst>
                <a:path w="405764" h="204470">
                  <a:moveTo>
                    <a:pt x="303275" y="0"/>
                  </a:moveTo>
                  <a:lnTo>
                    <a:pt x="303275" y="51053"/>
                  </a:lnTo>
                  <a:lnTo>
                    <a:pt x="0" y="51053"/>
                  </a:lnTo>
                  <a:lnTo>
                    <a:pt x="0" y="153162"/>
                  </a:lnTo>
                  <a:lnTo>
                    <a:pt x="303275" y="153162"/>
                  </a:lnTo>
                  <a:lnTo>
                    <a:pt x="303275" y="204215"/>
                  </a:lnTo>
                  <a:lnTo>
                    <a:pt x="405384" y="102108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9288" y="3352800"/>
              <a:ext cx="405765" cy="204470"/>
            </a:xfrm>
            <a:custGeom>
              <a:avLst/>
              <a:gdLst/>
              <a:ahLst/>
              <a:cxnLst/>
              <a:rect l="l" t="t" r="r" b="b"/>
              <a:pathLst>
                <a:path w="405764" h="204470">
                  <a:moveTo>
                    <a:pt x="303275" y="199160"/>
                  </a:moveTo>
                  <a:lnTo>
                    <a:pt x="303275" y="204215"/>
                  </a:lnTo>
                  <a:lnTo>
                    <a:pt x="306849" y="200642"/>
                  </a:lnTo>
                  <a:lnTo>
                    <a:pt x="303275" y="199160"/>
                  </a:lnTo>
                  <a:close/>
                </a:path>
                <a:path w="405764" h="204470">
                  <a:moveTo>
                    <a:pt x="315467" y="192024"/>
                  </a:moveTo>
                  <a:lnTo>
                    <a:pt x="306849" y="200642"/>
                  </a:lnTo>
                  <a:lnTo>
                    <a:pt x="315467" y="204215"/>
                  </a:lnTo>
                  <a:lnTo>
                    <a:pt x="315467" y="192024"/>
                  </a:lnTo>
                  <a:close/>
                </a:path>
                <a:path w="405764" h="204470">
                  <a:moveTo>
                    <a:pt x="315467" y="174751"/>
                  </a:moveTo>
                  <a:lnTo>
                    <a:pt x="303275" y="186943"/>
                  </a:lnTo>
                  <a:lnTo>
                    <a:pt x="303275" y="199160"/>
                  </a:lnTo>
                  <a:lnTo>
                    <a:pt x="306849" y="200642"/>
                  </a:lnTo>
                  <a:lnTo>
                    <a:pt x="315467" y="192024"/>
                  </a:lnTo>
                  <a:lnTo>
                    <a:pt x="315467" y="174751"/>
                  </a:lnTo>
                  <a:close/>
                </a:path>
                <a:path w="405764" h="204470">
                  <a:moveTo>
                    <a:pt x="303275" y="186943"/>
                  </a:moveTo>
                  <a:lnTo>
                    <a:pt x="294639" y="195579"/>
                  </a:lnTo>
                  <a:lnTo>
                    <a:pt x="303275" y="199160"/>
                  </a:lnTo>
                  <a:lnTo>
                    <a:pt x="303275" y="186943"/>
                  </a:lnTo>
                  <a:close/>
                </a:path>
                <a:path w="405764" h="204470">
                  <a:moveTo>
                    <a:pt x="388112" y="102108"/>
                  </a:moveTo>
                  <a:lnTo>
                    <a:pt x="315467" y="174751"/>
                  </a:lnTo>
                  <a:lnTo>
                    <a:pt x="315467" y="192024"/>
                  </a:lnTo>
                  <a:lnTo>
                    <a:pt x="396748" y="110744"/>
                  </a:lnTo>
                  <a:lnTo>
                    <a:pt x="388112" y="102108"/>
                  </a:lnTo>
                  <a:close/>
                </a:path>
                <a:path w="405764" h="204470">
                  <a:moveTo>
                    <a:pt x="315467" y="140970"/>
                  </a:moveTo>
                  <a:lnTo>
                    <a:pt x="12191" y="140970"/>
                  </a:lnTo>
                  <a:lnTo>
                    <a:pt x="12191" y="153162"/>
                  </a:lnTo>
                  <a:lnTo>
                    <a:pt x="303275" y="153162"/>
                  </a:lnTo>
                  <a:lnTo>
                    <a:pt x="303275" y="186943"/>
                  </a:lnTo>
                  <a:lnTo>
                    <a:pt x="315467" y="174751"/>
                  </a:lnTo>
                  <a:lnTo>
                    <a:pt x="315467" y="140970"/>
                  </a:lnTo>
                  <a:close/>
                </a:path>
                <a:path w="405764" h="204470">
                  <a:moveTo>
                    <a:pt x="0" y="140970"/>
                  </a:moveTo>
                  <a:lnTo>
                    <a:pt x="0" y="153162"/>
                  </a:lnTo>
                  <a:lnTo>
                    <a:pt x="12191" y="153162"/>
                  </a:lnTo>
                  <a:lnTo>
                    <a:pt x="0" y="140970"/>
                  </a:lnTo>
                  <a:close/>
                </a:path>
                <a:path w="405764" h="204470">
                  <a:moveTo>
                    <a:pt x="12191" y="51053"/>
                  </a:moveTo>
                  <a:lnTo>
                    <a:pt x="0" y="63246"/>
                  </a:lnTo>
                  <a:lnTo>
                    <a:pt x="0" y="140970"/>
                  </a:lnTo>
                  <a:lnTo>
                    <a:pt x="12191" y="153162"/>
                  </a:lnTo>
                  <a:lnTo>
                    <a:pt x="12191" y="51053"/>
                  </a:lnTo>
                  <a:close/>
                </a:path>
                <a:path w="405764" h="204470">
                  <a:moveTo>
                    <a:pt x="396748" y="93472"/>
                  </a:moveTo>
                  <a:lnTo>
                    <a:pt x="388112" y="102108"/>
                  </a:lnTo>
                  <a:lnTo>
                    <a:pt x="396748" y="110744"/>
                  </a:lnTo>
                  <a:lnTo>
                    <a:pt x="396748" y="93472"/>
                  </a:lnTo>
                  <a:close/>
                </a:path>
                <a:path w="405764" h="204470">
                  <a:moveTo>
                    <a:pt x="396748" y="93472"/>
                  </a:moveTo>
                  <a:lnTo>
                    <a:pt x="396748" y="110744"/>
                  </a:lnTo>
                  <a:lnTo>
                    <a:pt x="405384" y="102108"/>
                  </a:lnTo>
                  <a:lnTo>
                    <a:pt x="396748" y="93472"/>
                  </a:lnTo>
                  <a:close/>
                </a:path>
                <a:path w="405764" h="204470">
                  <a:moveTo>
                    <a:pt x="315467" y="12191"/>
                  </a:moveTo>
                  <a:lnTo>
                    <a:pt x="315467" y="29463"/>
                  </a:lnTo>
                  <a:lnTo>
                    <a:pt x="388112" y="102108"/>
                  </a:lnTo>
                  <a:lnTo>
                    <a:pt x="396748" y="93472"/>
                  </a:lnTo>
                  <a:lnTo>
                    <a:pt x="315467" y="12191"/>
                  </a:lnTo>
                  <a:close/>
                </a:path>
                <a:path w="405764" h="204470">
                  <a:moveTo>
                    <a:pt x="12191" y="51053"/>
                  </a:moveTo>
                  <a:lnTo>
                    <a:pt x="0" y="51053"/>
                  </a:lnTo>
                  <a:lnTo>
                    <a:pt x="0" y="63246"/>
                  </a:lnTo>
                  <a:lnTo>
                    <a:pt x="12191" y="51053"/>
                  </a:lnTo>
                  <a:close/>
                </a:path>
                <a:path w="405764" h="204470">
                  <a:moveTo>
                    <a:pt x="303275" y="17272"/>
                  </a:moveTo>
                  <a:lnTo>
                    <a:pt x="303275" y="51053"/>
                  </a:lnTo>
                  <a:lnTo>
                    <a:pt x="12191" y="51053"/>
                  </a:lnTo>
                  <a:lnTo>
                    <a:pt x="12191" y="63246"/>
                  </a:lnTo>
                  <a:lnTo>
                    <a:pt x="315467" y="63246"/>
                  </a:lnTo>
                  <a:lnTo>
                    <a:pt x="315467" y="29463"/>
                  </a:lnTo>
                  <a:lnTo>
                    <a:pt x="303275" y="17272"/>
                  </a:lnTo>
                  <a:close/>
                </a:path>
                <a:path w="405764" h="204470">
                  <a:moveTo>
                    <a:pt x="306849" y="3573"/>
                  </a:moveTo>
                  <a:lnTo>
                    <a:pt x="303275" y="5055"/>
                  </a:lnTo>
                  <a:lnTo>
                    <a:pt x="303275" y="17272"/>
                  </a:lnTo>
                  <a:lnTo>
                    <a:pt x="315467" y="29463"/>
                  </a:lnTo>
                  <a:lnTo>
                    <a:pt x="315467" y="12191"/>
                  </a:lnTo>
                  <a:lnTo>
                    <a:pt x="306849" y="3573"/>
                  </a:lnTo>
                  <a:close/>
                </a:path>
                <a:path w="405764" h="204470">
                  <a:moveTo>
                    <a:pt x="303275" y="5055"/>
                  </a:moveTo>
                  <a:lnTo>
                    <a:pt x="294639" y="8636"/>
                  </a:lnTo>
                  <a:lnTo>
                    <a:pt x="303275" y="17272"/>
                  </a:lnTo>
                  <a:lnTo>
                    <a:pt x="303275" y="5055"/>
                  </a:lnTo>
                  <a:close/>
                </a:path>
                <a:path w="405764" h="204470">
                  <a:moveTo>
                    <a:pt x="315467" y="0"/>
                  </a:moveTo>
                  <a:lnTo>
                    <a:pt x="306849" y="3573"/>
                  </a:lnTo>
                  <a:lnTo>
                    <a:pt x="315467" y="12191"/>
                  </a:lnTo>
                  <a:lnTo>
                    <a:pt x="315467" y="0"/>
                  </a:lnTo>
                  <a:close/>
                </a:path>
                <a:path w="405764" h="204470">
                  <a:moveTo>
                    <a:pt x="303275" y="0"/>
                  </a:moveTo>
                  <a:lnTo>
                    <a:pt x="303275" y="5055"/>
                  </a:lnTo>
                  <a:lnTo>
                    <a:pt x="306849" y="3573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0833" y="348437"/>
            <a:ext cx="95027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83970" algn="l"/>
                <a:tab pos="2186940" algn="l"/>
                <a:tab pos="2865755" algn="l"/>
                <a:tab pos="5055235" algn="l"/>
                <a:tab pos="5928360" algn="l"/>
                <a:tab pos="7354570" algn="l"/>
              </a:tabLst>
            </a:pPr>
            <a:r>
              <a:rPr sz="4000" spc="195" dirty="0">
                <a:solidFill>
                  <a:srgbClr val="2A1A00"/>
                </a:solidFill>
                <a:latin typeface="Impact"/>
                <a:cs typeface="Impact"/>
              </a:rPr>
              <a:t>H</a:t>
            </a:r>
            <a:r>
              <a:rPr sz="4000" spc="180" dirty="0">
                <a:solidFill>
                  <a:srgbClr val="2A1A00"/>
                </a:solidFill>
                <a:latin typeface="Impact"/>
                <a:cs typeface="Impact"/>
              </a:rPr>
              <a:t>EB</a:t>
            </a:r>
            <a:r>
              <a:rPr sz="4000" spc="5" dirty="0">
                <a:solidFill>
                  <a:srgbClr val="2A1A00"/>
                </a:solidFill>
                <a:latin typeface="Impact"/>
                <a:cs typeface="Impact"/>
              </a:rPr>
              <a:t>B</a:t>
            </a:r>
            <a:r>
              <a:rPr sz="4000" dirty="0">
                <a:solidFill>
                  <a:srgbClr val="2A1A00"/>
                </a:solidFill>
                <a:latin typeface="Impact"/>
                <a:cs typeface="Impact"/>
              </a:rPr>
              <a:t>	</a:t>
            </a:r>
            <a:r>
              <a:rPr sz="4000" spc="175" dirty="0">
                <a:solidFill>
                  <a:srgbClr val="2A1A00"/>
                </a:solidFill>
                <a:latin typeface="Impact"/>
                <a:cs typeface="Impact"/>
              </a:rPr>
              <a:t>N</a:t>
            </a:r>
            <a:r>
              <a:rPr sz="4000" spc="130" dirty="0">
                <a:solidFill>
                  <a:srgbClr val="2A1A00"/>
                </a:solidFill>
                <a:latin typeface="Impact"/>
                <a:cs typeface="Impact"/>
              </a:rPr>
              <a:t>E</a:t>
            </a:r>
            <a:r>
              <a:rPr sz="4000" dirty="0">
                <a:solidFill>
                  <a:srgbClr val="2A1A00"/>
                </a:solidFill>
                <a:latin typeface="Impact"/>
                <a:cs typeface="Impact"/>
              </a:rPr>
              <a:t>T	</a:t>
            </a:r>
            <a:r>
              <a:rPr sz="4000" spc="185" dirty="0">
                <a:solidFill>
                  <a:srgbClr val="2A1A00"/>
                </a:solidFill>
                <a:latin typeface="Impact"/>
                <a:cs typeface="Impact"/>
              </a:rPr>
              <a:t>T</a:t>
            </a:r>
            <a:r>
              <a:rPr sz="4000" spc="5" dirty="0">
                <a:solidFill>
                  <a:srgbClr val="2A1A00"/>
                </a:solidFill>
                <a:latin typeface="Impact"/>
                <a:cs typeface="Impact"/>
              </a:rPr>
              <a:t>O</a:t>
            </a:r>
            <a:r>
              <a:rPr sz="4000" dirty="0">
                <a:solidFill>
                  <a:srgbClr val="2A1A00"/>
                </a:solidFill>
                <a:latin typeface="Impact"/>
                <a:cs typeface="Impact"/>
              </a:rPr>
              <a:t>	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C</a:t>
            </a:r>
            <a:r>
              <a:rPr sz="4000" spc="295" dirty="0">
                <a:solidFill>
                  <a:srgbClr val="FF0000"/>
                </a:solidFill>
                <a:latin typeface="Impact"/>
                <a:cs typeface="Impact"/>
              </a:rPr>
              <a:t>L</a:t>
            </a:r>
            <a:r>
              <a:rPr sz="4000" spc="195" dirty="0">
                <a:solidFill>
                  <a:srgbClr val="FF0000"/>
                </a:solidFill>
                <a:latin typeface="Impact"/>
                <a:cs typeface="Impact"/>
              </a:rPr>
              <a:t>A</a:t>
            </a:r>
            <a:r>
              <a:rPr sz="4000" spc="180" dirty="0">
                <a:solidFill>
                  <a:srgbClr val="FF0000"/>
                </a:solidFill>
                <a:latin typeface="Impact"/>
                <a:cs typeface="Impact"/>
              </a:rPr>
              <a:t>SSI</a:t>
            </a:r>
            <a:r>
              <a:rPr sz="4000" spc="270" dirty="0">
                <a:solidFill>
                  <a:srgbClr val="FF0000"/>
                </a:solidFill>
                <a:latin typeface="Impact"/>
                <a:cs typeface="Impact"/>
              </a:rPr>
              <a:t>F</a:t>
            </a:r>
            <a:r>
              <a:rPr sz="4000" dirty="0">
                <a:solidFill>
                  <a:srgbClr val="FF0000"/>
                </a:solidFill>
                <a:latin typeface="Impact"/>
                <a:cs typeface="Impact"/>
              </a:rPr>
              <a:t>Y	</a:t>
            </a:r>
            <a:r>
              <a:rPr sz="4000" spc="200" dirty="0">
                <a:solidFill>
                  <a:srgbClr val="FF0000"/>
                </a:solidFill>
                <a:latin typeface="Impact"/>
                <a:cs typeface="Impact"/>
              </a:rPr>
              <a:t>2</a:t>
            </a:r>
            <a:r>
              <a:rPr sz="4000" spc="185" dirty="0">
                <a:solidFill>
                  <a:srgbClr val="FF0000"/>
                </a:solidFill>
                <a:latin typeface="Impact"/>
                <a:cs typeface="Impact"/>
              </a:rPr>
              <a:t>-</a:t>
            </a:r>
            <a:r>
              <a:rPr sz="4000" spc="5" dirty="0">
                <a:solidFill>
                  <a:srgbClr val="FF0000"/>
                </a:solidFill>
                <a:latin typeface="Impact"/>
                <a:cs typeface="Impact"/>
              </a:rPr>
              <a:t>D</a:t>
            </a:r>
            <a:r>
              <a:rPr sz="4000" dirty="0">
                <a:solidFill>
                  <a:srgbClr val="FF0000"/>
                </a:solidFill>
                <a:latin typeface="Impact"/>
                <a:cs typeface="Impact"/>
              </a:rPr>
              <a:t>	</a:t>
            </a:r>
            <a:r>
              <a:rPr sz="4000" spc="180" dirty="0">
                <a:solidFill>
                  <a:srgbClr val="FF0000"/>
                </a:solidFill>
                <a:latin typeface="Impact"/>
                <a:cs typeface="Impact"/>
              </a:rPr>
              <a:t>I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N</a:t>
            </a:r>
            <a:r>
              <a:rPr sz="4000" spc="195" dirty="0">
                <a:solidFill>
                  <a:srgbClr val="FF0000"/>
                </a:solidFill>
                <a:latin typeface="Impact"/>
                <a:cs typeface="Impact"/>
              </a:rPr>
              <a:t>P</a:t>
            </a:r>
            <a:r>
              <a:rPr sz="4000" spc="180" dirty="0">
                <a:solidFill>
                  <a:srgbClr val="FF0000"/>
                </a:solidFill>
                <a:latin typeface="Impact"/>
                <a:cs typeface="Impact"/>
              </a:rPr>
              <a:t>U</a:t>
            </a:r>
            <a:r>
              <a:rPr sz="4000" dirty="0">
                <a:solidFill>
                  <a:srgbClr val="FF0000"/>
                </a:solidFill>
                <a:latin typeface="Impact"/>
                <a:cs typeface="Impact"/>
              </a:rPr>
              <a:t>T	</a:t>
            </a:r>
            <a:r>
              <a:rPr sz="4000" spc="100" dirty="0">
                <a:solidFill>
                  <a:srgbClr val="FF0000"/>
                </a:solidFill>
                <a:latin typeface="Impact"/>
                <a:cs typeface="Impact"/>
              </a:rPr>
              <a:t>P</a:t>
            </a:r>
            <a:r>
              <a:rPr sz="4000" spc="-15" dirty="0">
                <a:solidFill>
                  <a:srgbClr val="FF0000"/>
                </a:solidFill>
                <a:latin typeface="Impact"/>
                <a:cs typeface="Impact"/>
              </a:rPr>
              <a:t>A</a:t>
            </a:r>
            <a:r>
              <a:rPr sz="4000" spc="185" dirty="0">
                <a:solidFill>
                  <a:srgbClr val="FF0000"/>
                </a:solidFill>
                <a:latin typeface="Impact"/>
                <a:cs typeface="Impact"/>
              </a:rPr>
              <a:t>TT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E</a:t>
            </a:r>
            <a:r>
              <a:rPr sz="4000" spc="190" dirty="0">
                <a:solidFill>
                  <a:srgbClr val="FF0000"/>
                </a:solidFill>
                <a:latin typeface="Impact"/>
                <a:cs typeface="Impact"/>
              </a:rPr>
              <a:t>R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N</a:t>
            </a:r>
            <a:r>
              <a:rPr sz="4000" spc="5" dirty="0">
                <a:solidFill>
                  <a:srgbClr val="FF0000"/>
                </a:solidFill>
                <a:latin typeface="Impact"/>
                <a:cs typeface="Impact"/>
              </a:rPr>
              <a:t>S</a:t>
            </a:r>
            <a:endParaRPr sz="4000">
              <a:latin typeface="Impact"/>
              <a:cs typeface="Impac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8616" y="4931664"/>
            <a:ext cx="2918460" cy="791210"/>
            <a:chOff x="1118616" y="4931664"/>
            <a:chExt cx="2918460" cy="79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6" y="4931664"/>
              <a:ext cx="1848485" cy="790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312" y="4931664"/>
              <a:ext cx="571271" cy="790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6896" y="4931664"/>
              <a:ext cx="589572" cy="7907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5768" y="4931664"/>
              <a:ext cx="1321054" cy="7907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30833" y="5025085"/>
            <a:ext cx="24733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dirty="0">
                <a:solidFill>
                  <a:srgbClr val="FF0000"/>
                </a:solidFill>
                <a:latin typeface="Cambria"/>
                <a:cs typeface="Cambria"/>
              </a:rPr>
              <a:t>Solution:-HINT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61872" y="929640"/>
            <a:ext cx="10610215" cy="9662160"/>
            <a:chOff x="1261872" y="929640"/>
            <a:chExt cx="10610215" cy="54686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872" y="929640"/>
              <a:ext cx="10610088" cy="4011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9655" y="5510784"/>
              <a:ext cx="9192768" cy="8869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734800" cy="115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-19050"/>
            <a:ext cx="10357366" cy="114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95400" y="597695"/>
            <a:ext cx="10134600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[[0.66666667 1. 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[0.33333333 0.55555556]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[1. 0.66666667]]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Actual Output: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[[0.92] [0.86] [0.89]]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Predicted 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[[0.89571283] [0.88239245] [0.89153673]]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4549" y="115265"/>
            <a:ext cx="10212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  <a:tab pos="2823210" algn="l"/>
                <a:tab pos="4617720" algn="l"/>
                <a:tab pos="5530850" algn="l"/>
                <a:tab pos="6367145" algn="l"/>
                <a:tab pos="8648700" algn="l"/>
              </a:tabLst>
            </a:pPr>
            <a:r>
              <a:rPr sz="3600" dirty="0">
                <a:solidFill>
                  <a:srgbClr val="2A1A00"/>
                </a:solidFill>
              </a:rPr>
              <a:t>A	</a:t>
            </a:r>
            <a:r>
              <a:rPr sz="3600" spc="160" dirty="0">
                <a:solidFill>
                  <a:srgbClr val="2A1A00"/>
                </a:solidFill>
              </a:rPr>
              <a:t>BIOLOGICAL	</a:t>
            </a:r>
            <a:r>
              <a:rPr sz="3600" spc="150" dirty="0">
                <a:solidFill>
                  <a:srgbClr val="2A1A00"/>
                </a:solidFill>
              </a:rPr>
              <a:t>NEURON	</a:t>
            </a:r>
            <a:r>
              <a:rPr sz="3600" spc="120" dirty="0">
                <a:solidFill>
                  <a:srgbClr val="2A1A00"/>
                </a:solidFill>
              </a:rPr>
              <a:t>AND	</a:t>
            </a:r>
            <a:r>
              <a:rPr sz="3600" spc="114" dirty="0">
                <a:solidFill>
                  <a:srgbClr val="2A1A00"/>
                </a:solidFill>
              </a:rPr>
              <a:t>THE	</a:t>
            </a:r>
            <a:r>
              <a:rPr sz="3600" spc="165" dirty="0">
                <a:solidFill>
                  <a:srgbClr val="2A1A00"/>
                </a:solidFill>
              </a:rPr>
              <a:t>ARTIFICIAL	</a:t>
            </a:r>
            <a:r>
              <a:rPr sz="3600" spc="150" dirty="0">
                <a:solidFill>
                  <a:srgbClr val="2A1A00"/>
                </a:solidFill>
              </a:rPr>
              <a:t>NEURON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228600" y="5334000"/>
            <a:ext cx="11328019" cy="454611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31140" indent="-193675">
              <a:lnSpc>
                <a:spcPct val="100000"/>
              </a:lnSpc>
              <a:spcBef>
                <a:spcPts val="290"/>
              </a:spcBef>
              <a:buSzPct val="94117"/>
              <a:buFont typeface="Wingdings"/>
              <a:buChar char=""/>
              <a:tabLst>
                <a:tab pos="231775" algn="l"/>
              </a:tabLst>
            </a:pPr>
            <a:r>
              <a:rPr sz="3600" i="1" spc="-5" dirty="0">
                <a:latin typeface="Cambria"/>
                <a:cs typeface="Cambria"/>
              </a:rPr>
              <a:t>where i represents the ith processing element.</a:t>
            </a:r>
          </a:p>
          <a:p>
            <a:pPr marL="231140" indent="-193675">
              <a:lnSpc>
                <a:spcPct val="100000"/>
              </a:lnSpc>
              <a:spcBef>
                <a:spcPts val="195"/>
              </a:spcBef>
              <a:buSzPct val="94117"/>
              <a:buFont typeface="Wingdings"/>
              <a:buChar char=""/>
              <a:tabLst>
                <a:tab pos="231775" algn="l"/>
              </a:tabLst>
            </a:pPr>
            <a:r>
              <a:rPr sz="3600" i="1" spc="-5" dirty="0">
                <a:latin typeface="Cambria"/>
                <a:cs typeface="Cambria"/>
              </a:rPr>
              <a:t>The activation function is applied over it to calculate the output.</a:t>
            </a:r>
          </a:p>
          <a:p>
            <a:pPr marL="231140" indent="-193675">
              <a:lnSpc>
                <a:spcPct val="100000"/>
              </a:lnSpc>
              <a:spcBef>
                <a:spcPts val="215"/>
              </a:spcBef>
              <a:buSzPct val="94117"/>
              <a:buFont typeface="Wingdings"/>
              <a:buChar char=""/>
              <a:tabLst>
                <a:tab pos="231775" algn="l"/>
              </a:tabLst>
            </a:pPr>
            <a:r>
              <a:rPr sz="3600" i="1" spc="-5" dirty="0">
                <a:latin typeface="Cambria"/>
                <a:cs typeface="Cambria"/>
              </a:rPr>
              <a:t>The weight represents the strength of synapse connecting the input and the output neurons.</a:t>
            </a:r>
          </a:p>
          <a:p>
            <a:pPr marL="231775" indent="-194310">
              <a:lnSpc>
                <a:spcPct val="100000"/>
              </a:lnSpc>
              <a:spcBef>
                <a:spcPts val="195"/>
              </a:spcBef>
              <a:buSzPct val="94117"/>
              <a:buFont typeface="Wingdings"/>
              <a:buChar char=""/>
              <a:tabLst>
                <a:tab pos="232410" algn="l"/>
              </a:tabLst>
            </a:pPr>
            <a:r>
              <a:rPr sz="3600" i="1" spc="-5" dirty="0">
                <a:latin typeface="Cambria"/>
                <a:cs typeface="Cambria"/>
              </a:rPr>
              <a:t>A positive </a:t>
            </a:r>
            <a:r>
              <a:rPr sz="3600" spc="-10" dirty="0">
                <a:latin typeface="Cambria"/>
                <a:cs typeface="Cambria"/>
              </a:rPr>
              <a:t>weight</a:t>
            </a:r>
            <a:r>
              <a:rPr sz="3600" spc="43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corresponds</a:t>
            </a:r>
            <a:r>
              <a:rPr sz="3600" spc="465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to</a:t>
            </a:r>
            <a:r>
              <a:rPr sz="3600" spc="45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an</a:t>
            </a:r>
            <a:r>
              <a:rPr sz="3600" spc="430" dirty="0">
                <a:latin typeface="Cambria"/>
                <a:cs typeface="Cambria"/>
              </a:rPr>
              <a:t> </a:t>
            </a:r>
            <a:r>
              <a:rPr sz="3600" b="1" spc="-15" dirty="0">
                <a:latin typeface="Cambria"/>
                <a:cs typeface="Cambria"/>
              </a:rPr>
              <a:t>excitatory</a:t>
            </a:r>
            <a:r>
              <a:rPr sz="3600" b="1" spc="459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synapse</a:t>
            </a:r>
            <a:r>
              <a:rPr sz="3600" spc="-5" dirty="0">
                <a:latin typeface="Cambria"/>
                <a:cs typeface="Cambria"/>
              </a:rPr>
              <a:t>,</a:t>
            </a:r>
            <a:r>
              <a:rPr sz="3600" spc="4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and</a:t>
            </a:r>
            <a:r>
              <a:rPr sz="3600" spc="41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45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negative</a:t>
            </a:r>
            <a:r>
              <a:rPr sz="3600" spc="46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weight</a:t>
            </a:r>
            <a:r>
              <a:rPr sz="3600" spc="45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corresponds</a:t>
            </a:r>
            <a:r>
              <a:rPr sz="3600" spc="44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to</a:t>
            </a:r>
            <a:r>
              <a:rPr sz="3600" spc="450" dirty="0">
                <a:latin typeface="Cambria"/>
                <a:cs typeface="Cambria"/>
              </a:rPr>
              <a:t> </a:t>
            </a:r>
            <a:r>
              <a:rPr sz="3600" spc="5" dirty="0" smtClean="0">
                <a:latin typeface="Cambria"/>
                <a:cs typeface="Cambria"/>
              </a:rPr>
              <a:t>an</a:t>
            </a:r>
            <a:r>
              <a:rPr lang="en-US" sz="3600" spc="5" dirty="0" smtClean="0">
                <a:latin typeface="Cambria"/>
                <a:cs typeface="Cambria"/>
              </a:rPr>
              <a:t> </a:t>
            </a:r>
            <a:r>
              <a:rPr sz="3600" b="1" spc="-10" dirty="0" smtClean="0">
                <a:latin typeface="Cambria"/>
                <a:cs typeface="Cambria"/>
              </a:rPr>
              <a:t>inhibitory</a:t>
            </a:r>
            <a:r>
              <a:rPr sz="3600" b="1" dirty="0" smtClean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synapse.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538" y="1743513"/>
            <a:ext cx="8146605" cy="2536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9616"/>
            <a:ext cx="257365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spc="165" dirty="0">
                <a:solidFill>
                  <a:srgbClr val="2A1A00"/>
                </a:solidFill>
              </a:rPr>
              <a:t>OVERVIEW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975360" y="725373"/>
            <a:ext cx="4034154" cy="769620"/>
            <a:chOff x="975360" y="725373"/>
            <a:chExt cx="4034154" cy="769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60" y="755954"/>
              <a:ext cx="549948" cy="717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20" y="725373"/>
              <a:ext cx="3820540" cy="7694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5656" y="770821"/>
            <a:ext cx="8635365" cy="34264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484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700" b="1" spc="-20" dirty="0">
                <a:solidFill>
                  <a:srgbClr val="0000FF"/>
                </a:solidFill>
                <a:latin typeface="Cambria"/>
                <a:cs typeface="Cambria"/>
              </a:rPr>
              <a:t>Perceptron</a:t>
            </a:r>
            <a:r>
              <a:rPr sz="27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700" b="1" spc="-15" dirty="0">
                <a:solidFill>
                  <a:srgbClr val="0000FF"/>
                </a:solidFill>
                <a:latin typeface="Cambria"/>
                <a:cs typeface="Cambria"/>
              </a:rPr>
              <a:t>Networks</a:t>
            </a:r>
            <a:endParaRPr sz="27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34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5" dirty="0">
                <a:latin typeface="Cambria"/>
                <a:cs typeface="Cambria"/>
              </a:rPr>
              <a:t>Theory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29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20" dirty="0">
                <a:latin typeface="Cambria"/>
                <a:cs typeface="Cambria"/>
              </a:rPr>
              <a:t>Perceptron</a:t>
            </a:r>
            <a:r>
              <a:rPr sz="2500" spc="35" dirty="0">
                <a:latin typeface="Cambria"/>
                <a:cs typeface="Cambria"/>
              </a:rPr>
              <a:t> </a:t>
            </a:r>
            <a:r>
              <a:rPr sz="2500" spc="-5" dirty="0">
                <a:latin typeface="Cambria"/>
                <a:cs typeface="Cambria"/>
              </a:rPr>
              <a:t>Learning</a:t>
            </a:r>
            <a:r>
              <a:rPr sz="2500" spc="40" dirty="0">
                <a:latin typeface="Cambria"/>
                <a:cs typeface="Cambria"/>
              </a:rPr>
              <a:t> </a:t>
            </a:r>
            <a:r>
              <a:rPr sz="2500" spc="-20" dirty="0">
                <a:latin typeface="Cambria"/>
                <a:cs typeface="Cambria"/>
              </a:rPr>
              <a:t>Rule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31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15" dirty="0">
                <a:latin typeface="Cambria"/>
                <a:cs typeface="Cambria"/>
              </a:rPr>
              <a:t>Architecture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29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10" dirty="0">
                <a:latin typeface="Cambria"/>
                <a:cs typeface="Cambria"/>
              </a:rPr>
              <a:t>Flowchart</a:t>
            </a:r>
            <a:r>
              <a:rPr sz="2500" spc="20" dirty="0">
                <a:latin typeface="Cambria"/>
                <a:cs typeface="Cambria"/>
              </a:rPr>
              <a:t> </a:t>
            </a:r>
            <a:r>
              <a:rPr sz="2500" spc="-15" dirty="0">
                <a:latin typeface="Cambria"/>
                <a:cs typeface="Cambria"/>
              </a:rPr>
              <a:t>for</a:t>
            </a:r>
            <a:r>
              <a:rPr sz="2500" spc="20" dirty="0">
                <a:latin typeface="Cambria"/>
                <a:cs typeface="Cambria"/>
              </a:rPr>
              <a:t> </a:t>
            </a:r>
            <a:r>
              <a:rPr sz="2500" spc="-25" dirty="0">
                <a:latin typeface="Cambria"/>
                <a:cs typeface="Cambria"/>
              </a:rPr>
              <a:t>Training</a:t>
            </a:r>
            <a:r>
              <a:rPr sz="2500" spc="3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Process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31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20" dirty="0">
                <a:latin typeface="Cambria"/>
                <a:cs typeface="Cambria"/>
              </a:rPr>
              <a:t>Perceptron</a:t>
            </a:r>
            <a:r>
              <a:rPr sz="2500" spc="45" dirty="0">
                <a:latin typeface="Cambria"/>
                <a:cs typeface="Cambria"/>
              </a:rPr>
              <a:t> </a:t>
            </a:r>
            <a:r>
              <a:rPr sz="2500" spc="-20" dirty="0">
                <a:latin typeface="Cambria"/>
                <a:cs typeface="Cambria"/>
              </a:rPr>
              <a:t>Training</a:t>
            </a:r>
            <a:r>
              <a:rPr sz="2500" spc="6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Algorithm</a:t>
            </a:r>
            <a:r>
              <a:rPr sz="2500" spc="30" dirty="0">
                <a:latin typeface="Cambria"/>
                <a:cs typeface="Cambria"/>
              </a:rPr>
              <a:t> </a:t>
            </a:r>
            <a:r>
              <a:rPr sz="2500" spc="-15" dirty="0">
                <a:latin typeface="Cambria"/>
                <a:cs typeface="Cambria"/>
              </a:rPr>
              <a:t>for</a:t>
            </a:r>
            <a:r>
              <a:rPr sz="2500" spc="2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Single</a:t>
            </a:r>
            <a:r>
              <a:rPr sz="2500" spc="20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Output</a:t>
            </a:r>
            <a:r>
              <a:rPr sz="2500" spc="4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Classes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29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15" dirty="0">
                <a:latin typeface="Cambria"/>
                <a:cs typeface="Cambria"/>
              </a:rPr>
              <a:t>Perceptron</a:t>
            </a:r>
            <a:r>
              <a:rPr sz="2500" spc="50" dirty="0">
                <a:latin typeface="Cambria"/>
                <a:cs typeface="Cambria"/>
              </a:rPr>
              <a:t> </a:t>
            </a:r>
            <a:r>
              <a:rPr sz="2500" spc="-25" dirty="0">
                <a:latin typeface="Cambria"/>
                <a:cs typeface="Cambria"/>
              </a:rPr>
              <a:t>Training</a:t>
            </a:r>
            <a:r>
              <a:rPr sz="2500" spc="6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Algorithm</a:t>
            </a:r>
            <a:r>
              <a:rPr sz="2500" spc="35" dirty="0">
                <a:latin typeface="Cambria"/>
                <a:cs typeface="Cambria"/>
              </a:rPr>
              <a:t> </a:t>
            </a:r>
            <a:r>
              <a:rPr sz="2500" spc="-15" dirty="0">
                <a:latin typeface="Cambria"/>
                <a:cs typeface="Cambria"/>
              </a:rPr>
              <a:t>for</a:t>
            </a:r>
            <a:r>
              <a:rPr sz="2500" spc="30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Multiple</a:t>
            </a:r>
            <a:r>
              <a:rPr sz="2500" spc="2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Output</a:t>
            </a:r>
            <a:r>
              <a:rPr sz="2500" spc="20" dirty="0">
                <a:latin typeface="Cambria"/>
                <a:cs typeface="Cambria"/>
              </a:rPr>
              <a:t> </a:t>
            </a:r>
            <a:r>
              <a:rPr sz="2500" dirty="0">
                <a:latin typeface="Cambria"/>
                <a:cs typeface="Cambria"/>
              </a:rPr>
              <a:t>Classes</a:t>
            </a:r>
            <a:endParaRPr sz="25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31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500" spc="-20" dirty="0">
                <a:latin typeface="Cambria"/>
                <a:cs typeface="Cambria"/>
              </a:rPr>
              <a:t>Perceptron</a:t>
            </a:r>
            <a:r>
              <a:rPr sz="2500" spc="40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Network</a:t>
            </a:r>
            <a:r>
              <a:rPr sz="2500" spc="35" dirty="0">
                <a:latin typeface="Cambria"/>
                <a:cs typeface="Cambria"/>
              </a:rPr>
              <a:t> </a:t>
            </a:r>
            <a:r>
              <a:rPr sz="2500" spc="-30" dirty="0">
                <a:latin typeface="Cambria"/>
                <a:cs typeface="Cambria"/>
              </a:rPr>
              <a:t>Testing</a:t>
            </a:r>
            <a:r>
              <a:rPr sz="2500" spc="-5" dirty="0">
                <a:latin typeface="Cambria"/>
                <a:cs typeface="Cambria"/>
              </a:rPr>
              <a:t> </a:t>
            </a:r>
            <a:r>
              <a:rPr sz="2500" spc="-10" dirty="0">
                <a:latin typeface="Cambria"/>
                <a:cs typeface="Cambria"/>
              </a:rPr>
              <a:t>Algorithm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0"/>
            <a:ext cx="8654542" cy="11686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227" y="0"/>
            <a:ext cx="783463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135" dirty="0">
                <a:solidFill>
                  <a:srgbClr val="0000FF"/>
                </a:solidFill>
                <a:latin typeface="Cambria"/>
                <a:cs typeface="Cambria"/>
              </a:rPr>
              <a:t>PERCEPTRON</a:t>
            </a:r>
            <a:r>
              <a:rPr sz="4900" b="1" spc="45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40" dirty="0">
                <a:solidFill>
                  <a:srgbClr val="0000FF"/>
                </a:solidFill>
                <a:latin typeface="Cambria"/>
                <a:cs typeface="Cambria"/>
              </a:rPr>
              <a:t>NETWORKS</a:t>
            </a:r>
            <a:endParaRPr sz="49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031" y="676489"/>
            <a:ext cx="10269855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10000"/>
              </a:lnSpc>
              <a:spcBef>
                <a:spcPts val="9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  <a:tab pos="1134110" algn="l"/>
                <a:tab pos="2673985" algn="l"/>
                <a:tab pos="3695065" algn="l"/>
                <a:tab pos="4319905" algn="l"/>
                <a:tab pos="5405120" algn="l"/>
                <a:tab pos="6030595" algn="l"/>
                <a:tab pos="7036434" algn="l"/>
                <a:tab pos="8121650" algn="l"/>
                <a:tab pos="9603105" algn="l"/>
              </a:tabLst>
            </a:pPr>
            <a:r>
              <a:rPr sz="2400" spc="-40" dirty="0">
                <a:latin typeface="Cambria"/>
                <a:cs typeface="Cambria"/>
              </a:rPr>
              <a:t>F</a:t>
            </a:r>
            <a:r>
              <a:rPr sz="2400" spc="-60" dirty="0">
                <a:latin typeface="Cambria"/>
                <a:cs typeface="Cambria"/>
              </a:rPr>
              <a:t>r</a:t>
            </a:r>
            <a:r>
              <a:rPr sz="2400" spc="-5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k	</a:t>
            </a:r>
            <a:r>
              <a:rPr sz="2400" spc="-55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ose</a:t>
            </a:r>
            <a:r>
              <a:rPr sz="2400" spc="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b</a:t>
            </a:r>
            <a:r>
              <a:rPr sz="2400" spc="-5" dirty="0">
                <a:latin typeface="Cambria"/>
                <a:cs typeface="Cambria"/>
              </a:rPr>
              <a:t>la</a:t>
            </a:r>
            <a:r>
              <a:rPr sz="2400" dirty="0">
                <a:latin typeface="Cambria"/>
                <a:cs typeface="Cambria"/>
              </a:rPr>
              <a:t>tt	</a:t>
            </a:r>
            <a:r>
              <a:rPr sz="2400" spc="-5" dirty="0">
                <a:latin typeface="Cambria"/>
                <a:cs typeface="Cambria"/>
              </a:rPr>
              <a:t>[</a:t>
            </a:r>
            <a:r>
              <a:rPr sz="2400" spc="-10" dirty="0">
                <a:latin typeface="Cambria"/>
                <a:cs typeface="Cambria"/>
              </a:rPr>
              <a:t>1962</a:t>
            </a:r>
            <a:r>
              <a:rPr sz="2400" dirty="0">
                <a:latin typeface="Cambria"/>
                <a:cs typeface="Cambria"/>
              </a:rPr>
              <a:t>]	and	</a:t>
            </a:r>
            <a:r>
              <a:rPr sz="2400" spc="5" dirty="0">
                <a:latin typeface="Cambria"/>
                <a:cs typeface="Cambria"/>
              </a:rPr>
              <a:t>M</a:t>
            </a:r>
            <a:r>
              <a:rPr sz="2400" dirty="0">
                <a:latin typeface="Cambria"/>
                <a:cs typeface="Cambria"/>
              </a:rPr>
              <a:t>i</a:t>
            </a:r>
            <a:r>
              <a:rPr sz="2400" spc="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s</a:t>
            </a:r>
            <a:r>
              <a:rPr sz="2400" spc="-10" dirty="0">
                <a:latin typeface="Cambria"/>
                <a:cs typeface="Cambria"/>
              </a:rPr>
              <a:t>k</a:t>
            </a:r>
            <a:r>
              <a:rPr sz="2400" dirty="0">
                <a:latin typeface="Cambria"/>
                <a:cs typeface="Cambria"/>
              </a:rPr>
              <a:t>y	and	</a:t>
            </a:r>
            <a:r>
              <a:rPr sz="2400" spc="-45" dirty="0">
                <a:latin typeface="Cambria"/>
                <a:cs typeface="Cambria"/>
              </a:rPr>
              <a:t>P</a:t>
            </a:r>
            <a:r>
              <a:rPr sz="2400" spc="25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p</a:t>
            </a:r>
            <a:r>
              <a:rPr sz="2400" dirty="0">
                <a:latin typeface="Cambria"/>
                <a:cs typeface="Cambria"/>
              </a:rPr>
              <a:t>ert	[</a:t>
            </a:r>
            <a:r>
              <a:rPr sz="2400" spc="-10" dirty="0">
                <a:latin typeface="Cambria"/>
                <a:cs typeface="Cambria"/>
              </a:rPr>
              <a:t>1988</a:t>
            </a:r>
            <a:r>
              <a:rPr sz="2400" spc="-5" dirty="0">
                <a:latin typeface="Cambria"/>
                <a:cs typeface="Cambria"/>
              </a:rPr>
              <a:t>]</a:t>
            </a:r>
            <a:r>
              <a:rPr sz="2400" dirty="0">
                <a:latin typeface="Cambria"/>
                <a:cs typeface="Cambria"/>
              </a:rPr>
              <a:t>,	</a:t>
            </a:r>
            <a:r>
              <a:rPr sz="2400" spc="-15" dirty="0">
                <a:latin typeface="Cambria"/>
                <a:cs typeface="Cambria"/>
              </a:rPr>
              <a:t>d</a:t>
            </a:r>
            <a:r>
              <a:rPr sz="2400" spc="-20" dirty="0">
                <a:latin typeface="Cambria"/>
                <a:cs typeface="Cambria"/>
              </a:rPr>
              <a:t>e</a:t>
            </a:r>
            <a:r>
              <a:rPr sz="2400" spc="-60" dirty="0">
                <a:latin typeface="Cambria"/>
                <a:cs typeface="Cambria"/>
              </a:rPr>
              <a:t>v</a:t>
            </a:r>
            <a:r>
              <a:rPr sz="2400" dirty="0">
                <a:latin typeface="Cambria"/>
                <a:cs typeface="Cambria"/>
              </a:rPr>
              <a:t>elo</a:t>
            </a:r>
            <a:r>
              <a:rPr sz="2400" spc="5" dirty="0">
                <a:latin typeface="Cambria"/>
                <a:cs typeface="Cambria"/>
              </a:rPr>
              <a:t>p</a:t>
            </a:r>
            <a:r>
              <a:rPr sz="2400" dirty="0">
                <a:latin typeface="Cambria"/>
                <a:cs typeface="Cambria"/>
              </a:rPr>
              <a:t>ed	</a:t>
            </a:r>
            <a:r>
              <a:rPr sz="2400" spc="-5" dirty="0">
                <a:latin typeface="Cambria"/>
                <a:cs typeface="Cambria"/>
              </a:rPr>
              <a:t>l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35" dirty="0">
                <a:latin typeface="Cambria"/>
                <a:cs typeface="Cambria"/>
              </a:rPr>
              <a:t>r</a:t>
            </a:r>
            <a:r>
              <a:rPr sz="2400" spc="-5" dirty="0">
                <a:latin typeface="Cambria"/>
                <a:cs typeface="Cambria"/>
              </a:rPr>
              <a:t>ge  </a:t>
            </a:r>
            <a:r>
              <a:rPr sz="2400" dirty="0">
                <a:latin typeface="Cambria"/>
                <a:cs typeface="Cambria"/>
              </a:rPr>
              <a:t>classes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artificial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neural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networks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called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Perceptron</a:t>
            </a:r>
            <a:r>
              <a:rPr sz="2400" spc="-20" dirty="0"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703" y="1761744"/>
            <a:ext cx="8906256" cy="3694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9573" y="5829096"/>
            <a:ext cx="10673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Arial MT"/>
              <a:buChar char="•"/>
              <a:tabLst>
                <a:tab pos="120650" algn="l"/>
              </a:tabLst>
            </a:pPr>
            <a:r>
              <a:rPr sz="2400" spc="-15" dirty="0">
                <a:latin typeface="Cambria"/>
                <a:cs typeface="Cambria"/>
              </a:rPr>
              <a:t>Perceptron</a:t>
            </a:r>
            <a:r>
              <a:rPr sz="2400" spc="13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networks</a:t>
            </a:r>
            <a:r>
              <a:rPr sz="2400" spc="14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come</a:t>
            </a:r>
            <a:r>
              <a:rPr sz="2400" spc="14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under</a:t>
            </a:r>
            <a:r>
              <a:rPr sz="2400" spc="130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single-layer</a:t>
            </a:r>
            <a:r>
              <a:rPr sz="2400" b="1" spc="13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feed-forward</a:t>
            </a:r>
            <a:r>
              <a:rPr sz="2400" b="1" spc="145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networks</a:t>
            </a:r>
            <a:r>
              <a:rPr sz="2400" b="1" spc="1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1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also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called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b="1" i="1" spc="-5" dirty="0">
                <a:latin typeface="Cambria"/>
                <a:cs typeface="Cambria"/>
              </a:rPr>
              <a:t>simple</a:t>
            </a:r>
            <a:r>
              <a:rPr sz="2400" b="1" i="1" spc="10" dirty="0">
                <a:latin typeface="Cambria"/>
                <a:cs typeface="Cambria"/>
              </a:rPr>
              <a:t> </a:t>
            </a:r>
            <a:r>
              <a:rPr sz="2400" b="1" i="1" spc="-10" dirty="0">
                <a:latin typeface="Cambria"/>
                <a:cs typeface="Cambria"/>
              </a:rPr>
              <a:t>Perceptrons</a:t>
            </a:r>
            <a:r>
              <a:rPr sz="2400" i="1" spc="-10" dirty="0"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2832" y="1189736"/>
            <a:ext cx="9827260" cy="5034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A</a:t>
            </a:r>
            <a:r>
              <a:rPr sz="1900" spc="1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Perceptron</a:t>
            </a:r>
            <a:r>
              <a:rPr sz="1900" spc="-5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is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a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neural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network</a:t>
            </a:r>
            <a:r>
              <a:rPr sz="1900" spc="1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unit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(an</a:t>
            </a:r>
            <a:r>
              <a:rPr sz="1900" spc="1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artificial</a:t>
            </a:r>
            <a:r>
              <a:rPr sz="1900" spc="-6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neuron)</a:t>
            </a:r>
            <a:r>
              <a:rPr sz="1900" dirty="0">
                <a:latin typeface="Cambria"/>
                <a:cs typeface="Cambria"/>
              </a:rPr>
              <a:t> that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does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certain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computations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to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detect</a:t>
            </a:r>
            <a:r>
              <a:rPr sz="1900" spc="-5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features</a:t>
            </a:r>
            <a:r>
              <a:rPr sz="1900" spc="-5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or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business intelligence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in</a:t>
            </a:r>
            <a:r>
              <a:rPr sz="1900" spc="1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the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input</a:t>
            </a:r>
            <a:r>
              <a:rPr sz="1900" spc="-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data.</a:t>
            </a:r>
            <a:endParaRPr sz="1900">
              <a:latin typeface="Cambria"/>
              <a:cs typeface="Cambria"/>
            </a:endParaRPr>
          </a:p>
          <a:p>
            <a:pPr marL="241300" marR="129539" indent="-228600">
              <a:lnSpc>
                <a:spcPct val="100000"/>
              </a:lnSpc>
              <a:spcBef>
                <a:spcPts val="69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Perceptron </a:t>
            </a:r>
            <a:r>
              <a:rPr sz="1900" spc="-10" dirty="0">
                <a:latin typeface="Cambria"/>
                <a:cs typeface="Cambria"/>
              </a:rPr>
              <a:t>was </a:t>
            </a:r>
            <a:r>
              <a:rPr sz="1900" spc="-5" dirty="0">
                <a:latin typeface="Cambria"/>
                <a:cs typeface="Cambria"/>
              </a:rPr>
              <a:t>introduced </a:t>
            </a:r>
            <a:r>
              <a:rPr sz="1900" spc="-20" dirty="0">
                <a:latin typeface="Cambria"/>
                <a:cs typeface="Cambria"/>
              </a:rPr>
              <a:t>by </a:t>
            </a:r>
            <a:r>
              <a:rPr sz="1900" spc="-15" dirty="0">
                <a:latin typeface="Cambria"/>
                <a:cs typeface="Cambria"/>
              </a:rPr>
              <a:t>Frank </a:t>
            </a:r>
            <a:r>
              <a:rPr sz="1900" spc="-5" dirty="0">
                <a:latin typeface="Cambria"/>
                <a:cs typeface="Cambria"/>
              </a:rPr>
              <a:t>Rosenblatt in </a:t>
            </a:r>
            <a:r>
              <a:rPr sz="1900" dirty="0">
                <a:latin typeface="Cambria"/>
                <a:cs typeface="Cambria"/>
              </a:rPr>
              <a:t>1957. </a:t>
            </a:r>
            <a:r>
              <a:rPr sz="1900" spc="-5" dirty="0">
                <a:latin typeface="Cambria"/>
                <a:cs typeface="Cambria"/>
              </a:rPr>
              <a:t>He proposed a Perceptron learning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rule </a:t>
            </a:r>
            <a:r>
              <a:rPr sz="1900" dirty="0">
                <a:latin typeface="Cambria"/>
                <a:cs typeface="Cambria"/>
              </a:rPr>
              <a:t>based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on </a:t>
            </a:r>
            <a:r>
              <a:rPr sz="1900" dirty="0">
                <a:latin typeface="Cambria"/>
                <a:cs typeface="Cambria"/>
              </a:rPr>
              <a:t>the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original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MCP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neuron.</a:t>
            </a:r>
            <a:endParaRPr sz="1900">
              <a:latin typeface="Cambria"/>
              <a:cs typeface="Cambria"/>
            </a:endParaRPr>
          </a:p>
          <a:p>
            <a:pPr marL="241300" marR="509905" indent="-22860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A Perceptron is </a:t>
            </a:r>
            <a:r>
              <a:rPr sz="1900" dirty="0">
                <a:latin typeface="Cambria"/>
                <a:cs typeface="Cambria"/>
              </a:rPr>
              <a:t>an </a:t>
            </a:r>
            <a:r>
              <a:rPr sz="1900" spc="-5" dirty="0">
                <a:latin typeface="Cambria"/>
                <a:cs typeface="Cambria"/>
              </a:rPr>
              <a:t>algorithm </a:t>
            </a:r>
            <a:r>
              <a:rPr sz="1900" spc="-10" dirty="0">
                <a:latin typeface="Cambria"/>
                <a:cs typeface="Cambria"/>
              </a:rPr>
              <a:t>for </a:t>
            </a:r>
            <a:r>
              <a:rPr sz="1900" dirty="0">
                <a:latin typeface="Cambria"/>
                <a:cs typeface="Cambria"/>
              </a:rPr>
              <a:t>supervised </a:t>
            </a:r>
            <a:r>
              <a:rPr sz="1900" spc="-5" dirty="0">
                <a:latin typeface="Cambria"/>
                <a:cs typeface="Cambria"/>
              </a:rPr>
              <a:t>learning of binary </a:t>
            </a:r>
            <a:r>
              <a:rPr sz="1900" dirty="0">
                <a:latin typeface="Cambria"/>
                <a:cs typeface="Cambria"/>
              </a:rPr>
              <a:t>classifiers. </a:t>
            </a:r>
            <a:r>
              <a:rPr sz="1900" spc="-5" dirty="0">
                <a:latin typeface="Cambria"/>
                <a:cs typeface="Cambria"/>
              </a:rPr>
              <a:t>This algorithm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enables neurons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to</a:t>
            </a:r>
            <a:r>
              <a:rPr sz="1900" spc="-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learn</a:t>
            </a:r>
            <a:r>
              <a:rPr sz="1900" spc="-5" dirty="0">
                <a:latin typeface="Cambria"/>
                <a:cs typeface="Cambria"/>
              </a:rPr>
              <a:t> and</a:t>
            </a:r>
            <a:r>
              <a:rPr sz="1900" spc="-1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processes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elements</a:t>
            </a:r>
            <a:r>
              <a:rPr sz="1900" spc="-5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in</a:t>
            </a:r>
            <a:r>
              <a:rPr sz="1900" spc="1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the</a:t>
            </a:r>
            <a:r>
              <a:rPr sz="1900" spc="-1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training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set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one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at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a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time.</a:t>
            </a:r>
            <a:endParaRPr sz="1900">
              <a:latin typeface="Cambria"/>
              <a:cs typeface="Cambria"/>
            </a:endParaRPr>
          </a:p>
          <a:p>
            <a:pPr marL="241300" marR="109855" indent="-228600">
              <a:lnSpc>
                <a:spcPct val="100000"/>
              </a:lnSpc>
              <a:spcBef>
                <a:spcPts val="72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The Perceptron learning rule </a:t>
            </a:r>
            <a:r>
              <a:rPr sz="1900" dirty="0">
                <a:latin typeface="Cambria"/>
                <a:cs typeface="Cambria"/>
              </a:rPr>
              <a:t>uses an </a:t>
            </a:r>
            <a:r>
              <a:rPr sz="1900" spc="-15" dirty="0">
                <a:latin typeface="Cambria"/>
                <a:cs typeface="Cambria"/>
              </a:rPr>
              <a:t>iterative </a:t>
            </a:r>
            <a:r>
              <a:rPr sz="1900" spc="-10" dirty="0">
                <a:latin typeface="Cambria"/>
                <a:cs typeface="Cambria"/>
              </a:rPr>
              <a:t>weight </a:t>
            </a:r>
            <a:r>
              <a:rPr sz="1900" dirty="0">
                <a:latin typeface="Cambria"/>
                <a:cs typeface="Cambria"/>
              </a:rPr>
              <a:t>adjustment that </a:t>
            </a:r>
            <a:r>
              <a:rPr sz="1900" spc="-5" dirty="0">
                <a:latin typeface="Cambria"/>
                <a:cs typeface="Cambria"/>
              </a:rPr>
              <a:t>is more powerful </a:t>
            </a:r>
            <a:r>
              <a:rPr sz="1900" dirty="0">
                <a:latin typeface="Cambria"/>
                <a:cs typeface="Cambria"/>
              </a:rPr>
              <a:t>than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the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Hebb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rule.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There</a:t>
            </a:r>
            <a:r>
              <a:rPr sz="1900" spc="-1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are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two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types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of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Perceptrons:</a:t>
            </a:r>
            <a:r>
              <a:rPr sz="1900" spc="-75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Single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-20" dirty="0">
                <a:latin typeface="Cambria"/>
                <a:cs typeface="Cambria"/>
              </a:rPr>
              <a:t>layer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and</a:t>
            </a:r>
            <a:r>
              <a:rPr sz="1900" spc="-20" dirty="0">
                <a:latin typeface="Cambria"/>
                <a:cs typeface="Cambria"/>
              </a:rPr>
              <a:t> </a:t>
            </a:r>
            <a:r>
              <a:rPr sz="1900" spc="-30" dirty="0">
                <a:latin typeface="Cambria"/>
                <a:cs typeface="Cambria"/>
              </a:rPr>
              <a:t>Multilayer.</a:t>
            </a:r>
            <a:endParaRPr sz="19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10" dirty="0">
                <a:latin typeface="Cambria"/>
                <a:cs typeface="Cambria"/>
              </a:rPr>
              <a:t>Single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Perceptrons</a:t>
            </a:r>
            <a:r>
              <a:rPr sz="1800" spc="-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learn</a:t>
            </a:r>
            <a:r>
              <a:rPr sz="1800" spc="-15" dirty="0">
                <a:latin typeface="Cambria"/>
                <a:cs typeface="Cambria"/>
              </a:rPr>
              <a:t> only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linearly </a:t>
            </a:r>
            <a:r>
              <a:rPr sz="1800" spc="-5" dirty="0">
                <a:latin typeface="Cambria"/>
                <a:cs typeface="Cambria"/>
              </a:rPr>
              <a:t>separable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patterns.</a:t>
            </a:r>
            <a:endParaRPr sz="1800">
              <a:latin typeface="Cambria"/>
              <a:cs typeface="Cambria"/>
            </a:endParaRPr>
          </a:p>
          <a:p>
            <a:pPr marL="698500" marR="409575" lvl="1" indent="-22860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10" dirty="0">
                <a:latin typeface="Cambria"/>
                <a:cs typeface="Cambria"/>
              </a:rPr>
              <a:t>Multilayer </a:t>
            </a:r>
            <a:r>
              <a:rPr sz="1800" spc="-5" dirty="0">
                <a:latin typeface="Cambria"/>
                <a:cs typeface="Cambria"/>
              </a:rPr>
              <a:t>Perceptrons </a:t>
            </a:r>
            <a:r>
              <a:rPr sz="1800" dirty="0">
                <a:latin typeface="Cambria"/>
                <a:cs typeface="Cambria"/>
              </a:rPr>
              <a:t>or </a:t>
            </a:r>
            <a:r>
              <a:rPr sz="1800" spc="-5" dirty="0">
                <a:latin typeface="Cambria"/>
                <a:cs typeface="Cambria"/>
              </a:rPr>
              <a:t>feed </a:t>
            </a:r>
            <a:r>
              <a:rPr sz="1800" spc="-10" dirty="0">
                <a:latin typeface="Cambria"/>
                <a:cs typeface="Cambria"/>
              </a:rPr>
              <a:t>forward </a:t>
            </a:r>
            <a:r>
              <a:rPr sz="1800" spc="-5" dirty="0">
                <a:latin typeface="Cambria"/>
                <a:cs typeface="Cambria"/>
              </a:rPr>
              <a:t>neural </a:t>
            </a:r>
            <a:r>
              <a:rPr sz="1800" spc="-10" dirty="0">
                <a:latin typeface="Cambria"/>
                <a:cs typeface="Cambria"/>
              </a:rPr>
              <a:t>networks </a:t>
            </a:r>
            <a:r>
              <a:rPr sz="1800" spc="-5" dirty="0">
                <a:latin typeface="Cambria"/>
                <a:cs typeface="Cambria"/>
              </a:rPr>
              <a:t>with </a:t>
            </a:r>
            <a:r>
              <a:rPr sz="1800" spc="-15" dirty="0">
                <a:latin typeface="Cambria"/>
                <a:cs typeface="Cambria"/>
              </a:rPr>
              <a:t>two </a:t>
            </a:r>
            <a:r>
              <a:rPr sz="1800" dirty="0">
                <a:latin typeface="Cambria"/>
                <a:cs typeface="Cambria"/>
              </a:rPr>
              <a:t>or </a:t>
            </a:r>
            <a:r>
              <a:rPr sz="1800" spc="-10" dirty="0">
                <a:latin typeface="Cambria"/>
                <a:cs typeface="Cambria"/>
              </a:rPr>
              <a:t>more layers </a:t>
            </a:r>
            <a:r>
              <a:rPr sz="1800" spc="-15" dirty="0">
                <a:latin typeface="Cambria"/>
                <a:cs typeface="Cambria"/>
              </a:rPr>
              <a:t>have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greater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processing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power.</a:t>
            </a:r>
            <a:endParaRPr sz="1800">
              <a:latin typeface="Cambria"/>
              <a:cs typeface="Cambria"/>
            </a:endParaRPr>
          </a:p>
          <a:p>
            <a:pPr marL="241300" marR="322580" indent="-228600">
              <a:lnSpc>
                <a:spcPct val="100000"/>
              </a:lnSpc>
              <a:spcBef>
                <a:spcPts val="69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The Perceptron algorithm learns the </a:t>
            </a:r>
            <a:r>
              <a:rPr sz="1900" spc="-10" dirty="0">
                <a:latin typeface="Cambria"/>
                <a:cs typeface="Cambria"/>
              </a:rPr>
              <a:t>weights for </a:t>
            </a:r>
            <a:r>
              <a:rPr sz="1900" dirty="0">
                <a:latin typeface="Cambria"/>
                <a:cs typeface="Cambria"/>
              </a:rPr>
              <a:t>the input </a:t>
            </a:r>
            <a:r>
              <a:rPr sz="1900" spc="-5" dirty="0">
                <a:latin typeface="Cambria"/>
                <a:cs typeface="Cambria"/>
              </a:rPr>
              <a:t>signals in order </a:t>
            </a:r>
            <a:r>
              <a:rPr sz="1900" spc="-15" dirty="0">
                <a:latin typeface="Cambria"/>
                <a:cs typeface="Cambria"/>
              </a:rPr>
              <a:t>to </a:t>
            </a:r>
            <a:r>
              <a:rPr sz="1900" spc="-10" dirty="0">
                <a:latin typeface="Cambria"/>
                <a:cs typeface="Cambria"/>
              </a:rPr>
              <a:t>draw </a:t>
            </a:r>
            <a:r>
              <a:rPr sz="1900" spc="-5" dirty="0">
                <a:latin typeface="Cambria"/>
                <a:cs typeface="Cambria"/>
              </a:rPr>
              <a:t>a </a:t>
            </a:r>
            <a:r>
              <a:rPr sz="1900" dirty="0">
                <a:latin typeface="Cambria"/>
                <a:cs typeface="Cambria"/>
              </a:rPr>
              <a:t>linear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decision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spc="-20" dirty="0">
                <a:latin typeface="Cambria"/>
                <a:cs typeface="Cambria"/>
              </a:rPr>
              <a:t>boundary.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mbria"/>
                <a:cs typeface="Cambria"/>
              </a:rPr>
              <a:t>This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enables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spc="-20" dirty="0">
                <a:latin typeface="Cambria"/>
                <a:cs typeface="Cambria"/>
              </a:rPr>
              <a:t>you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to</a:t>
            </a:r>
            <a:r>
              <a:rPr sz="1900" dirty="0">
                <a:latin typeface="Cambria"/>
                <a:cs typeface="Cambria"/>
              </a:rPr>
              <a:t> distinguish</a:t>
            </a:r>
            <a:r>
              <a:rPr sz="1900" spc="-1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between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the</a:t>
            </a:r>
            <a:r>
              <a:rPr sz="1900" spc="-15" dirty="0">
                <a:latin typeface="Cambria"/>
                <a:cs typeface="Cambria"/>
              </a:rPr>
              <a:t> two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linearly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separable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classes</a:t>
            </a:r>
            <a:r>
              <a:rPr sz="1900" spc="-25" dirty="0">
                <a:latin typeface="Cambria"/>
                <a:cs typeface="Cambria"/>
              </a:rPr>
              <a:t> </a:t>
            </a:r>
            <a:r>
              <a:rPr sz="1900" dirty="0">
                <a:latin typeface="Cambria"/>
                <a:cs typeface="Cambria"/>
              </a:rPr>
              <a:t>+1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and</a:t>
            </a:r>
            <a:r>
              <a:rPr sz="1900" spc="-11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-1.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3047"/>
            <a:ext cx="8654542" cy="13667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0833" y="173812"/>
            <a:ext cx="783399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135" dirty="0">
                <a:solidFill>
                  <a:srgbClr val="0000FF"/>
                </a:solidFill>
                <a:latin typeface="Cambria"/>
                <a:cs typeface="Cambria"/>
              </a:rPr>
              <a:t>PERCEPTRON</a:t>
            </a:r>
            <a:r>
              <a:rPr sz="4900" b="1" spc="4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40" dirty="0">
                <a:solidFill>
                  <a:srgbClr val="0000FF"/>
                </a:solidFill>
                <a:latin typeface="Cambria"/>
                <a:cs typeface="Cambria"/>
              </a:rPr>
              <a:t>NETWORKS</a:t>
            </a:r>
            <a:endParaRPr sz="49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50975"/>
            <a:ext cx="2103120" cy="193547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1455" y="0"/>
            <a:ext cx="8033384" cy="1217930"/>
            <a:chOff x="981455" y="0"/>
            <a:chExt cx="8033384" cy="1217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55" y="0"/>
              <a:ext cx="7819390" cy="1217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4151" y="0"/>
              <a:ext cx="940104" cy="12175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6227" y="139395"/>
            <a:ext cx="96018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2075" algn="l"/>
                <a:tab pos="8165465" algn="l"/>
              </a:tabLst>
            </a:pP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20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55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400" b="1" spc="270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4400" b="1" spc="19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spc="195" dirty="0"/>
              <a:t>K</a:t>
            </a:r>
            <a:r>
              <a:rPr sz="3600" spc="175" dirty="0"/>
              <a:t>E</a:t>
            </a:r>
            <a:r>
              <a:rPr sz="3600" dirty="0"/>
              <a:t>Y	</a:t>
            </a:r>
            <a:r>
              <a:rPr sz="3600" spc="180" dirty="0"/>
              <a:t>P</a:t>
            </a:r>
            <a:r>
              <a:rPr sz="3600" spc="185" dirty="0"/>
              <a:t>O</a:t>
            </a:r>
            <a:r>
              <a:rPr sz="3600" spc="180" dirty="0"/>
              <a:t>INT</a:t>
            </a:r>
            <a:r>
              <a:rPr sz="3600" dirty="0"/>
              <a:t>S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8922" y="1009369"/>
            <a:ext cx="10464800" cy="44081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20675" indent="-29591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32131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Perceptron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 </a:t>
            </a:r>
            <a:r>
              <a:rPr sz="2400" dirty="0">
                <a:latin typeface="Cambria"/>
                <a:cs typeface="Cambria"/>
              </a:rPr>
              <a:t>consists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three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units,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40" dirty="0">
                <a:latin typeface="Cambria"/>
                <a:cs typeface="Cambria"/>
              </a:rPr>
              <a:t>namely,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sensory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unit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(input</a:t>
            </a:r>
            <a:endParaRPr sz="2400">
              <a:latin typeface="Cambria"/>
              <a:cs typeface="Cambria"/>
            </a:endParaRPr>
          </a:p>
          <a:p>
            <a:pPr marL="482600">
              <a:lnSpc>
                <a:spcPct val="100000"/>
              </a:lnSpc>
              <a:spcBef>
                <a:spcPts val="290"/>
              </a:spcBef>
            </a:pPr>
            <a:r>
              <a:rPr sz="2400" b="1" spc="-5" dirty="0">
                <a:latin typeface="Cambria"/>
                <a:cs typeface="Cambria"/>
              </a:rPr>
              <a:t>unit),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associator</a:t>
            </a:r>
            <a:r>
              <a:rPr sz="2400" b="1" spc="-5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unit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(hidden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unit), response</a:t>
            </a:r>
            <a:r>
              <a:rPr sz="2400" b="1" spc="-10" dirty="0">
                <a:latin typeface="Cambria"/>
                <a:cs typeface="Cambria"/>
              </a:rPr>
              <a:t> unit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(output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unit).</a:t>
            </a:r>
            <a:endParaRPr sz="2400">
              <a:latin typeface="Cambria"/>
              <a:cs typeface="Cambria"/>
            </a:endParaRPr>
          </a:p>
          <a:p>
            <a:pPr marL="254000" marR="93345" indent="-229235">
              <a:lnSpc>
                <a:spcPct val="110000"/>
              </a:lnSpc>
              <a:spcBef>
                <a:spcPts val="700"/>
              </a:spcBef>
              <a:buAutoNum type="arabicPeriod" startAt="2"/>
              <a:tabLst>
                <a:tab pos="32131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sensory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units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connected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associator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fixed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weights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having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values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1,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0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-5" dirty="0">
                <a:latin typeface="Cambria"/>
                <a:cs typeface="Cambria"/>
              </a:rPr>
              <a:t> -l,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assigned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at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random.</a:t>
            </a:r>
            <a:endParaRPr sz="2400">
              <a:latin typeface="Cambria"/>
              <a:cs typeface="Cambria"/>
            </a:endParaRPr>
          </a:p>
          <a:p>
            <a:pPr marL="320675" indent="-295910">
              <a:lnSpc>
                <a:spcPct val="100000"/>
              </a:lnSpc>
              <a:spcBef>
                <a:spcPts val="985"/>
              </a:spcBef>
              <a:buAutoNum type="arabicPeriod" startAt="2"/>
              <a:tabLst>
                <a:tab pos="32131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binary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activation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used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sensory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associator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unit.</a:t>
            </a:r>
            <a:endParaRPr sz="2400">
              <a:latin typeface="Cambria"/>
              <a:cs typeface="Cambria"/>
            </a:endParaRPr>
          </a:p>
          <a:p>
            <a:pPr marL="254000" marR="17780" indent="-229235">
              <a:lnSpc>
                <a:spcPct val="110000"/>
              </a:lnSpc>
              <a:spcBef>
                <a:spcPts val="725"/>
              </a:spcBef>
              <a:buAutoNum type="arabicPeriod" startAt="2"/>
              <a:tabLst>
                <a:tab pos="321310" algn="l"/>
              </a:tabLst>
            </a:pPr>
            <a:r>
              <a:rPr sz="2400" spc="-5" dirty="0">
                <a:latin typeface="Cambria"/>
                <a:cs typeface="Cambria"/>
              </a:rPr>
              <a:t>The response unit </a:t>
            </a:r>
            <a:r>
              <a:rPr sz="2400" dirty="0">
                <a:latin typeface="Cambria"/>
                <a:cs typeface="Cambria"/>
              </a:rPr>
              <a:t>has an </a:t>
            </a:r>
            <a:r>
              <a:rPr sz="2400" spc="-10" dirty="0">
                <a:latin typeface="Cambria"/>
                <a:cs typeface="Cambria"/>
              </a:rPr>
              <a:t>activation </a:t>
            </a:r>
            <a:r>
              <a:rPr sz="2400" dirty="0">
                <a:latin typeface="Cambria"/>
                <a:cs typeface="Cambria"/>
              </a:rPr>
              <a:t>of </a:t>
            </a:r>
            <a:r>
              <a:rPr sz="2400" spc="-5" dirty="0">
                <a:latin typeface="Cambria"/>
                <a:cs typeface="Cambria"/>
              </a:rPr>
              <a:t>l, </a:t>
            </a:r>
            <a:r>
              <a:rPr sz="2400" dirty="0">
                <a:latin typeface="Cambria"/>
                <a:cs typeface="Cambria"/>
              </a:rPr>
              <a:t>0 or </a:t>
            </a:r>
            <a:r>
              <a:rPr sz="2400" spc="-5" dirty="0">
                <a:latin typeface="Cambria"/>
                <a:cs typeface="Cambria"/>
              </a:rPr>
              <a:t>-1. The </a:t>
            </a:r>
            <a:r>
              <a:rPr sz="2400" dirty="0">
                <a:latin typeface="Cambria"/>
                <a:cs typeface="Cambria"/>
              </a:rPr>
              <a:t>binary </a:t>
            </a:r>
            <a:r>
              <a:rPr sz="2400" spc="-5" dirty="0">
                <a:latin typeface="Cambria"/>
                <a:cs typeface="Cambria"/>
              </a:rPr>
              <a:t>step with </a:t>
            </a:r>
            <a:r>
              <a:rPr sz="2400" spc="-15" dirty="0">
                <a:latin typeface="Cambria"/>
                <a:cs typeface="Cambria"/>
              </a:rPr>
              <a:t>fixed </a:t>
            </a:r>
            <a:r>
              <a:rPr sz="2400" spc="-10" dirty="0">
                <a:latin typeface="Cambria"/>
                <a:cs typeface="Cambria"/>
              </a:rPr>
              <a:t> threshold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ϴ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is</a:t>
            </a:r>
            <a:r>
              <a:rPr sz="2400" i="1" spc="-5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used as</a:t>
            </a:r>
            <a:r>
              <a:rPr sz="2400" i="1" spc="-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activation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associator.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output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signals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sent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from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associator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response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only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35" dirty="0">
                <a:latin typeface="Cambria"/>
                <a:cs typeface="Cambria"/>
              </a:rPr>
              <a:t>binary.</a:t>
            </a:r>
            <a:endParaRPr sz="2400">
              <a:latin typeface="Cambria"/>
              <a:cs typeface="Cambria"/>
            </a:endParaRPr>
          </a:p>
          <a:p>
            <a:pPr marL="254000" marR="511175" indent="-229235">
              <a:lnSpc>
                <a:spcPct val="110000"/>
              </a:lnSpc>
              <a:spcBef>
                <a:spcPts val="695"/>
              </a:spcBef>
              <a:buAutoNum type="arabicPeriod" startAt="2"/>
              <a:tabLst>
                <a:tab pos="32131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output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Perceptron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</a:t>
            </a:r>
            <a:r>
              <a:rPr sz="2400" dirty="0">
                <a:latin typeface="Cambria"/>
                <a:cs typeface="Cambria"/>
              </a:rPr>
              <a:t> is</a:t>
            </a:r>
            <a:r>
              <a:rPr sz="2400" spc="-25" dirty="0">
                <a:latin typeface="Cambria"/>
                <a:cs typeface="Cambria"/>
              </a:rPr>
              <a:t> given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75" dirty="0">
                <a:latin typeface="Cambria"/>
                <a:cs typeface="Cambria"/>
              </a:rPr>
              <a:t>by,</a:t>
            </a:r>
            <a:r>
              <a:rPr sz="2400" spc="-65" dirty="0">
                <a:latin typeface="Cambria"/>
                <a:cs typeface="Cambria"/>
              </a:rPr>
              <a:t> </a:t>
            </a:r>
            <a:r>
              <a:rPr sz="2400" b="1" i="1" dirty="0">
                <a:latin typeface="Cambria"/>
                <a:cs typeface="Cambria"/>
              </a:rPr>
              <a:t>y</a:t>
            </a:r>
            <a:r>
              <a:rPr sz="2400" b="1" i="1" spc="-5" dirty="0">
                <a:latin typeface="Cambria"/>
                <a:cs typeface="Cambria"/>
              </a:rPr>
              <a:t> </a:t>
            </a:r>
            <a:r>
              <a:rPr sz="2400" b="1" i="1" dirty="0">
                <a:latin typeface="Cambria"/>
                <a:cs typeface="Cambria"/>
              </a:rPr>
              <a:t>=</a:t>
            </a:r>
            <a:r>
              <a:rPr sz="2400" b="1" i="1" spc="-10" dirty="0">
                <a:latin typeface="Cambria"/>
                <a:cs typeface="Cambria"/>
              </a:rPr>
              <a:t> </a:t>
            </a:r>
            <a:r>
              <a:rPr sz="2400" b="1" i="1" spc="-5" dirty="0">
                <a:latin typeface="Cambria"/>
                <a:cs typeface="Cambria"/>
              </a:rPr>
              <a:t>f(y</a:t>
            </a:r>
            <a:r>
              <a:rPr sz="2400" b="1" i="1" spc="-7" baseline="-20833" dirty="0">
                <a:latin typeface="Cambria"/>
                <a:cs typeface="Cambria"/>
              </a:rPr>
              <a:t>in</a:t>
            </a:r>
            <a:r>
              <a:rPr sz="2400" b="1" i="1" spc="-5" dirty="0">
                <a:latin typeface="Cambria"/>
                <a:cs typeface="Cambria"/>
              </a:rPr>
              <a:t>).</a:t>
            </a:r>
            <a:r>
              <a:rPr sz="2400" b="1" i="1" spc="-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Where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b="1" i="1" spc="-5" dirty="0">
                <a:latin typeface="Cambria"/>
                <a:cs typeface="Cambria"/>
              </a:rPr>
              <a:t>f(y</a:t>
            </a:r>
            <a:r>
              <a:rPr sz="2400" b="1" i="1" spc="-7" baseline="-20833" dirty="0">
                <a:latin typeface="Cambria"/>
                <a:cs typeface="Cambria"/>
              </a:rPr>
              <a:t>in</a:t>
            </a:r>
            <a:r>
              <a:rPr sz="2400" b="1" i="1" spc="-5" dirty="0">
                <a:latin typeface="Cambria"/>
                <a:cs typeface="Cambria"/>
              </a:rPr>
              <a:t>)</a:t>
            </a:r>
            <a:r>
              <a:rPr sz="2400" b="1" i="1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activation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 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defined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9191" y="5065775"/>
            <a:ext cx="3831336" cy="179222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3160" y="849476"/>
            <a:ext cx="10559415" cy="431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10100"/>
              </a:lnSpc>
              <a:spcBef>
                <a:spcPts val="100"/>
              </a:spcBef>
              <a:buAutoNum type="arabicPeriod" startAt="6"/>
              <a:tabLst>
                <a:tab pos="369570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5" dirty="0">
                <a:latin typeface="Cambria"/>
                <a:cs typeface="Cambria"/>
              </a:rPr>
              <a:t>Perceptron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learning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rule </a:t>
            </a:r>
            <a:r>
              <a:rPr sz="2400" dirty="0">
                <a:latin typeface="Cambria"/>
                <a:cs typeface="Cambria"/>
              </a:rPr>
              <a:t>is used in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5" dirty="0">
                <a:latin typeface="Cambria"/>
                <a:cs typeface="Cambria"/>
              </a:rPr>
              <a:t>weight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updation between the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associator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</a:t>
            </a:r>
            <a:r>
              <a:rPr sz="2400" dirty="0">
                <a:latin typeface="Cambria"/>
                <a:cs typeface="Cambria"/>
              </a:rPr>
              <a:t> and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response</a:t>
            </a:r>
            <a:r>
              <a:rPr sz="2400" dirty="0">
                <a:latin typeface="Cambria"/>
                <a:cs typeface="Cambria"/>
              </a:rPr>
              <a:t> unit.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For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each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training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input,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net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will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response</a:t>
            </a:r>
            <a:r>
              <a:rPr sz="2400" dirty="0">
                <a:latin typeface="Cambria"/>
                <a:cs typeface="Cambria"/>
              </a:rPr>
              <a:t> and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will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determine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whether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or</a:t>
            </a:r>
            <a:r>
              <a:rPr sz="2400" dirty="0">
                <a:latin typeface="Cambria"/>
                <a:cs typeface="Cambria"/>
              </a:rPr>
              <a:t> not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error</a:t>
            </a:r>
            <a:r>
              <a:rPr sz="2400" dirty="0">
                <a:latin typeface="Cambria"/>
                <a:cs typeface="Cambria"/>
              </a:rPr>
              <a:t> has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occurred.</a:t>
            </a:r>
            <a:endParaRPr sz="2400">
              <a:latin typeface="Cambria"/>
              <a:cs typeface="Cambria"/>
            </a:endParaRPr>
          </a:p>
          <a:p>
            <a:pPr marL="241300" marR="7620" indent="-228600" algn="just">
              <a:lnSpc>
                <a:spcPct val="110100"/>
              </a:lnSpc>
              <a:spcBef>
                <a:spcPts val="695"/>
              </a:spcBef>
              <a:buAutoNum type="arabicPeriod" startAt="6"/>
              <a:tabLst>
                <a:tab pos="327025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error </a:t>
            </a:r>
            <a:r>
              <a:rPr sz="2400" spc="-5" dirty="0">
                <a:latin typeface="Cambria"/>
                <a:cs typeface="Cambria"/>
              </a:rPr>
              <a:t>calculation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based on the </a:t>
            </a:r>
            <a:r>
              <a:rPr sz="2400" dirty="0">
                <a:latin typeface="Cambria"/>
                <a:cs typeface="Cambria"/>
              </a:rPr>
              <a:t>comparison </a:t>
            </a:r>
            <a:r>
              <a:rPr sz="2400" spc="-5" dirty="0">
                <a:latin typeface="Cambria"/>
                <a:cs typeface="Cambria"/>
              </a:rPr>
              <a:t>of the </a:t>
            </a:r>
            <a:r>
              <a:rPr sz="2400" spc="-15" dirty="0">
                <a:latin typeface="Cambria"/>
                <a:cs typeface="Cambria"/>
              </a:rPr>
              <a:t>values </a:t>
            </a:r>
            <a:r>
              <a:rPr sz="2400" spc="-5" dirty="0">
                <a:latin typeface="Cambria"/>
                <a:cs typeface="Cambria"/>
              </a:rPr>
              <a:t>of targets with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those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outputs.</a:t>
            </a:r>
            <a:endParaRPr sz="2400">
              <a:latin typeface="Cambria"/>
              <a:cs typeface="Cambria"/>
            </a:endParaRPr>
          </a:p>
          <a:p>
            <a:pPr marL="347980" indent="-335280" algn="just">
              <a:lnSpc>
                <a:spcPct val="100000"/>
              </a:lnSpc>
              <a:spcBef>
                <a:spcPts val="985"/>
              </a:spcBef>
              <a:buAutoNum type="arabicPeriod" startAt="6"/>
              <a:tabLst>
                <a:tab pos="34798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9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weights</a:t>
            </a:r>
            <a:r>
              <a:rPr sz="2400" spc="28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on</a:t>
            </a:r>
            <a:r>
              <a:rPr sz="2400" spc="2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3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connections</a:t>
            </a:r>
            <a:r>
              <a:rPr sz="2400" spc="29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from</a:t>
            </a:r>
            <a:r>
              <a:rPr sz="2400" spc="27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units</a:t>
            </a:r>
            <a:r>
              <a:rPr sz="2400" spc="29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2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send</a:t>
            </a:r>
            <a:r>
              <a:rPr sz="2400" spc="28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9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nonzero</a:t>
            </a:r>
            <a:r>
              <a:rPr sz="2400" spc="2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signal</a:t>
            </a:r>
            <a:endParaRPr sz="240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Cambria"/>
                <a:cs typeface="Cambria"/>
              </a:rPr>
              <a:t>will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get</a:t>
            </a:r>
            <a:r>
              <a:rPr sz="2400" spc="-10" dirty="0">
                <a:latin typeface="Cambria"/>
                <a:cs typeface="Cambria"/>
              </a:rPr>
              <a:t> adjusted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suitably.</a:t>
            </a:r>
            <a:endParaRPr sz="2400">
              <a:latin typeface="Cambria"/>
              <a:cs typeface="Cambria"/>
            </a:endParaRPr>
          </a:p>
          <a:p>
            <a:pPr marL="241300" marR="8255" indent="-228600" algn="just">
              <a:lnSpc>
                <a:spcPct val="110000"/>
              </a:lnSpc>
              <a:spcBef>
                <a:spcPts val="725"/>
              </a:spcBef>
              <a:buAutoNum type="arabicPeriod" startAt="9"/>
              <a:tabLst>
                <a:tab pos="335915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weights </a:t>
            </a:r>
            <a:r>
              <a:rPr sz="2400" spc="-5" dirty="0">
                <a:latin typeface="Cambria"/>
                <a:cs typeface="Cambria"/>
              </a:rPr>
              <a:t>will </a:t>
            </a:r>
            <a:r>
              <a:rPr sz="2400" dirty="0">
                <a:latin typeface="Cambria"/>
                <a:cs typeface="Cambria"/>
              </a:rPr>
              <a:t>be </a:t>
            </a:r>
            <a:r>
              <a:rPr sz="2400" spc="-10" dirty="0">
                <a:latin typeface="Cambria"/>
                <a:cs typeface="Cambria"/>
              </a:rPr>
              <a:t>adjusted </a:t>
            </a:r>
            <a:r>
              <a:rPr sz="2400" spc="-5" dirty="0">
                <a:latin typeface="Cambria"/>
                <a:cs typeface="Cambria"/>
              </a:rPr>
              <a:t>on the basis </a:t>
            </a:r>
            <a:r>
              <a:rPr sz="2400" spc="10" dirty="0">
                <a:latin typeface="Cambria"/>
                <a:cs typeface="Cambria"/>
              </a:rPr>
              <a:t>of </a:t>
            </a:r>
            <a:r>
              <a:rPr sz="2400" spc="-5" dirty="0">
                <a:latin typeface="Cambria"/>
                <a:cs typeface="Cambria"/>
              </a:rPr>
              <a:t>the learning rule. </a:t>
            </a:r>
            <a:r>
              <a:rPr sz="2400" dirty="0">
                <a:latin typeface="Cambria"/>
                <a:cs typeface="Cambria"/>
              </a:rPr>
              <a:t>if </a:t>
            </a:r>
            <a:r>
              <a:rPr sz="2400" spc="10" dirty="0">
                <a:latin typeface="Cambria"/>
                <a:cs typeface="Cambria"/>
              </a:rPr>
              <a:t>an </a:t>
            </a:r>
            <a:r>
              <a:rPr sz="2400" spc="-10" dirty="0">
                <a:latin typeface="Cambria"/>
                <a:cs typeface="Cambria"/>
              </a:rPr>
              <a:t>error </a:t>
            </a:r>
            <a:r>
              <a:rPr sz="2400" dirty="0">
                <a:latin typeface="Cambria"/>
                <a:cs typeface="Cambria"/>
              </a:rPr>
              <a:t>has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occurred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 </a:t>
            </a:r>
            <a:r>
              <a:rPr sz="2400" dirty="0">
                <a:latin typeface="Cambria"/>
                <a:cs typeface="Cambria"/>
              </a:rPr>
              <a:t>a particular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training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pattern,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5" dirty="0">
                <a:latin typeface="Cambria"/>
                <a:cs typeface="Cambria"/>
              </a:rPr>
              <a:t>.i.e..,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1455" y="0"/>
            <a:ext cx="8033384" cy="1132205"/>
            <a:chOff x="981455" y="0"/>
            <a:chExt cx="8033384" cy="1132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55" y="0"/>
              <a:ext cx="7819390" cy="1132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4151" y="0"/>
              <a:ext cx="940104" cy="11320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6227" y="52273"/>
            <a:ext cx="96018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2075" algn="l"/>
                <a:tab pos="8165465" algn="l"/>
              </a:tabLst>
            </a:pP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20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55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400" b="1" spc="270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4400" b="1" spc="19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spc="195" dirty="0"/>
              <a:t>K</a:t>
            </a:r>
            <a:r>
              <a:rPr sz="3600" spc="175" dirty="0"/>
              <a:t>E</a:t>
            </a:r>
            <a:r>
              <a:rPr sz="3600" dirty="0"/>
              <a:t>Y	</a:t>
            </a:r>
            <a:r>
              <a:rPr sz="3600" spc="180" dirty="0"/>
              <a:t>P</a:t>
            </a:r>
            <a:r>
              <a:rPr sz="3600" spc="185" dirty="0"/>
              <a:t>O</a:t>
            </a:r>
            <a:r>
              <a:rPr sz="3600" spc="180" dirty="0"/>
              <a:t>INT</a:t>
            </a:r>
            <a:r>
              <a:rPr sz="3600" dirty="0"/>
              <a:t>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0079" y="5273040"/>
            <a:ext cx="4916424" cy="126492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3160" y="849476"/>
            <a:ext cx="10330815" cy="342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0010" indent="-228600" algn="just">
              <a:lnSpc>
                <a:spcPct val="1101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mbria"/>
                <a:cs typeface="Cambria"/>
              </a:rPr>
              <a:t>If </a:t>
            </a:r>
            <a:r>
              <a:rPr sz="2400" spc="-5" dirty="0">
                <a:latin typeface="Cambria"/>
                <a:cs typeface="Cambria"/>
              </a:rPr>
              <a:t>no </a:t>
            </a:r>
            <a:r>
              <a:rPr sz="2400" spc="-10" dirty="0">
                <a:latin typeface="Cambria"/>
                <a:cs typeface="Cambria"/>
              </a:rPr>
              <a:t>error </a:t>
            </a:r>
            <a:r>
              <a:rPr sz="2400" spc="-5" dirty="0">
                <a:latin typeface="Cambria"/>
                <a:cs typeface="Cambria"/>
              </a:rPr>
              <a:t>occurs, </a:t>
            </a:r>
            <a:r>
              <a:rPr sz="2400" spc="-10" dirty="0">
                <a:latin typeface="Cambria"/>
                <a:cs typeface="Cambria"/>
              </a:rPr>
              <a:t>there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no </a:t>
            </a:r>
            <a:r>
              <a:rPr sz="2400" spc="-15" dirty="0">
                <a:latin typeface="Cambria"/>
                <a:cs typeface="Cambria"/>
              </a:rPr>
              <a:t>weight </a:t>
            </a:r>
            <a:r>
              <a:rPr sz="2400" spc="-5" dirty="0">
                <a:latin typeface="Cambria"/>
                <a:cs typeface="Cambria"/>
              </a:rPr>
              <a:t>updation </a:t>
            </a:r>
            <a:r>
              <a:rPr sz="2400" dirty="0">
                <a:latin typeface="Cambria"/>
                <a:cs typeface="Cambria"/>
              </a:rPr>
              <a:t>and hence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training </a:t>
            </a:r>
            <a:r>
              <a:rPr sz="2400" spc="-5" dirty="0">
                <a:latin typeface="Cambria"/>
                <a:cs typeface="Cambria"/>
              </a:rPr>
              <a:t>process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may </a:t>
            </a:r>
            <a:r>
              <a:rPr sz="2400" dirty="0">
                <a:latin typeface="Cambria"/>
                <a:cs typeface="Cambria"/>
              </a:rPr>
              <a:t>be </a:t>
            </a:r>
            <a:r>
              <a:rPr sz="2400" spc="-5" dirty="0">
                <a:latin typeface="Cambria"/>
                <a:cs typeface="Cambria"/>
              </a:rPr>
              <a:t>stopped. </a:t>
            </a:r>
            <a:r>
              <a:rPr sz="2400" spc="-10" dirty="0">
                <a:latin typeface="Cambria"/>
                <a:cs typeface="Cambria"/>
              </a:rPr>
              <a:t>In </a:t>
            </a:r>
            <a:r>
              <a:rPr sz="2400" dirty="0">
                <a:latin typeface="Cambria"/>
                <a:cs typeface="Cambria"/>
              </a:rPr>
              <a:t>the </a:t>
            </a:r>
            <a:r>
              <a:rPr sz="2400" spc="-20" dirty="0">
                <a:latin typeface="Cambria"/>
                <a:cs typeface="Cambria"/>
              </a:rPr>
              <a:t>above </a:t>
            </a:r>
            <a:r>
              <a:rPr sz="2400" dirty="0">
                <a:latin typeface="Cambria"/>
                <a:cs typeface="Cambria"/>
              </a:rPr>
              <a:t>equations,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target </a:t>
            </a:r>
            <a:r>
              <a:rPr sz="2400" spc="-15" dirty="0">
                <a:latin typeface="Cambria"/>
                <a:cs typeface="Cambria"/>
              </a:rPr>
              <a:t>value </a:t>
            </a:r>
            <a:r>
              <a:rPr sz="2400" i="1" dirty="0">
                <a:latin typeface="Cambria"/>
                <a:cs typeface="Cambria"/>
              </a:rPr>
              <a:t>"t" is </a:t>
            </a:r>
            <a:r>
              <a:rPr sz="2400" i="1" spc="-5" dirty="0">
                <a:latin typeface="Cambria"/>
                <a:cs typeface="Cambria"/>
              </a:rPr>
              <a:t>+1 </a:t>
            </a:r>
            <a:r>
              <a:rPr sz="2400" i="1" dirty="0">
                <a:latin typeface="Cambria"/>
                <a:cs typeface="Cambria"/>
              </a:rPr>
              <a:t>or -1and </a:t>
            </a:r>
            <a:r>
              <a:rPr sz="2400" i="1" dirty="0">
                <a:latin typeface="Times New Roman"/>
                <a:cs typeface="Times New Roman"/>
              </a:rPr>
              <a:t>α </a:t>
            </a:r>
            <a:r>
              <a:rPr sz="2400" i="1" dirty="0">
                <a:latin typeface="Cambria"/>
                <a:cs typeface="Cambria"/>
              </a:rPr>
              <a:t>is </a:t>
            </a:r>
            <a:r>
              <a:rPr sz="2400" i="1" spc="-515" dirty="0">
                <a:latin typeface="Cambria"/>
                <a:cs typeface="Cambria"/>
              </a:rPr>
              <a:t> </a:t>
            </a:r>
            <a:r>
              <a:rPr sz="2400" i="1" spc="-10" dirty="0">
                <a:latin typeface="Cambria"/>
                <a:cs typeface="Cambria"/>
              </a:rPr>
              <a:t>the</a:t>
            </a:r>
            <a:r>
              <a:rPr sz="2400" i="1" spc="-30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learning</a:t>
            </a:r>
            <a:r>
              <a:rPr sz="2400" i="1" spc="-60" dirty="0">
                <a:latin typeface="Cambria"/>
                <a:cs typeface="Cambria"/>
              </a:rPr>
              <a:t> </a:t>
            </a:r>
            <a:r>
              <a:rPr sz="2400" i="1" spc="-10" dirty="0">
                <a:latin typeface="Cambria"/>
                <a:cs typeface="Cambria"/>
              </a:rPr>
              <a:t>rate.</a:t>
            </a:r>
            <a:endParaRPr sz="2400">
              <a:latin typeface="Cambria"/>
              <a:cs typeface="Cambria"/>
            </a:endParaRPr>
          </a:p>
          <a:p>
            <a:pPr marL="241300" marR="5080" indent="-228600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spc="-5" dirty="0">
                <a:latin typeface="Cambria"/>
                <a:cs typeface="Cambria"/>
              </a:rPr>
              <a:t>In general, </a:t>
            </a:r>
            <a:r>
              <a:rPr sz="2400" i="1" spc="-10" dirty="0">
                <a:latin typeface="Cambria"/>
                <a:cs typeface="Cambria"/>
              </a:rPr>
              <a:t>these </a:t>
            </a:r>
            <a:r>
              <a:rPr sz="2400" i="1" dirty="0">
                <a:latin typeface="Cambria"/>
                <a:cs typeface="Cambria"/>
              </a:rPr>
              <a:t>learning </a:t>
            </a:r>
            <a:r>
              <a:rPr sz="2400" i="1" spc="-5" dirty="0">
                <a:latin typeface="Cambria"/>
                <a:cs typeface="Cambria"/>
              </a:rPr>
              <a:t>rules </a:t>
            </a:r>
            <a:r>
              <a:rPr sz="2400" i="1" dirty="0">
                <a:latin typeface="Cambria"/>
                <a:cs typeface="Cambria"/>
              </a:rPr>
              <a:t>begin </a:t>
            </a:r>
            <a:r>
              <a:rPr sz="2400" i="1" spc="-5" dirty="0">
                <a:latin typeface="Cambria"/>
                <a:cs typeface="Cambria"/>
              </a:rPr>
              <a:t>with </a:t>
            </a:r>
            <a:r>
              <a:rPr sz="2400" spc="-5" dirty="0">
                <a:latin typeface="Cambria"/>
                <a:cs typeface="Cambria"/>
              </a:rPr>
              <a:t>an </a:t>
            </a:r>
            <a:r>
              <a:rPr sz="2400" dirty="0">
                <a:latin typeface="Cambria"/>
                <a:cs typeface="Cambria"/>
              </a:rPr>
              <a:t>initial </a:t>
            </a:r>
            <a:r>
              <a:rPr sz="2400" spc="-5" dirty="0">
                <a:latin typeface="Cambria"/>
                <a:cs typeface="Cambria"/>
              </a:rPr>
              <a:t>guess at the </a:t>
            </a:r>
            <a:r>
              <a:rPr sz="2400" spc="-10" dirty="0">
                <a:latin typeface="Cambria"/>
                <a:cs typeface="Cambria"/>
              </a:rPr>
              <a:t>weight </a:t>
            </a:r>
            <a:r>
              <a:rPr sz="2400" spc="-15" dirty="0">
                <a:latin typeface="Cambria"/>
                <a:cs typeface="Cambria"/>
              </a:rPr>
              <a:t>values 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successive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adjustments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made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basis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evaluation</a:t>
            </a:r>
            <a:r>
              <a:rPr sz="2400" dirty="0">
                <a:latin typeface="Cambria"/>
                <a:cs typeface="Cambria"/>
              </a:rPr>
              <a:t> 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an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objective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35" dirty="0">
                <a:latin typeface="Cambria"/>
                <a:cs typeface="Cambria"/>
              </a:rPr>
              <a:t>Eventually,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learning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rules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reach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near-optimal or optimal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solution </a:t>
            </a:r>
            <a:r>
              <a:rPr sz="2400" spc="5" dirty="0">
                <a:latin typeface="Cambria"/>
                <a:cs typeface="Cambria"/>
              </a:rPr>
              <a:t>in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endParaRPr sz="24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Cambria"/>
                <a:cs typeface="Cambria"/>
              </a:rPr>
              <a:t>finite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number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steps.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1455" y="0"/>
            <a:ext cx="8033384" cy="1132205"/>
            <a:chOff x="981455" y="0"/>
            <a:chExt cx="8033384" cy="1132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55" y="0"/>
              <a:ext cx="4622165" cy="1132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0" y="0"/>
              <a:ext cx="3924046" cy="11320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1" y="0"/>
              <a:ext cx="940104" cy="113207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6227" y="52273"/>
            <a:ext cx="96018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8425" algn="l"/>
                <a:tab pos="8165465" algn="l"/>
              </a:tabLst>
            </a:pP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20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4400" b="1" spc="170" dirty="0">
                <a:latin typeface="Cambria"/>
                <a:cs typeface="Cambria"/>
              </a:rPr>
              <a:t>N</a:t>
            </a:r>
            <a:r>
              <a:rPr sz="4400" b="1" spc="185" dirty="0">
                <a:latin typeface="Cambria"/>
                <a:cs typeface="Cambria"/>
              </a:rPr>
              <a:t>E</a:t>
            </a:r>
            <a:r>
              <a:rPr sz="4400" b="1" spc="180" dirty="0">
                <a:latin typeface="Cambria"/>
                <a:cs typeface="Cambria"/>
              </a:rPr>
              <a:t>T</a:t>
            </a:r>
            <a:r>
              <a:rPr sz="4400" b="1" spc="55" dirty="0">
                <a:latin typeface="Cambria"/>
                <a:cs typeface="Cambria"/>
              </a:rPr>
              <a:t>W</a:t>
            </a:r>
            <a:r>
              <a:rPr sz="4400" b="1" spc="175" dirty="0">
                <a:latin typeface="Cambria"/>
                <a:cs typeface="Cambria"/>
              </a:rPr>
              <a:t>O</a:t>
            </a:r>
            <a:r>
              <a:rPr sz="4400" b="1" spc="180" dirty="0">
                <a:latin typeface="Cambria"/>
                <a:cs typeface="Cambria"/>
              </a:rPr>
              <a:t>R</a:t>
            </a:r>
            <a:r>
              <a:rPr sz="4400" b="1" spc="185" dirty="0">
                <a:latin typeface="Cambria"/>
                <a:cs typeface="Cambria"/>
              </a:rPr>
              <a:t>K</a:t>
            </a:r>
            <a:r>
              <a:rPr sz="4400" b="1" spc="210" dirty="0">
                <a:latin typeface="Cambria"/>
                <a:cs typeface="Cambria"/>
              </a:rPr>
              <a:t>S</a:t>
            </a:r>
            <a:r>
              <a:rPr sz="4400" b="1" spc="190" dirty="0">
                <a:latin typeface="Cambria"/>
                <a:cs typeface="Cambria"/>
              </a:rPr>
              <a:t>-</a:t>
            </a:r>
            <a:r>
              <a:rPr sz="3600" spc="195" dirty="0"/>
              <a:t>K</a:t>
            </a:r>
            <a:r>
              <a:rPr sz="3600" spc="175" dirty="0"/>
              <a:t>E</a:t>
            </a:r>
            <a:r>
              <a:rPr sz="3600" dirty="0"/>
              <a:t>Y	</a:t>
            </a:r>
            <a:r>
              <a:rPr sz="3600" spc="180" dirty="0"/>
              <a:t>P</a:t>
            </a:r>
            <a:r>
              <a:rPr sz="3600" spc="185" dirty="0"/>
              <a:t>O</a:t>
            </a:r>
            <a:r>
              <a:rPr sz="3600" spc="180" dirty="0"/>
              <a:t>INT</a:t>
            </a:r>
            <a:r>
              <a:rPr sz="3600" dirty="0"/>
              <a:t>S</a:t>
            </a:r>
            <a:endParaRPr sz="3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7416" y="0"/>
            <a:ext cx="7359650" cy="1318260"/>
            <a:chOff x="2947416" y="0"/>
            <a:chExt cx="7359650" cy="1318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7416" y="0"/>
              <a:ext cx="7164197" cy="9431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1" y="0"/>
              <a:ext cx="860869" cy="9431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560" y="414477"/>
              <a:ext cx="6569709" cy="9035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53232" y="0"/>
            <a:ext cx="6697345" cy="1079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625"/>
              </a:lnSpc>
              <a:spcBef>
                <a:spcPts val="110"/>
              </a:spcBef>
              <a:tabLst>
                <a:tab pos="3563620" algn="l"/>
              </a:tabLst>
            </a:pPr>
            <a:r>
              <a:rPr sz="4000" b="1" spc="150" dirty="0">
                <a:solidFill>
                  <a:srgbClr val="0000FF"/>
                </a:solidFill>
                <a:latin typeface="Cambria"/>
                <a:cs typeface="Cambria"/>
              </a:rPr>
              <a:t>PERCEPTRON	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NETWORKS-</a:t>
            </a:r>
            <a:endParaRPr sz="4000">
              <a:latin typeface="Cambria"/>
              <a:cs typeface="Cambria"/>
            </a:endParaRPr>
          </a:p>
          <a:p>
            <a:pPr marR="8255" algn="ctr">
              <a:lnSpc>
                <a:spcPts val="3665"/>
              </a:lnSpc>
              <a:tabLst>
                <a:tab pos="1840230" algn="l"/>
                <a:tab pos="4243705" algn="l"/>
              </a:tabLst>
            </a:pPr>
            <a:r>
              <a:rPr b="1" spc="155" dirty="0">
                <a:latin typeface="Cambria"/>
                <a:cs typeface="Cambria"/>
              </a:rPr>
              <a:t>Original	</a:t>
            </a:r>
            <a:r>
              <a:rPr b="1" spc="150" dirty="0">
                <a:latin typeface="Cambria"/>
                <a:cs typeface="Cambria"/>
              </a:rPr>
              <a:t>Perception	</a:t>
            </a:r>
            <a:r>
              <a:rPr b="1" spc="140" dirty="0">
                <a:latin typeface="Cambria"/>
                <a:cs typeface="Cambria"/>
              </a:rPr>
              <a:t>Network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4520" y="1027175"/>
            <a:ext cx="8982456" cy="5657088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9194"/>
            <a:ext cx="7819390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4394" y="158953"/>
            <a:ext cx="70853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2075" algn="l"/>
              </a:tabLst>
            </a:pPr>
            <a:r>
              <a:rPr sz="4400" b="1" spc="140" dirty="0">
                <a:solidFill>
                  <a:srgbClr val="0000FF"/>
                </a:solidFill>
                <a:latin typeface="Cambria"/>
                <a:cs typeface="Cambria"/>
              </a:rPr>
              <a:t>PERCEPTRON	NETWORKS</a:t>
            </a:r>
            <a:endParaRPr sz="4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1247" y="734606"/>
            <a:ext cx="2381885" cy="678180"/>
            <a:chOff x="841247" y="734606"/>
            <a:chExt cx="2381885" cy="6781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47" y="758901"/>
              <a:ext cx="486003" cy="6353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655" y="734606"/>
              <a:ext cx="1522221" cy="6780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6375" y="734606"/>
              <a:ext cx="976693" cy="6780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7770" y="677573"/>
            <a:ext cx="5681980" cy="577469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117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400" b="1" dirty="0">
                <a:latin typeface="Cambria"/>
                <a:cs typeface="Cambria"/>
              </a:rPr>
              <a:t>Sensory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unit</a:t>
            </a:r>
            <a:endParaRPr sz="2400">
              <a:latin typeface="Cambria"/>
              <a:cs typeface="Cambria"/>
            </a:endParaRPr>
          </a:p>
          <a:p>
            <a:pPr marL="100965" algn="just">
              <a:lnSpc>
                <a:spcPct val="100000"/>
              </a:lnSpc>
              <a:spcBef>
                <a:spcPts val="994"/>
              </a:spcBef>
            </a:pPr>
            <a:r>
              <a:rPr sz="2200" spc="29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-400" dirty="0">
                <a:solidFill>
                  <a:srgbClr val="2A1A00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latin typeface="Cambria"/>
                <a:cs typeface="Cambria"/>
              </a:rPr>
              <a:t>It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spc="10" dirty="0">
                <a:latin typeface="Cambria"/>
                <a:cs typeface="Cambria"/>
              </a:rPr>
              <a:t>i</a:t>
            </a:r>
            <a:r>
              <a:rPr sz="2200" dirty="0">
                <a:latin typeface="Cambria"/>
                <a:cs typeface="Cambria"/>
              </a:rPr>
              <a:t>s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i</a:t>
            </a:r>
            <a:r>
              <a:rPr sz="2200" spc="-10" dirty="0">
                <a:latin typeface="Cambria"/>
                <a:cs typeface="Cambria"/>
              </a:rPr>
              <a:t>n</a:t>
            </a:r>
            <a:r>
              <a:rPr sz="2200" spc="-5" dirty="0">
                <a:latin typeface="Cambria"/>
                <a:cs typeface="Cambria"/>
              </a:rPr>
              <a:t>pu</a:t>
            </a:r>
            <a:r>
              <a:rPr sz="2200" dirty="0">
                <a:latin typeface="Cambria"/>
                <a:cs typeface="Cambria"/>
              </a:rPr>
              <a:t>t</a:t>
            </a:r>
            <a:r>
              <a:rPr sz="2200" spc="-3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l</a:t>
            </a:r>
            <a:r>
              <a:rPr sz="2200" spc="-50" dirty="0">
                <a:latin typeface="Cambria"/>
                <a:cs typeface="Cambria"/>
              </a:rPr>
              <a:t>a</a:t>
            </a:r>
            <a:r>
              <a:rPr sz="2200" spc="-60" dirty="0">
                <a:latin typeface="Cambria"/>
                <a:cs typeface="Cambria"/>
              </a:rPr>
              <a:t>y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-215" dirty="0">
                <a:latin typeface="Cambria"/>
                <a:cs typeface="Cambria"/>
              </a:rPr>
              <a:t>r</a:t>
            </a:r>
            <a:r>
              <a:rPr sz="2200" dirty="0"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  <a:p>
            <a:pPr marL="274955" marR="5080" indent="-173990" algn="just">
              <a:lnSpc>
                <a:spcPct val="110000"/>
              </a:lnSpc>
              <a:spcBef>
                <a:spcPts val="695"/>
              </a:spcBef>
            </a:pPr>
            <a:r>
              <a:rPr sz="2200" spc="29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-400" dirty="0">
                <a:solidFill>
                  <a:srgbClr val="2A1A00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latin typeface="Cambria"/>
                <a:cs typeface="Cambria"/>
              </a:rPr>
              <a:t>A</a:t>
            </a:r>
            <a:r>
              <a:rPr sz="2200" dirty="0">
                <a:latin typeface="Cambria"/>
                <a:cs typeface="Cambria"/>
              </a:rPr>
              <a:t>  </a:t>
            </a:r>
            <a:r>
              <a:rPr sz="2200" spc="-24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s</a:t>
            </a:r>
            <a:r>
              <a:rPr sz="2200" dirty="0">
                <a:latin typeface="Cambria"/>
                <a:cs typeface="Cambria"/>
              </a:rPr>
              <a:t>ens</a:t>
            </a:r>
            <a:r>
              <a:rPr sz="2200" spc="5" dirty="0">
                <a:latin typeface="Cambria"/>
                <a:cs typeface="Cambria"/>
              </a:rPr>
              <a:t>o</a:t>
            </a:r>
            <a:r>
              <a:rPr sz="2200" dirty="0">
                <a:latin typeface="Cambria"/>
                <a:cs typeface="Cambria"/>
              </a:rPr>
              <a:t>ry  </a:t>
            </a:r>
            <a:r>
              <a:rPr sz="2200" spc="-23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u</a:t>
            </a:r>
            <a:r>
              <a:rPr sz="2200" spc="-30" dirty="0">
                <a:latin typeface="Cambria"/>
                <a:cs typeface="Cambria"/>
              </a:rPr>
              <a:t>n</a:t>
            </a:r>
            <a:r>
              <a:rPr sz="2200" spc="5" dirty="0">
                <a:latin typeface="Cambria"/>
                <a:cs typeface="Cambria"/>
              </a:rPr>
              <a:t>i</a:t>
            </a:r>
            <a:r>
              <a:rPr sz="2200" dirty="0">
                <a:latin typeface="Cambria"/>
                <a:cs typeface="Cambria"/>
              </a:rPr>
              <a:t>t  </a:t>
            </a:r>
            <a:r>
              <a:rPr sz="2200" spc="-23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c</a:t>
            </a:r>
            <a:r>
              <a:rPr sz="2200" spc="-5" dirty="0">
                <a:latin typeface="Cambria"/>
                <a:cs typeface="Cambria"/>
              </a:rPr>
              <a:t>a</a:t>
            </a:r>
            <a:r>
              <a:rPr sz="2200" dirty="0">
                <a:latin typeface="Cambria"/>
                <a:cs typeface="Cambria"/>
              </a:rPr>
              <a:t>n  </a:t>
            </a:r>
            <a:r>
              <a:rPr sz="2200" spc="-23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b</a:t>
            </a:r>
            <a:r>
              <a:rPr sz="2200" dirty="0">
                <a:latin typeface="Cambria"/>
                <a:cs typeface="Cambria"/>
              </a:rPr>
              <a:t>e </a:t>
            </a:r>
            <a:r>
              <a:rPr sz="2200" spc="229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  </a:t>
            </a:r>
            <a:r>
              <a:rPr sz="2200" spc="-229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t</a:t>
            </a:r>
            <a:r>
              <a:rPr sz="2200" spc="-25" dirty="0">
                <a:latin typeface="Cambria"/>
                <a:cs typeface="Cambria"/>
              </a:rPr>
              <a:t>w</a:t>
            </a:r>
            <a:r>
              <a:rPr sz="2200" spc="-20" dirty="0">
                <a:latin typeface="Cambria"/>
                <a:cs typeface="Cambria"/>
              </a:rPr>
              <a:t>o</a:t>
            </a:r>
            <a:r>
              <a:rPr sz="2200" spc="10" dirty="0">
                <a:latin typeface="Cambria"/>
                <a:cs typeface="Cambria"/>
              </a:rPr>
              <a:t>-</a:t>
            </a:r>
            <a:r>
              <a:rPr sz="2200" dirty="0">
                <a:latin typeface="Cambria"/>
                <a:cs typeface="Cambria"/>
              </a:rPr>
              <a:t>d</a:t>
            </a:r>
            <a:r>
              <a:rPr sz="2200" spc="-15" dirty="0">
                <a:latin typeface="Cambria"/>
                <a:cs typeface="Cambria"/>
              </a:rPr>
              <a:t>i</a:t>
            </a:r>
            <a:r>
              <a:rPr sz="2200" spc="10" dirty="0">
                <a:latin typeface="Cambria"/>
                <a:cs typeface="Cambria"/>
              </a:rPr>
              <a:t>m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-30" dirty="0">
                <a:latin typeface="Cambria"/>
                <a:cs typeface="Cambria"/>
              </a:rPr>
              <a:t>n</a:t>
            </a:r>
            <a:r>
              <a:rPr sz="2200" spc="5" dirty="0">
                <a:latin typeface="Cambria"/>
                <a:cs typeface="Cambria"/>
              </a:rPr>
              <a:t>s</a:t>
            </a:r>
            <a:r>
              <a:rPr sz="2200" spc="-15" dirty="0">
                <a:latin typeface="Cambria"/>
                <a:cs typeface="Cambria"/>
              </a:rPr>
              <a:t>i</a:t>
            </a:r>
            <a:r>
              <a:rPr sz="2200" dirty="0">
                <a:latin typeface="Cambria"/>
                <a:cs typeface="Cambria"/>
              </a:rPr>
              <a:t>onal  matrix</a:t>
            </a:r>
            <a:r>
              <a:rPr sz="2200" spc="5" dirty="0">
                <a:latin typeface="Cambria"/>
                <a:cs typeface="Cambria"/>
              </a:rPr>
              <a:t> of</a:t>
            </a:r>
            <a:r>
              <a:rPr sz="2200" spc="1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photo</a:t>
            </a:r>
            <a:r>
              <a:rPr sz="2200" spc="-5" dirty="0">
                <a:latin typeface="Cambria"/>
                <a:cs typeface="Cambria"/>
              </a:rPr>
              <a:t> detectors</a:t>
            </a:r>
            <a:r>
              <a:rPr sz="2200" dirty="0">
                <a:latin typeface="Cambria"/>
                <a:cs typeface="Cambria"/>
              </a:rPr>
              <a:t> upon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which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a </a:t>
            </a:r>
            <a:r>
              <a:rPr sz="2200" spc="1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lighted</a:t>
            </a:r>
            <a:r>
              <a:rPr sz="2200" spc="-5" dirty="0">
                <a:latin typeface="Cambria"/>
                <a:cs typeface="Cambria"/>
              </a:rPr>
              <a:t> picture</a:t>
            </a:r>
            <a:r>
              <a:rPr sz="2200" dirty="0">
                <a:latin typeface="Cambria"/>
                <a:cs typeface="Cambria"/>
              </a:rPr>
              <a:t> with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geometric</a:t>
            </a:r>
            <a:r>
              <a:rPr sz="2200" dirty="0">
                <a:latin typeface="Cambria"/>
                <a:cs typeface="Cambria"/>
              </a:rPr>
              <a:t> black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and 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white </a:t>
            </a:r>
            <a:r>
              <a:rPr sz="2200" spc="-5" dirty="0">
                <a:latin typeface="Cambria"/>
                <a:cs typeface="Cambria"/>
              </a:rPr>
              <a:t>pattern</a:t>
            </a:r>
            <a:r>
              <a:rPr sz="2200" spc="-1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impinges.</a:t>
            </a:r>
            <a:endParaRPr sz="2200">
              <a:latin typeface="Cambria"/>
              <a:cs typeface="Cambria"/>
            </a:endParaRPr>
          </a:p>
          <a:p>
            <a:pPr marL="274955" marR="5080" indent="-173990" algn="just">
              <a:lnSpc>
                <a:spcPct val="110000"/>
              </a:lnSpc>
              <a:spcBef>
                <a:spcPts val="700"/>
              </a:spcBef>
            </a:pPr>
            <a:r>
              <a:rPr sz="2200" spc="295" dirty="0">
                <a:solidFill>
                  <a:srgbClr val="2A1A00"/>
                </a:solidFill>
                <a:latin typeface="Trebuchet MS"/>
                <a:cs typeface="Trebuchet MS"/>
              </a:rPr>
              <a:t>– </a:t>
            </a:r>
            <a:r>
              <a:rPr sz="2200" dirty="0">
                <a:latin typeface="Cambria"/>
                <a:cs typeface="Cambria"/>
              </a:rPr>
              <a:t>These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detectors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provide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binary(0) </a:t>
            </a:r>
            <a:r>
              <a:rPr sz="2200" spc="-4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electrical signal </a:t>
            </a:r>
            <a:r>
              <a:rPr sz="2200" spc="5" dirty="0">
                <a:latin typeface="Cambria"/>
                <a:cs typeface="Cambria"/>
              </a:rPr>
              <a:t>if </a:t>
            </a:r>
            <a:r>
              <a:rPr sz="2200" dirty="0">
                <a:latin typeface="Cambria"/>
                <a:cs typeface="Cambria"/>
              </a:rPr>
              <a:t>the </a:t>
            </a:r>
            <a:r>
              <a:rPr sz="2200" spc="-5" dirty="0">
                <a:latin typeface="Cambria"/>
                <a:cs typeface="Cambria"/>
              </a:rPr>
              <a:t>input </a:t>
            </a:r>
            <a:r>
              <a:rPr sz="2200" dirty="0">
                <a:latin typeface="Cambria"/>
                <a:cs typeface="Cambria"/>
              </a:rPr>
              <a:t>signal </a:t>
            </a:r>
            <a:r>
              <a:rPr sz="2200" spc="-5" dirty="0">
                <a:latin typeface="Cambria"/>
                <a:cs typeface="Cambria"/>
              </a:rPr>
              <a:t>is found </a:t>
            </a:r>
            <a:r>
              <a:rPr sz="2200" spc="-30" dirty="0">
                <a:latin typeface="Cambria"/>
                <a:cs typeface="Cambria"/>
              </a:rPr>
              <a:t>to 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exceed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certain</a:t>
            </a:r>
            <a:r>
              <a:rPr sz="2200" spc="-4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value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of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threshold.</a:t>
            </a:r>
            <a:endParaRPr sz="2200">
              <a:latin typeface="Cambria"/>
              <a:cs typeface="Cambria"/>
            </a:endParaRPr>
          </a:p>
          <a:p>
            <a:pPr marL="100965" algn="just">
              <a:lnSpc>
                <a:spcPct val="100000"/>
              </a:lnSpc>
              <a:spcBef>
                <a:spcPts val="965"/>
              </a:spcBef>
            </a:pPr>
            <a:r>
              <a:rPr sz="2200" spc="29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-400" dirty="0">
                <a:solidFill>
                  <a:srgbClr val="2A1A00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latin typeface="Cambria"/>
                <a:cs typeface="Cambria"/>
              </a:rPr>
              <a:t>Al</a:t>
            </a:r>
            <a:r>
              <a:rPr sz="2200" spc="10" dirty="0">
                <a:latin typeface="Cambria"/>
                <a:cs typeface="Cambria"/>
              </a:rPr>
              <a:t>s</a:t>
            </a:r>
            <a:r>
              <a:rPr sz="2200" dirty="0">
                <a:latin typeface="Cambria"/>
                <a:cs typeface="Cambria"/>
              </a:rPr>
              <a:t>o,     </a:t>
            </a:r>
            <a:r>
              <a:rPr sz="2200" spc="-9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he</a:t>
            </a:r>
            <a:r>
              <a:rPr sz="2200" spc="15" dirty="0">
                <a:latin typeface="Cambria"/>
                <a:cs typeface="Cambria"/>
              </a:rPr>
              <a:t>s</a:t>
            </a:r>
            <a:r>
              <a:rPr sz="2200" dirty="0">
                <a:latin typeface="Cambria"/>
                <a:cs typeface="Cambria"/>
              </a:rPr>
              <a:t>e     </a:t>
            </a:r>
            <a:r>
              <a:rPr sz="2200" spc="-10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de</a:t>
            </a:r>
            <a:r>
              <a:rPr sz="2200" spc="-25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10" dirty="0">
                <a:latin typeface="Cambria"/>
                <a:cs typeface="Cambria"/>
              </a:rPr>
              <a:t>c</a:t>
            </a:r>
            <a:r>
              <a:rPr sz="2200" spc="-30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ors     </a:t>
            </a:r>
            <a:r>
              <a:rPr sz="2200" spc="-11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a</a:t>
            </a:r>
            <a:r>
              <a:rPr sz="2200" spc="-25" dirty="0">
                <a:latin typeface="Cambria"/>
                <a:cs typeface="Cambria"/>
              </a:rPr>
              <a:t>r</a:t>
            </a:r>
            <a:r>
              <a:rPr sz="2200" dirty="0">
                <a:latin typeface="Cambria"/>
                <a:cs typeface="Cambria"/>
              </a:rPr>
              <a:t>e     </a:t>
            </a:r>
            <a:r>
              <a:rPr sz="2200" spc="-10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c</a:t>
            </a:r>
            <a:r>
              <a:rPr sz="2200" dirty="0">
                <a:latin typeface="Cambria"/>
                <a:cs typeface="Cambria"/>
              </a:rPr>
              <a:t>on</a:t>
            </a:r>
            <a:r>
              <a:rPr sz="2200" spc="-15" dirty="0">
                <a:latin typeface="Cambria"/>
                <a:cs typeface="Cambria"/>
              </a:rPr>
              <a:t>n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10" dirty="0">
                <a:latin typeface="Cambria"/>
                <a:cs typeface="Cambria"/>
              </a:rPr>
              <a:t>c</a:t>
            </a:r>
            <a:r>
              <a:rPr sz="2200" spc="-30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ed</a:t>
            </a:r>
            <a:endParaRPr sz="2200">
              <a:latin typeface="Cambria"/>
              <a:cs typeface="Cambria"/>
            </a:endParaRPr>
          </a:p>
          <a:p>
            <a:pPr marL="274955" algn="just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latin typeface="Cambria"/>
                <a:cs typeface="Cambria"/>
              </a:rPr>
              <a:t>randomly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</a:t>
            </a:r>
            <a:r>
              <a:rPr sz="2200" spc="-3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associator</a:t>
            </a:r>
            <a:r>
              <a:rPr sz="2200" spc="-4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unit.</a:t>
            </a:r>
            <a:endParaRPr sz="2200">
              <a:latin typeface="Cambria"/>
              <a:cs typeface="Cambria"/>
            </a:endParaRPr>
          </a:p>
          <a:p>
            <a:pPr marL="274955" marR="7620" indent="-173990" algn="just">
              <a:lnSpc>
                <a:spcPct val="110000"/>
              </a:lnSpc>
              <a:spcBef>
                <a:spcPts val="720"/>
              </a:spcBef>
            </a:pPr>
            <a:r>
              <a:rPr sz="2200" spc="29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-400" dirty="0">
                <a:solidFill>
                  <a:srgbClr val="2A1A00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latin typeface="Cambria"/>
                <a:cs typeface="Cambria"/>
              </a:rPr>
              <a:t>T</a:t>
            </a:r>
            <a:r>
              <a:rPr sz="2200" spc="-20" dirty="0">
                <a:latin typeface="Cambria"/>
                <a:cs typeface="Cambria"/>
              </a:rPr>
              <a:t>h</a:t>
            </a:r>
            <a:r>
              <a:rPr sz="2200" dirty="0">
                <a:latin typeface="Cambria"/>
                <a:cs typeface="Cambria"/>
              </a:rPr>
              <a:t>e    </a:t>
            </a:r>
            <a:r>
              <a:rPr sz="2200" spc="5" dirty="0">
                <a:latin typeface="Cambria"/>
                <a:cs typeface="Cambria"/>
              </a:rPr>
              <a:t> s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-30" dirty="0">
                <a:latin typeface="Cambria"/>
                <a:cs typeface="Cambria"/>
              </a:rPr>
              <a:t>n</a:t>
            </a:r>
            <a:r>
              <a:rPr sz="2200" spc="5" dirty="0">
                <a:latin typeface="Cambria"/>
                <a:cs typeface="Cambria"/>
              </a:rPr>
              <a:t>s</a:t>
            </a:r>
            <a:r>
              <a:rPr sz="2200" dirty="0">
                <a:latin typeface="Cambria"/>
                <a:cs typeface="Cambria"/>
              </a:rPr>
              <a:t>ory    </a:t>
            </a:r>
            <a:r>
              <a:rPr sz="2200" spc="-5" dirty="0">
                <a:latin typeface="Cambria"/>
                <a:cs typeface="Cambria"/>
              </a:rPr>
              <a:t> u</a:t>
            </a:r>
            <a:r>
              <a:rPr sz="2200" spc="-30" dirty="0">
                <a:latin typeface="Cambria"/>
                <a:cs typeface="Cambria"/>
              </a:rPr>
              <a:t>n</a:t>
            </a:r>
            <a:r>
              <a:rPr sz="2200" spc="5" dirty="0">
                <a:latin typeface="Cambria"/>
                <a:cs typeface="Cambria"/>
              </a:rPr>
              <a:t>i</a:t>
            </a:r>
            <a:r>
              <a:rPr sz="2200" spc="-5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s    </a:t>
            </a:r>
            <a:r>
              <a:rPr sz="2200" spc="10" dirty="0">
                <a:latin typeface="Cambria"/>
                <a:cs typeface="Cambria"/>
              </a:rPr>
              <a:t> </a:t>
            </a:r>
            <a:r>
              <a:rPr sz="2200" spc="-25" dirty="0">
                <a:latin typeface="Cambria"/>
                <a:cs typeface="Cambria"/>
              </a:rPr>
              <a:t>a</a:t>
            </a:r>
            <a:r>
              <a:rPr sz="2200" spc="-30" dirty="0">
                <a:latin typeface="Cambria"/>
                <a:cs typeface="Cambria"/>
              </a:rPr>
              <a:t>r</a:t>
            </a:r>
            <a:r>
              <a:rPr sz="2200" dirty="0">
                <a:latin typeface="Cambria"/>
                <a:cs typeface="Cambria"/>
              </a:rPr>
              <a:t>e    </a:t>
            </a:r>
            <a:r>
              <a:rPr sz="2200" spc="5" dirty="0">
                <a:latin typeface="Cambria"/>
                <a:cs typeface="Cambria"/>
              </a:rPr>
              <a:t> c</a:t>
            </a:r>
            <a:r>
              <a:rPr sz="2200" dirty="0">
                <a:latin typeface="Cambria"/>
                <a:cs typeface="Cambria"/>
              </a:rPr>
              <a:t>on</a:t>
            </a:r>
            <a:r>
              <a:rPr sz="2200" spc="-40" dirty="0">
                <a:latin typeface="Cambria"/>
                <a:cs typeface="Cambria"/>
              </a:rPr>
              <a:t>n</a:t>
            </a:r>
            <a:r>
              <a:rPr sz="2200" dirty="0">
                <a:latin typeface="Cambria"/>
                <a:cs typeface="Cambria"/>
              </a:rPr>
              <a:t>e</a:t>
            </a:r>
            <a:r>
              <a:rPr sz="2200" spc="10" dirty="0">
                <a:latin typeface="Cambria"/>
                <a:cs typeface="Cambria"/>
              </a:rPr>
              <a:t>c</a:t>
            </a:r>
            <a:r>
              <a:rPr sz="2200" spc="-30" dirty="0">
                <a:latin typeface="Cambria"/>
                <a:cs typeface="Cambria"/>
              </a:rPr>
              <a:t>t</a:t>
            </a:r>
            <a:r>
              <a:rPr sz="2200" dirty="0">
                <a:latin typeface="Cambria"/>
                <a:cs typeface="Cambria"/>
              </a:rPr>
              <a:t>ed    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30" dirty="0">
                <a:latin typeface="Cambria"/>
                <a:cs typeface="Cambria"/>
              </a:rPr>
              <a:t>to  </a:t>
            </a:r>
            <a:r>
              <a:rPr sz="2200" spc="-5" dirty="0">
                <a:latin typeface="Cambria"/>
                <a:cs typeface="Cambria"/>
              </a:rPr>
              <a:t>associator</a:t>
            </a:r>
            <a:r>
              <a:rPr sz="2200" spc="710" dirty="0">
                <a:latin typeface="Cambria"/>
                <a:cs typeface="Cambria"/>
              </a:rPr>
              <a:t> </a:t>
            </a:r>
            <a:r>
              <a:rPr sz="2200" spc="71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units    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with</a:t>
            </a:r>
            <a:r>
              <a:rPr sz="2200" spc="710" dirty="0">
                <a:latin typeface="Cambria"/>
                <a:cs typeface="Cambria"/>
              </a:rPr>
              <a:t> </a:t>
            </a:r>
            <a:r>
              <a:rPr sz="2200" spc="71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fixed</a:t>
            </a:r>
            <a:r>
              <a:rPr sz="2200" spc="700" dirty="0">
                <a:latin typeface="Cambria"/>
                <a:cs typeface="Cambria"/>
              </a:rPr>
              <a:t> </a:t>
            </a:r>
            <a:r>
              <a:rPr sz="2200" spc="70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weights </a:t>
            </a:r>
            <a:r>
              <a:rPr sz="2200" spc="-47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(1,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0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or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–l)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which</a:t>
            </a:r>
            <a:r>
              <a:rPr sz="2200" spc="-2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are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assigned</a:t>
            </a:r>
            <a:r>
              <a:rPr sz="2200" spc="-2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at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random.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36080" y="798574"/>
            <a:ext cx="5440680" cy="6059421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9194"/>
            <a:ext cx="7819390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4394" y="158953"/>
            <a:ext cx="70853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2075" algn="l"/>
              </a:tabLst>
            </a:pPr>
            <a:r>
              <a:rPr sz="4400" b="1" spc="140" dirty="0">
                <a:solidFill>
                  <a:srgbClr val="0000FF"/>
                </a:solidFill>
                <a:latin typeface="Cambria"/>
                <a:cs typeface="Cambria"/>
              </a:rPr>
              <a:t>PERCEPTRON	NETWORKS</a:t>
            </a:r>
            <a:endParaRPr sz="4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1247" y="734606"/>
            <a:ext cx="2732405" cy="678180"/>
            <a:chOff x="841247" y="734606"/>
            <a:chExt cx="2732405" cy="6781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47" y="758901"/>
              <a:ext cx="486003" cy="6353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655" y="734606"/>
              <a:ext cx="1881886" cy="6780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896" y="734606"/>
              <a:ext cx="976693" cy="6780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7770" y="677573"/>
            <a:ext cx="5681980" cy="448754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117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latin typeface="Cambria"/>
                <a:cs typeface="Cambria"/>
              </a:rPr>
              <a:t>Associator</a:t>
            </a:r>
            <a:r>
              <a:rPr sz="2400" b="1" spc="-7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unit</a:t>
            </a:r>
            <a:endParaRPr sz="2400">
              <a:latin typeface="Cambria"/>
              <a:cs typeface="Cambria"/>
            </a:endParaRPr>
          </a:p>
          <a:p>
            <a:pPr marL="186690" algn="just">
              <a:lnSpc>
                <a:spcPct val="100000"/>
              </a:lnSpc>
              <a:spcBef>
                <a:spcPts val="994"/>
              </a:spcBef>
            </a:pPr>
            <a:r>
              <a:rPr sz="2200" spc="70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70" dirty="0">
                <a:latin typeface="Cambria"/>
                <a:cs typeface="Cambria"/>
              </a:rPr>
              <a:t>The</a:t>
            </a:r>
            <a:r>
              <a:rPr sz="2200" spc="33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associator</a:t>
            </a:r>
            <a:r>
              <a:rPr sz="2200" spc="34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unit</a:t>
            </a:r>
            <a:r>
              <a:rPr sz="2200" spc="33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is</a:t>
            </a:r>
            <a:r>
              <a:rPr sz="2200" spc="345" dirty="0">
                <a:latin typeface="Cambria"/>
                <a:cs typeface="Cambria"/>
              </a:rPr>
              <a:t> </a:t>
            </a:r>
            <a:r>
              <a:rPr sz="2200" spc="-15" dirty="0">
                <a:latin typeface="Cambria"/>
                <a:cs typeface="Cambria"/>
              </a:rPr>
              <a:t>found</a:t>
            </a:r>
            <a:r>
              <a:rPr sz="2200" spc="330" dirty="0">
                <a:latin typeface="Cambria"/>
                <a:cs typeface="Cambria"/>
              </a:rPr>
              <a:t> </a:t>
            </a:r>
            <a:r>
              <a:rPr sz="2200" spc="-15" dirty="0">
                <a:latin typeface="Cambria"/>
                <a:cs typeface="Cambria"/>
              </a:rPr>
              <a:t>to</a:t>
            </a:r>
            <a:r>
              <a:rPr sz="2200" spc="3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consist</a:t>
            </a:r>
            <a:r>
              <a:rPr sz="2200" spc="33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of</a:t>
            </a:r>
            <a:r>
              <a:rPr sz="2200" spc="34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</a:t>
            </a:r>
            <a:endParaRPr sz="2200">
              <a:latin typeface="Cambria"/>
              <a:cs typeface="Cambria"/>
            </a:endParaRPr>
          </a:p>
          <a:p>
            <a:pPr marL="274955" algn="just">
              <a:lnSpc>
                <a:spcPct val="100000"/>
              </a:lnSpc>
              <a:spcBef>
                <a:spcPts val="265"/>
              </a:spcBef>
            </a:pPr>
            <a:r>
              <a:rPr sz="2200" spc="5" dirty="0">
                <a:latin typeface="Cambria"/>
                <a:cs typeface="Cambria"/>
              </a:rPr>
              <a:t>set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of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sub</a:t>
            </a:r>
            <a:r>
              <a:rPr sz="2200" spc="-1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circuits</a:t>
            </a:r>
            <a:r>
              <a:rPr sz="2200" spc="-6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called</a:t>
            </a:r>
            <a:r>
              <a:rPr sz="2200" spc="-1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feature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predicates.</a:t>
            </a:r>
            <a:endParaRPr sz="2200">
              <a:latin typeface="Cambria"/>
              <a:cs typeface="Cambria"/>
            </a:endParaRPr>
          </a:p>
          <a:p>
            <a:pPr marL="274955" marR="5080" indent="-88900" algn="just">
              <a:lnSpc>
                <a:spcPct val="110000"/>
              </a:lnSpc>
              <a:spcBef>
                <a:spcPts val="695"/>
              </a:spcBef>
            </a:pPr>
            <a:r>
              <a:rPr sz="2200" spc="70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70" dirty="0">
                <a:latin typeface="Cambria"/>
                <a:cs typeface="Cambria"/>
              </a:rPr>
              <a:t>The</a:t>
            </a:r>
            <a:r>
              <a:rPr sz="2200" spc="7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feature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predicates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are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hard-wired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30" dirty="0">
                <a:latin typeface="Cambria"/>
                <a:cs typeface="Cambria"/>
              </a:rPr>
              <a:t>to 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detect the </a:t>
            </a:r>
            <a:r>
              <a:rPr sz="2200" spc="-5" dirty="0">
                <a:latin typeface="Cambria"/>
                <a:cs typeface="Cambria"/>
              </a:rPr>
              <a:t>specific </a:t>
            </a:r>
            <a:r>
              <a:rPr sz="2200" spc="-15" dirty="0">
                <a:latin typeface="Cambria"/>
                <a:cs typeface="Cambria"/>
              </a:rPr>
              <a:t>feature</a:t>
            </a:r>
            <a:r>
              <a:rPr sz="2200" spc="45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of </a:t>
            </a:r>
            <a:r>
              <a:rPr sz="2200" dirty="0">
                <a:latin typeface="Cambria"/>
                <a:cs typeface="Cambria"/>
              </a:rPr>
              <a:t>a </a:t>
            </a:r>
            <a:r>
              <a:rPr sz="2200" spc="-5" dirty="0">
                <a:latin typeface="Cambria"/>
                <a:cs typeface="Cambria"/>
              </a:rPr>
              <a:t>pattern and 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are equivalent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-15" dirty="0">
                <a:latin typeface="Cambria"/>
                <a:cs typeface="Cambria"/>
              </a:rPr>
              <a:t>to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 </a:t>
            </a:r>
            <a:r>
              <a:rPr sz="2200" spc="-5" dirty="0">
                <a:latin typeface="Cambria"/>
                <a:cs typeface="Cambria"/>
              </a:rPr>
              <a:t>feature</a:t>
            </a:r>
            <a:r>
              <a:rPr sz="2200" spc="-3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detectors.</a:t>
            </a:r>
            <a:endParaRPr sz="2200">
              <a:latin typeface="Cambria"/>
              <a:cs typeface="Cambria"/>
            </a:endParaRPr>
          </a:p>
          <a:p>
            <a:pPr marL="274955" marR="6350" indent="-88900" algn="just">
              <a:lnSpc>
                <a:spcPct val="110000"/>
              </a:lnSpc>
              <a:spcBef>
                <a:spcPts val="700"/>
              </a:spcBef>
            </a:pPr>
            <a:r>
              <a:rPr sz="2200" spc="4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2200" spc="45" dirty="0">
                <a:latin typeface="Cambria"/>
                <a:cs typeface="Cambria"/>
              </a:rPr>
              <a:t>For</a:t>
            </a:r>
            <a:r>
              <a:rPr sz="2200" spc="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particular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feature,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each</a:t>
            </a:r>
            <a:r>
              <a:rPr sz="2200" spc="1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predicate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15" dirty="0">
                <a:latin typeface="Cambria"/>
                <a:cs typeface="Cambria"/>
              </a:rPr>
              <a:t>is </a:t>
            </a:r>
            <a:r>
              <a:rPr sz="2200" spc="-10" dirty="0">
                <a:latin typeface="Cambria"/>
                <a:cs typeface="Cambria"/>
              </a:rPr>
              <a:t> examined</a:t>
            </a:r>
            <a:r>
              <a:rPr sz="2200" spc="459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with </a:t>
            </a:r>
            <a:r>
              <a:rPr sz="2200" spc="5" dirty="0">
                <a:latin typeface="Cambria"/>
                <a:cs typeface="Cambria"/>
              </a:rPr>
              <a:t>a </a:t>
            </a:r>
            <a:r>
              <a:rPr sz="2200" spc="-10" dirty="0">
                <a:latin typeface="Cambria"/>
                <a:cs typeface="Cambria"/>
              </a:rPr>
              <a:t>few </a:t>
            </a:r>
            <a:r>
              <a:rPr sz="2200" dirty="0">
                <a:latin typeface="Cambria"/>
                <a:cs typeface="Cambria"/>
              </a:rPr>
              <a:t>or all </a:t>
            </a:r>
            <a:r>
              <a:rPr sz="2200" spc="5" dirty="0">
                <a:latin typeface="Cambria"/>
                <a:cs typeface="Cambria"/>
              </a:rPr>
              <a:t>of </a:t>
            </a:r>
            <a:r>
              <a:rPr sz="2200" dirty="0">
                <a:latin typeface="Cambria"/>
                <a:cs typeface="Cambria"/>
              </a:rPr>
              <a:t>the </a:t>
            </a:r>
            <a:r>
              <a:rPr sz="2200" spc="-5" dirty="0">
                <a:latin typeface="Cambria"/>
                <a:cs typeface="Cambria"/>
              </a:rPr>
              <a:t>responses </a:t>
            </a:r>
            <a:r>
              <a:rPr sz="2200" dirty="0">
                <a:latin typeface="Cambria"/>
                <a:cs typeface="Cambria"/>
              </a:rPr>
              <a:t> of the sensory </a:t>
            </a:r>
            <a:r>
              <a:rPr sz="2200" spc="5" dirty="0">
                <a:latin typeface="Cambria"/>
                <a:cs typeface="Cambria"/>
              </a:rPr>
              <a:t>unit. </a:t>
            </a:r>
            <a:r>
              <a:rPr sz="2200" dirty="0">
                <a:latin typeface="Cambria"/>
                <a:cs typeface="Cambria"/>
              </a:rPr>
              <a:t>It can </a:t>
            </a:r>
            <a:r>
              <a:rPr sz="2200" spc="-5" dirty="0">
                <a:latin typeface="Cambria"/>
                <a:cs typeface="Cambria"/>
              </a:rPr>
              <a:t>be found that the 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results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from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predicate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units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are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also 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binary</a:t>
            </a:r>
            <a:r>
              <a:rPr sz="2200" spc="-2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(0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or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1).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36080" y="798574"/>
            <a:ext cx="5440680" cy="605942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9194"/>
            <a:ext cx="7819390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4394" y="158953"/>
            <a:ext cx="70853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2075" algn="l"/>
              </a:tabLst>
            </a:pPr>
            <a:r>
              <a:rPr sz="4400" b="1" spc="140" dirty="0">
                <a:solidFill>
                  <a:srgbClr val="0000FF"/>
                </a:solidFill>
                <a:latin typeface="Cambria"/>
                <a:cs typeface="Cambria"/>
              </a:rPr>
              <a:t>PERCEPTRON	NETWORKS</a:t>
            </a:r>
            <a:endParaRPr sz="4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2103" y="728421"/>
            <a:ext cx="2701925" cy="711835"/>
            <a:chOff x="832103" y="728421"/>
            <a:chExt cx="2701925" cy="711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103" y="755840"/>
              <a:ext cx="507326" cy="6627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511" y="728421"/>
              <a:ext cx="1817877" cy="711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2" y="728421"/>
              <a:ext cx="1022426" cy="7115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7770" y="671436"/>
            <a:ext cx="5680710" cy="3862704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122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500" b="1" spc="-10" dirty="0">
                <a:latin typeface="Cambria"/>
                <a:cs typeface="Cambria"/>
              </a:rPr>
              <a:t>Response</a:t>
            </a:r>
            <a:r>
              <a:rPr sz="2500" b="1" spc="-30" dirty="0">
                <a:latin typeface="Cambria"/>
                <a:cs typeface="Cambria"/>
              </a:rPr>
              <a:t> </a:t>
            </a:r>
            <a:r>
              <a:rPr sz="2500" b="1" spc="-10" dirty="0">
                <a:latin typeface="Cambria"/>
                <a:cs typeface="Cambria"/>
              </a:rPr>
              <a:t>unit</a:t>
            </a:r>
            <a:endParaRPr sz="2500">
              <a:latin typeface="Cambria"/>
              <a:cs typeface="Cambria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00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200" dirty="0">
                <a:latin typeface="Cambria"/>
                <a:cs typeface="Cambria"/>
              </a:rPr>
              <a:t>It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is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1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output</a:t>
            </a:r>
            <a:r>
              <a:rPr sz="2200" spc="-40" dirty="0">
                <a:latin typeface="Cambria"/>
                <a:cs typeface="Cambria"/>
              </a:rPr>
              <a:t> </a:t>
            </a:r>
            <a:r>
              <a:rPr sz="2200" spc="-20" dirty="0">
                <a:latin typeface="Cambria"/>
                <a:cs typeface="Cambria"/>
              </a:rPr>
              <a:t>layer</a:t>
            </a:r>
            <a:endParaRPr sz="2200">
              <a:latin typeface="Cambria"/>
              <a:cs typeface="Cambria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72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200" spc="-5" dirty="0">
                <a:latin typeface="Cambria"/>
                <a:cs typeface="Cambria"/>
              </a:rPr>
              <a:t>The </a:t>
            </a:r>
            <a:r>
              <a:rPr sz="2200" spc="5" dirty="0">
                <a:latin typeface="Cambria"/>
                <a:cs typeface="Cambria"/>
              </a:rPr>
              <a:t>last </a:t>
            </a:r>
            <a:r>
              <a:rPr sz="2200" dirty="0">
                <a:latin typeface="Cambria"/>
                <a:cs typeface="Cambria"/>
              </a:rPr>
              <a:t>unit, </a:t>
            </a:r>
            <a:r>
              <a:rPr sz="2200" spc="-5" dirty="0">
                <a:latin typeface="Cambria"/>
                <a:cs typeface="Cambria"/>
              </a:rPr>
              <a:t>i.e. </a:t>
            </a:r>
            <a:r>
              <a:rPr sz="2200" spc="-10" dirty="0">
                <a:latin typeface="Cambria"/>
                <a:cs typeface="Cambria"/>
              </a:rPr>
              <a:t>response </a:t>
            </a:r>
            <a:r>
              <a:rPr sz="2200" dirty="0">
                <a:latin typeface="Cambria"/>
                <a:cs typeface="Cambria"/>
              </a:rPr>
              <a:t>unit, </a:t>
            </a:r>
            <a:r>
              <a:rPr sz="2200" spc="-5" dirty="0">
                <a:latin typeface="Cambria"/>
                <a:cs typeface="Cambria"/>
              </a:rPr>
              <a:t>contains </a:t>
            </a:r>
            <a:r>
              <a:rPr sz="2200" dirty="0">
                <a:latin typeface="Cambria"/>
                <a:cs typeface="Cambria"/>
              </a:rPr>
              <a:t> the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pattern</a:t>
            </a:r>
            <a:r>
              <a:rPr sz="2200" dirty="0">
                <a:latin typeface="Cambria"/>
                <a:cs typeface="Cambria"/>
              </a:rPr>
              <a:t> recognizers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or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Perceptrons. </a:t>
            </a:r>
            <a:r>
              <a:rPr sz="2200" spc="-47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The </a:t>
            </a:r>
            <a:r>
              <a:rPr sz="2200" spc="-10" dirty="0">
                <a:latin typeface="Cambria"/>
                <a:cs typeface="Cambria"/>
              </a:rPr>
              <a:t>weights </a:t>
            </a:r>
            <a:r>
              <a:rPr sz="2200" spc="-5" dirty="0">
                <a:latin typeface="Cambria"/>
                <a:cs typeface="Cambria"/>
              </a:rPr>
              <a:t>present </a:t>
            </a:r>
            <a:r>
              <a:rPr sz="2200" spc="5" dirty="0">
                <a:latin typeface="Cambria"/>
                <a:cs typeface="Cambria"/>
              </a:rPr>
              <a:t>in </a:t>
            </a:r>
            <a:r>
              <a:rPr sz="2200" spc="-5" dirty="0">
                <a:latin typeface="Cambria"/>
                <a:cs typeface="Cambria"/>
              </a:rPr>
              <a:t>the input </a:t>
            </a:r>
            <a:r>
              <a:rPr sz="2200" spc="-15" dirty="0">
                <a:latin typeface="Cambria"/>
                <a:cs typeface="Cambria"/>
              </a:rPr>
              <a:t>layers </a:t>
            </a:r>
            <a:r>
              <a:rPr sz="2200" spc="-10" dirty="0">
                <a:latin typeface="Cambria"/>
                <a:cs typeface="Cambria"/>
              </a:rPr>
              <a:t> are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all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fixed,</a:t>
            </a:r>
            <a:r>
              <a:rPr sz="2200" spc="-5" dirty="0">
                <a:latin typeface="Cambria"/>
                <a:cs typeface="Cambria"/>
              </a:rPr>
              <a:t> while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the</a:t>
            </a:r>
            <a:r>
              <a:rPr sz="2200" spc="-5" dirty="0">
                <a:latin typeface="Cambria"/>
                <a:cs typeface="Cambria"/>
              </a:rPr>
              <a:t> weights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on</a:t>
            </a:r>
            <a:r>
              <a:rPr sz="2200" spc="10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the </a:t>
            </a:r>
            <a:r>
              <a:rPr sz="2200" spc="-5" dirty="0">
                <a:latin typeface="Cambria"/>
                <a:cs typeface="Cambria"/>
              </a:rPr>
              <a:t> response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unit</a:t>
            </a:r>
            <a:r>
              <a:rPr sz="2200" spc="-5" dirty="0">
                <a:latin typeface="Cambria"/>
                <a:cs typeface="Cambria"/>
              </a:rPr>
              <a:t> </a:t>
            </a:r>
            <a:r>
              <a:rPr sz="2200" spc="-10" dirty="0">
                <a:latin typeface="Cambria"/>
                <a:cs typeface="Cambria"/>
              </a:rPr>
              <a:t>are</a:t>
            </a:r>
            <a:r>
              <a:rPr sz="2200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trainable.</a:t>
            </a:r>
            <a:endParaRPr sz="2200">
              <a:latin typeface="Cambria"/>
              <a:cs typeface="Cambria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6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200" dirty="0">
                <a:latin typeface="Cambria"/>
                <a:cs typeface="Cambria"/>
              </a:rPr>
              <a:t>It</a:t>
            </a:r>
            <a:r>
              <a:rPr sz="2200" spc="-15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is used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spc="-15" dirty="0">
                <a:latin typeface="Cambria"/>
                <a:cs typeface="Cambria"/>
              </a:rPr>
              <a:t>to</a:t>
            </a:r>
            <a:r>
              <a:rPr sz="2200" spc="-5" dirty="0">
                <a:latin typeface="Cambria"/>
                <a:cs typeface="Cambria"/>
              </a:rPr>
              <a:t> update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the</a:t>
            </a:r>
            <a:r>
              <a:rPr sz="2200" spc="-5" dirty="0">
                <a:latin typeface="Cambria"/>
                <a:cs typeface="Cambria"/>
              </a:rPr>
              <a:t> synaptic</a:t>
            </a:r>
            <a:r>
              <a:rPr sz="2200" spc="5" dirty="0">
                <a:latin typeface="Cambria"/>
                <a:cs typeface="Cambria"/>
              </a:rPr>
              <a:t> </a:t>
            </a:r>
            <a:r>
              <a:rPr sz="2200" spc="-5" dirty="0">
                <a:latin typeface="Cambria"/>
                <a:cs typeface="Cambria"/>
              </a:rPr>
              <a:t>weights.</a:t>
            </a:r>
            <a:endParaRPr sz="2200">
              <a:latin typeface="Cambria"/>
              <a:cs typeface="Cambria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6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200" spc="5" dirty="0">
                <a:latin typeface="Cambria"/>
                <a:cs typeface="Cambria"/>
              </a:rPr>
              <a:t>The</a:t>
            </a:r>
            <a:r>
              <a:rPr sz="2200" spc="-3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output</a:t>
            </a:r>
            <a:r>
              <a:rPr sz="2200" spc="-50" dirty="0">
                <a:latin typeface="Cambria"/>
                <a:cs typeface="Cambria"/>
              </a:rPr>
              <a:t> </a:t>
            </a:r>
            <a:r>
              <a:rPr sz="2200" spc="5" dirty="0">
                <a:latin typeface="Cambria"/>
                <a:cs typeface="Cambria"/>
              </a:rPr>
              <a:t>is</a:t>
            </a:r>
            <a:r>
              <a:rPr sz="2200" dirty="0">
                <a:latin typeface="Cambria"/>
                <a:cs typeface="Cambria"/>
              </a:rPr>
              <a:t> binary</a:t>
            </a:r>
            <a:r>
              <a:rPr sz="2200" spc="-2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signals.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36080" y="798574"/>
            <a:ext cx="5440680" cy="60594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549" y="115265"/>
            <a:ext cx="10212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  <a:tab pos="2823210" algn="l"/>
                <a:tab pos="4617720" algn="l"/>
                <a:tab pos="5530850" algn="l"/>
                <a:tab pos="6367145" algn="l"/>
                <a:tab pos="8648700" algn="l"/>
              </a:tabLst>
            </a:pPr>
            <a:r>
              <a:rPr sz="3600" dirty="0">
                <a:solidFill>
                  <a:srgbClr val="2A1A00"/>
                </a:solidFill>
              </a:rPr>
              <a:t>A	</a:t>
            </a:r>
            <a:r>
              <a:rPr sz="3600" spc="160" dirty="0">
                <a:solidFill>
                  <a:srgbClr val="2A1A00"/>
                </a:solidFill>
              </a:rPr>
              <a:t>BIOLOGICAL	</a:t>
            </a:r>
            <a:r>
              <a:rPr sz="3600" spc="150" dirty="0">
                <a:solidFill>
                  <a:srgbClr val="2A1A00"/>
                </a:solidFill>
              </a:rPr>
              <a:t>NEURON	</a:t>
            </a:r>
            <a:r>
              <a:rPr sz="3600" spc="120" dirty="0">
                <a:solidFill>
                  <a:srgbClr val="2A1A00"/>
                </a:solidFill>
              </a:rPr>
              <a:t>AND	</a:t>
            </a:r>
            <a:r>
              <a:rPr sz="3600" spc="114" dirty="0">
                <a:solidFill>
                  <a:srgbClr val="2A1A00"/>
                </a:solidFill>
              </a:rPr>
              <a:t>THE	</a:t>
            </a:r>
            <a:r>
              <a:rPr sz="3600" spc="165" dirty="0">
                <a:solidFill>
                  <a:srgbClr val="2A1A00"/>
                </a:solidFill>
              </a:rPr>
              <a:t>ARTIFICIAL	</a:t>
            </a:r>
            <a:r>
              <a:rPr sz="3600" spc="150" dirty="0">
                <a:solidFill>
                  <a:srgbClr val="2A1A00"/>
                </a:solidFill>
              </a:rPr>
              <a:t>NEURON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016" y="1118616"/>
            <a:ext cx="8095488" cy="485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0"/>
            <a:ext cx="10994390" cy="6858000"/>
          </a:xfrm>
          <a:custGeom>
            <a:avLst/>
            <a:gdLst/>
            <a:ahLst/>
            <a:cxnLst/>
            <a:rect l="l" t="t" r="r" b="b"/>
            <a:pathLst>
              <a:path w="10994390" h="6858000">
                <a:moveTo>
                  <a:pt x="0" y="6858000"/>
                </a:moveTo>
                <a:lnTo>
                  <a:pt x="10994136" y="6858000"/>
                </a:lnTo>
                <a:lnTo>
                  <a:pt x="109941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77595" cy="6858000"/>
            <a:chOff x="0" y="0"/>
            <a:chExt cx="107759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" cy="6858000"/>
            </a:xfrm>
            <a:custGeom>
              <a:avLst/>
              <a:gdLst/>
              <a:ahLst/>
              <a:cxnLst/>
              <a:rect l="l" t="t" r="r" b="b"/>
              <a:pathLst>
                <a:path w="914400" h="6858000">
                  <a:moveTo>
                    <a:pt x="91440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14400" y="68579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58252"/>
              <a:ext cx="1077252" cy="35827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77252" cy="39240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954" y="346170"/>
            <a:ext cx="646430" cy="619823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930525" algn="l"/>
                <a:tab pos="5154930" algn="l"/>
              </a:tabLst>
            </a:pPr>
            <a:r>
              <a:rPr sz="4000" spc="190" dirty="0">
                <a:solidFill>
                  <a:srgbClr val="0000FF"/>
                </a:solidFill>
                <a:latin typeface="Impact"/>
                <a:cs typeface="Impact"/>
              </a:rPr>
              <a:t>P</a:t>
            </a:r>
            <a:r>
              <a:rPr sz="4000" spc="180" dirty="0">
                <a:solidFill>
                  <a:srgbClr val="0000FF"/>
                </a:solidFill>
                <a:latin typeface="Impact"/>
                <a:cs typeface="Impact"/>
              </a:rPr>
              <a:t>E</a:t>
            </a:r>
            <a:r>
              <a:rPr sz="4000" spc="190" dirty="0">
                <a:solidFill>
                  <a:srgbClr val="0000FF"/>
                </a:solidFill>
                <a:latin typeface="Impact"/>
                <a:cs typeface="Impact"/>
              </a:rPr>
              <a:t>R</a:t>
            </a:r>
            <a:r>
              <a:rPr sz="4000" spc="175" dirty="0">
                <a:solidFill>
                  <a:srgbClr val="0000FF"/>
                </a:solidFill>
                <a:latin typeface="Impact"/>
                <a:cs typeface="Impact"/>
              </a:rPr>
              <a:t>C</a:t>
            </a:r>
            <a:r>
              <a:rPr sz="4000" spc="180" dirty="0">
                <a:solidFill>
                  <a:srgbClr val="0000FF"/>
                </a:solidFill>
                <a:latin typeface="Impact"/>
                <a:cs typeface="Impact"/>
              </a:rPr>
              <a:t>E</a:t>
            </a:r>
            <a:r>
              <a:rPr sz="4000" spc="190" dirty="0">
                <a:solidFill>
                  <a:srgbClr val="0000FF"/>
                </a:solidFill>
                <a:latin typeface="Impact"/>
                <a:cs typeface="Impact"/>
              </a:rPr>
              <a:t>PTR</a:t>
            </a:r>
            <a:r>
              <a:rPr sz="4000" spc="180" dirty="0">
                <a:solidFill>
                  <a:srgbClr val="0000FF"/>
                </a:solidFill>
                <a:latin typeface="Impact"/>
                <a:cs typeface="Impact"/>
              </a:rPr>
              <a:t>O</a:t>
            </a:r>
            <a:r>
              <a:rPr sz="4000" dirty="0">
                <a:solidFill>
                  <a:srgbClr val="0000FF"/>
                </a:solidFill>
                <a:latin typeface="Impact"/>
                <a:cs typeface="Impact"/>
              </a:rPr>
              <a:t>N	</a:t>
            </a:r>
            <a:r>
              <a:rPr sz="4000" spc="195" dirty="0">
                <a:solidFill>
                  <a:srgbClr val="FF0000"/>
                </a:solidFill>
                <a:latin typeface="Impact"/>
                <a:cs typeface="Impact"/>
              </a:rPr>
              <a:t>L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E</a:t>
            </a:r>
            <a:r>
              <a:rPr sz="4000" spc="190" dirty="0">
                <a:solidFill>
                  <a:srgbClr val="FF0000"/>
                </a:solidFill>
                <a:latin typeface="Impact"/>
                <a:cs typeface="Impact"/>
              </a:rPr>
              <a:t>AR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N</a:t>
            </a:r>
            <a:r>
              <a:rPr sz="4000" spc="180" dirty="0">
                <a:solidFill>
                  <a:srgbClr val="FF0000"/>
                </a:solidFill>
                <a:latin typeface="Impact"/>
                <a:cs typeface="Impact"/>
              </a:rPr>
              <a:t>I</a:t>
            </a:r>
            <a:r>
              <a:rPr sz="4000" spc="175" dirty="0">
                <a:solidFill>
                  <a:srgbClr val="FF0000"/>
                </a:solidFill>
                <a:latin typeface="Impact"/>
                <a:cs typeface="Impact"/>
              </a:rPr>
              <a:t>N</a:t>
            </a:r>
            <a:r>
              <a:rPr sz="4000" dirty="0">
                <a:solidFill>
                  <a:srgbClr val="FF0000"/>
                </a:solidFill>
                <a:latin typeface="Impact"/>
                <a:cs typeface="Impact"/>
              </a:rPr>
              <a:t>G	</a:t>
            </a:r>
            <a:r>
              <a:rPr sz="4000" spc="190" dirty="0">
                <a:solidFill>
                  <a:srgbClr val="FF0000"/>
                </a:solidFill>
                <a:latin typeface="Impact"/>
                <a:cs typeface="Impact"/>
              </a:rPr>
              <a:t>R</a:t>
            </a:r>
            <a:r>
              <a:rPr sz="4000" spc="180" dirty="0">
                <a:solidFill>
                  <a:srgbClr val="FF0000"/>
                </a:solidFill>
                <a:latin typeface="Impact"/>
                <a:cs typeface="Impact"/>
              </a:rPr>
              <a:t>U</a:t>
            </a:r>
            <a:r>
              <a:rPr sz="4000" spc="195" dirty="0">
                <a:solidFill>
                  <a:srgbClr val="FF0000"/>
                </a:solidFill>
                <a:latin typeface="Impact"/>
                <a:cs typeface="Impact"/>
              </a:rPr>
              <a:t>L</a:t>
            </a:r>
            <a:r>
              <a:rPr sz="4000" dirty="0">
                <a:solidFill>
                  <a:srgbClr val="FF0000"/>
                </a:solidFill>
                <a:latin typeface="Impact"/>
                <a:cs typeface="Impact"/>
              </a:rPr>
              <a:t>E</a:t>
            </a:r>
            <a:endParaRPr sz="4000">
              <a:latin typeface="Impact"/>
              <a:cs typeface="Impac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1727" y="676694"/>
            <a:ext cx="7984490" cy="678180"/>
            <a:chOff x="871727" y="676694"/>
            <a:chExt cx="7984490" cy="6781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7" y="704138"/>
              <a:ext cx="620102" cy="6322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327" y="676694"/>
              <a:ext cx="943190" cy="6780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880" y="676694"/>
              <a:ext cx="1970277" cy="6780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3655" y="676694"/>
              <a:ext cx="1583309" cy="6780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3336" y="676694"/>
              <a:ext cx="982802" cy="6780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9512" y="676694"/>
              <a:ext cx="638403" cy="6780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8216" y="676694"/>
              <a:ext cx="1784476" cy="6780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6016" y="676694"/>
              <a:ext cx="708482" cy="6780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4824" y="676694"/>
              <a:ext cx="1415542" cy="6780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6759" y="676694"/>
              <a:ext cx="489026" cy="67801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37031" y="24130"/>
            <a:ext cx="1071626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  <a:tab pos="658495" algn="l"/>
                <a:tab pos="1356995" algn="l"/>
                <a:tab pos="1743710" algn="l"/>
                <a:tab pos="2298700" algn="l"/>
                <a:tab pos="3884295" algn="l"/>
                <a:tab pos="5100320" algn="l"/>
                <a:tab pos="5819775" algn="l"/>
                <a:tab pos="6374765" algn="l"/>
                <a:tab pos="7591425" algn="l"/>
                <a:tab pos="8493760" algn="l"/>
                <a:tab pos="8844280" algn="l"/>
                <a:tab pos="9396095" algn="l"/>
              </a:tabLst>
            </a:pPr>
            <a:r>
              <a:rPr sz="2400" spc="-15" dirty="0">
                <a:latin typeface="Cambria"/>
                <a:cs typeface="Cambria"/>
              </a:rPr>
              <a:t>I</a:t>
            </a:r>
            <a:r>
              <a:rPr sz="2400" dirty="0">
                <a:latin typeface="Cambria"/>
                <a:cs typeface="Cambria"/>
              </a:rPr>
              <a:t>n	case	</a:t>
            </a:r>
            <a:r>
              <a:rPr sz="2400" spc="-5" dirty="0">
                <a:latin typeface="Cambria"/>
                <a:cs typeface="Cambria"/>
              </a:rPr>
              <a:t>o</a:t>
            </a:r>
            <a:r>
              <a:rPr sz="2400" dirty="0">
                <a:latin typeface="Cambria"/>
                <a:cs typeface="Cambria"/>
              </a:rPr>
              <a:t>f	</a:t>
            </a:r>
            <a:r>
              <a:rPr sz="2400" spc="-5" dirty="0">
                <a:latin typeface="Cambria"/>
                <a:cs typeface="Cambria"/>
              </a:rPr>
              <a:t>th</a:t>
            </a:r>
            <a:r>
              <a:rPr sz="2400" dirty="0">
                <a:latin typeface="Cambria"/>
                <a:cs typeface="Cambria"/>
              </a:rPr>
              <a:t>e	</a:t>
            </a:r>
            <a:r>
              <a:rPr sz="2400" spc="-45" dirty="0">
                <a:latin typeface="Cambria"/>
                <a:cs typeface="Cambria"/>
              </a:rPr>
              <a:t>P</a:t>
            </a:r>
            <a:r>
              <a:rPr sz="2400" dirty="0">
                <a:latin typeface="Cambria"/>
                <a:cs typeface="Cambria"/>
              </a:rPr>
              <a:t>e</a:t>
            </a:r>
            <a:r>
              <a:rPr sz="2400" spc="-30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ce</a:t>
            </a:r>
            <a:r>
              <a:rPr sz="2400" spc="5" dirty="0">
                <a:latin typeface="Cambria"/>
                <a:cs typeface="Cambria"/>
              </a:rPr>
              <a:t>p</a:t>
            </a:r>
            <a:r>
              <a:rPr sz="2400" spc="-5" dirty="0">
                <a:latin typeface="Cambria"/>
                <a:cs typeface="Cambria"/>
              </a:rPr>
              <a:t>t</a:t>
            </a:r>
            <a:r>
              <a:rPr sz="2400" spc="-30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on	</a:t>
            </a:r>
            <a:r>
              <a:rPr sz="2400" spc="-5" dirty="0">
                <a:latin typeface="Cambria"/>
                <a:cs typeface="Cambria"/>
              </a:rPr>
              <a:t>le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10" dirty="0">
                <a:latin typeface="Cambria"/>
                <a:cs typeface="Cambria"/>
              </a:rPr>
              <a:t>r</a:t>
            </a:r>
            <a:r>
              <a:rPr sz="2400" spc="-5" dirty="0">
                <a:latin typeface="Cambria"/>
                <a:cs typeface="Cambria"/>
              </a:rPr>
              <a:t>n</a:t>
            </a:r>
            <a:r>
              <a:rPr sz="2400" spc="5" dirty="0">
                <a:latin typeface="Cambria"/>
                <a:cs typeface="Cambria"/>
              </a:rPr>
              <a:t>i</a:t>
            </a:r>
            <a:r>
              <a:rPr sz="2400" spc="-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g	</a:t>
            </a:r>
            <a:r>
              <a:rPr sz="2400" spc="-10" dirty="0">
                <a:latin typeface="Cambria"/>
                <a:cs typeface="Cambria"/>
              </a:rPr>
              <a:t>r</a:t>
            </a:r>
            <a:r>
              <a:rPr sz="2400" spc="-5" dirty="0">
                <a:latin typeface="Cambria"/>
                <a:cs typeface="Cambria"/>
              </a:rPr>
              <a:t>ule</a:t>
            </a:r>
            <a:r>
              <a:rPr sz="2400" dirty="0">
                <a:latin typeface="Cambria"/>
                <a:cs typeface="Cambria"/>
              </a:rPr>
              <a:t>,	</a:t>
            </a:r>
            <a:r>
              <a:rPr sz="2400" spc="-5" dirty="0">
                <a:latin typeface="Cambria"/>
                <a:cs typeface="Cambria"/>
              </a:rPr>
              <a:t>th</a:t>
            </a:r>
            <a:r>
              <a:rPr sz="2400" dirty="0">
                <a:latin typeface="Cambria"/>
                <a:cs typeface="Cambria"/>
              </a:rPr>
              <a:t>e	</a:t>
            </a:r>
            <a:r>
              <a:rPr sz="2400" spc="-5" dirty="0">
                <a:latin typeface="Cambria"/>
                <a:cs typeface="Cambria"/>
              </a:rPr>
              <a:t>le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10" dirty="0">
                <a:latin typeface="Cambria"/>
                <a:cs typeface="Cambria"/>
              </a:rPr>
              <a:t>r</a:t>
            </a:r>
            <a:r>
              <a:rPr sz="2400" spc="-5" dirty="0">
                <a:latin typeface="Cambria"/>
                <a:cs typeface="Cambria"/>
              </a:rPr>
              <a:t>n</a:t>
            </a:r>
            <a:r>
              <a:rPr sz="2400" spc="5" dirty="0">
                <a:latin typeface="Cambria"/>
                <a:cs typeface="Cambria"/>
              </a:rPr>
              <a:t>i</a:t>
            </a:r>
            <a:r>
              <a:rPr sz="2400" spc="-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g	signal	</a:t>
            </a:r>
            <a:r>
              <a:rPr sz="2400" spc="5" dirty="0">
                <a:latin typeface="Cambria"/>
                <a:cs typeface="Cambria"/>
              </a:rPr>
              <a:t>i</a:t>
            </a:r>
            <a:r>
              <a:rPr sz="2400" dirty="0">
                <a:latin typeface="Cambria"/>
                <a:cs typeface="Cambria"/>
              </a:rPr>
              <a:t>s	</a:t>
            </a:r>
            <a:r>
              <a:rPr sz="2400" spc="-5" dirty="0">
                <a:latin typeface="Cambria"/>
                <a:cs typeface="Cambria"/>
              </a:rPr>
              <a:t>th</a:t>
            </a:r>
            <a:r>
              <a:rPr sz="2400" dirty="0">
                <a:latin typeface="Cambria"/>
                <a:cs typeface="Cambria"/>
              </a:rPr>
              <a:t>e	</a:t>
            </a:r>
            <a:r>
              <a:rPr sz="2400" spc="-15" dirty="0">
                <a:latin typeface="Cambria"/>
                <a:cs typeface="Cambria"/>
              </a:rPr>
              <a:t>d</a:t>
            </a:r>
            <a:r>
              <a:rPr sz="2400" dirty="0">
                <a:latin typeface="Cambria"/>
                <a:cs typeface="Cambria"/>
              </a:rPr>
              <a:t>if</a:t>
            </a:r>
            <a:r>
              <a:rPr sz="2400" spc="-35" dirty="0">
                <a:latin typeface="Cambria"/>
                <a:cs typeface="Cambria"/>
              </a:rPr>
              <a:t>f</a:t>
            </a:r>
            <a:r>
              <a:rPr sz="2400" dirty="0">
                <a:latin typeface="Cambria"/>
                <a:cs typeface="Cambria"/>
              </a:rPr>
              <a:t>e</a:t>
            </a:r>
            <a:r>
              <a:rPr sz="2400" spc="-30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e</a:t>
            </a:r>
            <a:r>
              <a:rPr sz="2400" spc="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ce  </a:t>
            </a:r>
            <a:r>
              <a:rPr sz="2400" spc="-5" dirty="0">
                <a:latin typeface="Cambria"/>
                <a:cs typeface="Cambria"/>
              </a:rPr>
              <a:t>between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desired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actual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response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neuron.</a:t>
            </a:r>
            <a:endParaRPr sz="2400">
              <a:latin typeface="Cambria"/>
              <a:cs typeface="Cambria"/>
            </a:endParaRPr>
          </a:p>
          <a:p>
            <a:pPr marL="256540" indent="-244475">
              <a:lnSpc>
                <a:spcPct val="100000"/>
              </a:lnSpc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b="1" dirty="0">
                <a:solidFill>
                  <a:srgbClr val="0000FF"/>
                </a:solidFill>
                <a:latin typeface="Cambria"/>
                <a:cs typeface="Cambria"/>
              </a:rPr>
              <a:t>The </a:t>
            </a:r>
            <a:r>
              <a:rPr sz="2400" b="1" spc="-15" dirty="0">
                <a:solidFill>
                  <a:srgbClr val="0000FF"/>
                </a:solidFill>
                <a:latin typeface="Cambria"/>
                <a:cs typeface="Cambria"/>
              </a:rPr>
              <a:t>Perceptron</a:t>
            </a:r>
            <a:r>
              <a:rPr sz="2400" b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learning</a:t>
            </a:r>
            <a:r>
              <a:rPr sz="2400" b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rule</a:t>
            </a:r>
            <a:r>
              <a:rPr sz="2400" b="1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is</a:t>
            </a:r>
            <a:r>
              <a:rPr sz="24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explained</a:t>
            </a:r>
            <a:r>
              <a:rPr sz="2400" b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5" dirty="0">
                <a:solidFill>
                  <a:srgbClr val="0000FF"/>
                </a:solidFill>
                <a:latin typeface="Cambria"/>
                <a:cs typeface="Cambria"/>
              </a:rPr>
              <a:t>as</a:t>
            </a:r>
            <a:r>
              <a:rPr sz="24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follows:</a:t>
            </a:r>
            <a:endParaRPr sz="2400">
              <a:latin typeface="Cambria"/>
              <a:cs typeface="Cambria"/>
            </a:endParaRPr>
          </a:p>
          <a:p>
            <a:pPr marL="742315" lvl="1" indent="-273050">
              <a:lnSpc>
                <a:spcPct val="100000"/>
              </a:lnSpc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sz="2400" spc="-5" dirty="0">
                <a:latin typeface="Cambria"/>
                <a:cs typeface="Cambria"/>
              </a:rPr>
              <a:t>Consider</a:t>
            </a:r>
            <a:r>
              <a:rPr sz="2400" spc="16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finite</a:t>
            </a:r>
            <a:r>
              <a:rPr sz="2400" spc="155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"n"</a:t>
            </a:r>
            <a:r>
              <a:rPr sz="2400" spc="14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number</a:t>
            </a:r>
            <a:r>
              <a:rPr sz="2400" spc="16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16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training</a:t>
            </a:r>
            <a:r>
              <a:rPr sz="2400" spc="15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vectors,</a:t>
            </a:r>
            <a:r>
              <a:rPr sz="2400" spc="18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their</a:t>
            </a:r>
            <a:r>
              <a:rPr sz="2400" spc="17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associated</a:t>
            </a:r>
            <a:endParaRPr sz="24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mbria"/>
                <a:cs typeface="Cambria"/>
              </a:rPr>
              <a:t>target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values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x(n)</a:t>
            </a:r>
            <a:r>
              <a:rPr sz="2400" spc="-5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t(n)</a:t>
            </a:r>
            <a:r>
              <a:rPr sz="2400" dirty="0">
                <a:latin typeface="Cambria"/>
                <a:cs typeface="Cambria"/>
              </a:rPr>
              <a:t>,</a:t>
            </a:r>
            <a:r>
              <a:rPr sz="2400" spc="-4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where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"n"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ranges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from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1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N.</a:t>
            </a:r>
            <a:endParaRPr sz="2400">
              <a:latin typeface="Cambria"/>
              <a:cs typeface="Cambria"/>
            </a:endParaRPr>
          </a:p>
          <a:p>
            <a:pPr marL="742315" lvl="1" indent="-273050">
              <a:lnSpc>
                <a:spcPct val="100000"/>
              </a:lnSpc>
              <a:buSzPct val="95833"/>
              <a:buFont typeface="Wingdings"/>
              <a:buChar char=""/>
              <a:tabLst>
                <a:tab pos="74295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target</a:t>
            </a:r>
            <a:r>
              <a:rPr sz="2400" spc="204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either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+1</a:t>
            </a:r>
            <a:r>
              <a:rPr sz="2400" spc="229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or</a:t>
            </a:r>
            <a:r>
              <a:rPr sz="2400" spc="18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-1.</a:t>
            </a:r>
            <a:r>
              <a:rPr sz="2400" spc="20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''y"</a:t>
            </a:r>
            <a:r>
              <a:rPr sz="2400" spc="18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2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obtained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on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basis</a:t>
            </a:r>
            <a:r>
              <a:rPr sz="2400" spc="2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18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endParaRPr sz="24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Cambria"/>
                <a:cs typeface="Cambria"/>
              </a:rPr>
              <a:t>net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activation </a:t>
            </a:r>
            <a:r>
              <a:rPr sz="2400" spc="-5" dirty="0">
                <a:latin typeface="Cambria"/>
                <a:cs typeface="Cambria"/>
              </a:rPr>
              <a:t>function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being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applied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over</a:t>
            </a:r>
            <a:r>
              <a:rPr sz="2400" spc="-5" dirty="0">
                <a:latin typeface="Cambria"/>
                <a:cs typeface="Cambria"/>
              </a:rPr>
              <a:t> 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net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5" dirty="0">
                <a:latin typeface="Cambria"/>
                <a:cs typeface="Cambria"/>
              </a:rPr>
              <a:t>input.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94282" y="4414850"/>
            <a:ext cx="8491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"/>
              <a:tabLst>
                <a:tab pos="28575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weight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updation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case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Perceptron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learning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as</a:t>
            </a:r>
            <a:r>
              <a:rPr sz="2400" spc="-5" dirty="0">
                <a:latin typeface="Cambria"/>
                <a:cs typeface="Cambria"/>
              </a:rPr>
              <a:t> shown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21479" y="2624327"/>
            <a:ext cx="4587240" cy="4191000"/>
            <a:chOff x="4221479" y="2624327"/>
            <a:chExt cx="4587240" cy="4191000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1415" y="2624327"/>
              <a:ext cx="3715512" cy="17404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1479" y="4913376"/>
              <a:ext cx="4587239" cy="1901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4983" y="0"/>
            <a:ext cx="8453755" cy="1360805"/>
            <a:chOff x="1014983" y="0"/>
            <a:chExt cx="8453755" cy="1360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983" y="0"/>
              <a:ext cx="4320286" cy="13606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80" y="0"/>
              <a:ext cx="1016304" cy="13606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3543" y="0"/>
              <a:ext cx="4734940" cy="13606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8744" y="176606"/>
            <a:ext cx="764095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4250" algn="l"/>
              </a:tabLst>
            </a:pPr>
            <a:r>
              <a:rPr sz="4900" spc="160" dirty="0">
                <a:solidFill>
                  <a:srgbClr val="0000FF"/>
                </a:solidFill>
              </a:rPr>
              <a:t>PERCEPTRON	</a:t>
            </a:r>
            <a:r>
              <a:rPr sz="4900" spc="170" dirty="0">
                <a:solidFill>
                  <a:srgbClr val="0000FF"/>
                </a:solidFill>
              </a:rPr>
              <a:t>-</a:t>
            </a:r>
            <a:r>
              <a:rPr sz="4900" spc="170" dirty="0"/>
              <a:t>ARCHITECTURE</a:t>
            </a:r>
            <a:endParaRPr sz="4900"/>
          </a:p>
        </p:txBody>
      </p:sp>
      <p:sp>
        <p:nvSpPr>
          <p:cNvPr id="7" name="object 7"/>
          <p:cNvSpPr txBox="1"/>
          <p:nvPr/>
        </p:nvSpPr>
        <p:spPr>
          <a:xfrm>
            <a:off x="920902" y="1022096"/>
            <a:ext cx="911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dirty="0">
                <a:latin typeface="Cambria"/>
                <a:cs typeface="Cambria"/>
              </a:rPr>
              <a:t>A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simple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Perceptron </a:t>
            </a:r>
            <a:r>
              <a:rPr sz="2400" spc="-10" dirty="0">
                <a:latin typeface="Cambria"/>
                <a:cs typeface="Cambria"/>
              </a:rPr>
              <a:t>network architecture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shown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Figure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below: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617" y="4636973"/>
            <a:ext cx="105448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447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spc="-10" dirty="0">
                <a:latin typeface="Cambria"/>
                <a:cs typeface="Cambria"/>
              </a:rPr>
              <a:t>In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Figure,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there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2400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"/>
                <a:cs typeface="Cambria"/>
              </a:rPr>
              <a:t>input</a:t>
            </a:r>
            <a:r>
              <a:rPr sz="2400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mbria"/>
                <a:cs typeface="Cambria"/>
              </a:rPr>
              <a:t>neurons</a:t>
            </a:r>
            <a:r>
              <a:rPr sz="2400" spc="-10" dirty="0">
                <a:latin typeface="Cambria"/>
                <a:cs typeface="Cambria"/>
              </a:rPr>
              <a:t>, </a:t>
            </a:r>
            <a:r>
              <a:rPr sz="2400" dirty="0">
                <a:solidFill>
                  <a:srgbClr val="FF3300"/>
                </a:solidFill>
                <a:latin typeface="Cambria"/>
                <a:cs typeface="Cambria"/>
              </a:rPr>
              <a:t>1</a:t>
            </a:r>
            <a:r>
              <a:rPr sz="2400" spc="-10" dirty="0">
                <a:solidFill>
                  <a:srgbClr val="FF3300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mbria"/>
                <a:cs typeface="Cambria"/>
              </a:rPr>
              <a:t>output</a:t>
            </a:r>
            <a:r>
              <a:rPr sz="24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2400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"/>
                <a:cs typeface="Cambria"/>
              </a:rPr>
              <a:t>bias.</a:t>
            </a:r>
            <a:endParaRPr sz="2400">
              <a:latin typeface="Cambria"/>
              <a:cs typeface="Cambria"/>
            </a:endParaRPr>
          </a:p>
          <a:p>
            <a:pPr marL="12700" marR="762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input-layer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4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output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layer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neurons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connected</a:t>
            </a:r>
            <a:r>
              <a:rPr sz="2400" spc="4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through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directed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communication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link,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associated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 </a:t>
            </a:r>
            <a:r>
              <a:rPr sz="2400" spc="-10" dirty="0">
                <a:latin typeface="Cambria"/>
                <a:cs typeface="Cambria"/>
              </a:rPr>
              <a:t>weights.</a:t>
            </a:r>
            <a:endParaRPr sz="24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goal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18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2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Perceptron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net</a:t>
            </a:r>
            <a:r>
              <a:rPr sz="2400" spc="17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16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classify</a:t>
            </a:r>
            <a:r>
              <a:rPr sz="2400" spc="18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pattern</a:t>
            </a:r>
            <a:r>
              <a:rPr sz="2400" spc="19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as</a:t>
            </a:r>
            <a:r>
              <a:rPr sz="2400" spc="16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19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member</a:t>
            </a:r>
            <a:r>
              <a:rPr sz="2400" spc="18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or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not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member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particular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class.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2616" y="1456944"/>
            <a:ext cx="6096000" cy="326745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4983"/>
            <a:ext cx="6858000" cy="10894060"/>
          </a:xfrm>
          <a:custGeom>
            <a:avLst/>
            <a:gdLst/>
            <a:ahLst/>
            <a:cxnLst/>
            <a:rect l="l" t="t" r="r" b="b"/>
            <a:pathLst>
              <a:path w="6858000" h="10894060">
                <a:moveTo>
                  <a:pt x="0" y="10893552"/>
                </a:moveTo>
                <a:lnTo>
                  <a:pt x="6858000" y="10893552"/>
                </a:lnTo>
                <a:lnTo>
                  <a:pt x="6858000" y="0"/>
                </a:lnTo>
                <a:lnTo>
                  <a:pt x="0" y="0"/>
                </a:lnTo>
                <a:lnTo>
                  <a:pt x="0" y="10893552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1190625"/>
            <a:chOff x="0" y="0"/>
            <a:chExt cx="6858000" cy="11906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1015365"/>
            </a:xfrm>
            <a:custGeom>
              <a:avLst/>
              <a:gdLst/>
              <a:ahLst/>
              <a:cxnLst/>
              <a:rect l="l" t="t" r="r" b="b"/>
              <a:pathLst>
                <a:path w="6858000" h="1015365">
                  <a:moveTo>
                    <a:pt x="6857999" y="101498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1014984"/>
                  </a:lnTo>
                  <a:lnTo>
                    <a:pt x="6857999" y="1014983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3880042" cy="1190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3282" y="0"/>
              <a:ext cx="915746" cy="11900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385" y="0"/>
              <a:ext cx="3515614" cy="119004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5757" y="123240"/>
            <a:ext cx="62376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95955" algn="l"/>
              </a:tabLst>
            </a:pPr>
            <a:r>
              <a:rPr sz="4400" spc="185" dirty="0">
                <a:solidFill>
                  <a:srgbClr val="0000FF"/>
                </a:solidFill>
              </a:rPr>
              <a:t>P</a:t>
            </a:r>
            <a:r>
              <a:rPr sz="4400" spc="180" dirty="0">
                <a:solidFill>
                  <a:srgbClr val="0000FF"/>
                </a:solidFill>
              </a:rPr>
              <a:t>E</a:t>
            </a:r>
            <a:r>
              <a:rPr sz="4400" spc="190" dirty="0">
                <a:solidFill>
                  <a:srgbClr val="0000FF"/>
                </a:solidFill>
              </a:rPr>
              <a:t>R</a:t>
            </a:r>
            <a:r>
              <a:rPr sz="4400" spc="175" dirty="0">
                <a:solidFill>
                  <a:srgbClr val="0000FF"/>
                </a:solidFill>
              </a:rPr>
              <a:t>C</a:t>
            </a:r>
            <a:r>
              <a:rPr sz="4400" spc="180" dirty="0">
                <a:solidFill>
                  <a:srgbClr val="0000FF"/>
                </a:solidFill>
              </a:rPr>
              <a:t>E</a:t>
            </a:r>
            <a:r>
              <a:rPr sz="4400" spc="185" dirty="0">
                <a:solidFill>
                  <a:srgbClr val="0000FF"/>
                </a:solidFill>
              </a:rPr>
              <a:t>P</a:t>
            </a:r>
            <a:r>
              <a:rPr sz="4400" spc="175" dirty="0">
                <a:solidFill>
                  <a:srgbClr val="0000FF"/>
                </a:solidFill>
              </a:rPr>
              <a:t>T</a:t>
            </a:r>
            <a:r>
              <a:rPr sz="4400" spc="190" dirty="0">
                <a:solidFill>
                  <a:srgbClr val="0000FF"/>
                </a:solidFill>
              </a:rPr>
              <a:t>R</a:t>
            </a:r>
            <a:r>
              <a:rPr sz="4400" spc="180" dirty="0">
                <a:solidFill>
                  <a:srgbClr val="0000FF"/>
                </a:solidFill>
              </a:rPr>
              <a:t>O</a:t>
            </a:r>
            <a:r>
              <a:rPr sz="4400" spc="-5" dirty="0">
                <a:solidFill>
                  <a:srgbClr val="0000FF"/>
                </a:solidFill>
              </a:rPr>
              <a:t>N</a:t>
            </a:r>
            <a:r>
              <a:rPr sz="4400" dirty="0">
                <a:solidFill>
                  <a:srgbClr val="0000FF"/>
                </a:solidFill>
              </a:rPr>
              <a:t>	</a:t>
            </a:r>
            <a:r>
              <a:rPr sz="4400" spc="185" dirty="0">
                <a:solidFill>
                  <a:srgbClr val="0000FF"/>
                </a:solidFill>
              </a:rPr>
              <a:t>-</a:t>
            </a:r>
            <a:r>
              <a:rPr sz="4400" spc="185" dirty="0"/>
              <a:t>F</a:t>
            </a:r>
            <a:r>
              <a:rPr sz="4400" spc="120" dirty="0"/>
              <a:t>L</a:t>
            </a:r>
            <a:r>
              <a:rPr sz="4400" spc="180" dirty="0"/>
              <a:t>OW</a:t>
            </a:r>
            <a:r>
              <a:rPr sz="4400" spc="175" dirty="0"/>
              <a:t>C</a:t>
            </a:r>
            <a:r>
              <a:rPr sz="4400" spc="190" dirty="0"/>
              <a:t>H</a:t>
            </a:r>
            <a:r>
              <a:rPr sz="4400" spc="180" dirty="0"/>
              <a:t>A</a:t>
            </a:r>
            <a:r>
              <a:rPr sz="4400" spc="190" dirty="0"/>
              <a:t>R</a:t>
            </a:r>
            <a:r>
              <a:rPr sz="4400" spc="-5" dirty="0"/>
              <a:t>T</a:t>
            </a:r>
            <a:endParaRPr sz="4400"/>
          </a:p>
        </p:txBody>
      </p:sp>
      <p:grpSp>
        <p:nvGrpSpPr>
          <p:cNvPr id="10" name="object 10"/>
          <p:cNvGrpSpPr/>
          <p:nvPr/>
        </p:nvGrpSpPr>
        <p:grpSpPr>
          <a:xfrm>
            <a:off x="1" y="853439"/>
            <a:ext cx="6858000" cy="11338560"/>
            <a:chOff x="1" y="853439"/>
            <a:chExt cx="6858000" cy="113385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" y="853439"/>
              <a:ext cx="6857998" cy="52303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6111239"/>
              <a:ext cx="6857998" cy="6080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3" y="1219200"/>
              <a:ext cx="12060936" cy="5638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503" y="0"/>
              <a:ext cx="4320286" cy="1138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3725"/>
              <a:ext cx="12191999" cy="11229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8805" y="0"/>
            <a:ext cx="11563985" cy="131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" algn="ctr">
              <a:lnSpc>
                <a:spcPts val="5610"/>
              </a:lnSpc>
              <a:spcBef>
                <a:spcPts val="95"/>
              </a:spcBef>
            </a:pPr>
            <a:r>
              <a:rPr sz="4900" spc="160" dirty="0">
                <a:solidFill>
                  <a:srgbClr val="0000FF"/>
                </a:solidFill>
              </a:rPr>
              <a:t>PERCEPTRON</a:t>
            </a:r>
            <a:endParaRPr sz="4900"/>
          </a:p>
          <a:p>
            <a:pPr algn="ctr">
              <a:lnSpc>
                <a:spcPts val="4530"/>
              </a:lnSpc>
            </a:pPr>
            <a:r>
              <a:rPr sz="4000" b="1" spc="140" dirty="0">
                <a:latin typeface="Cambria"/>
                <a:cs typeface="Cambria"/>
              </a:rPr>
              <a:t>Training</a:t>
            </a:r>
            <a:r>
              <a:rPr sz="4000" b="1" spc="409" dirty="0">
                <a:latin typeface="Cambria"/>
                <a:cs typeface="Cambria"/>
              </a:rPr>
              <a:t> </a:t>
            </a:r>
            <a:r>
              <a:rPr sz="4000" b="1" spc="170" dirty="0">
                <a:latin typeface="Cambria"/>
                <a:cs typeface="Cambria"/>
              </a:rPr>
              <a:t>Algorithm</a:t>
            </a:r>
            <a:r>
              <a:rPr sz="4000" b="1" spc="420" dirty="0">
                <a:latin typeface="Cambria"/>
                <a:cs typeface="Cambria"/>
              </a:rPr>
              <a:t> </a:t>
            </a:r>
            <a:r>
              <a:rPr sz="4000" b="1" spc="65" dirty="0">
                <a:latin typeface="Cambria"/>
                <a:cs typeface="Cambria"/>
              </a:rPr>
              <a:t>For</a:t>
            </a:r>
            <a:r>
              <a:rPr sz="4000" b="1" spc="385" dirty="0">
                <a:latin typeface="Cambria"/>
                <a:cs typeface="Cambria"/>
              </a:rPr>
              <a:t> </a:t>
            </a:r>
            <a:r>
              <a:rPr sz="4000" b="1" spc="155" dirty="0">
                <a:latin typeface="Cambria"/>
                <a:cs typeface="Cambria"/>
              </a:rPr>
              <a:t>Single</a:t>
            </a:r>
            <a:r>
              <a:rPr sz="4000" b="1" spc="370" dirty="0">
                <a:latin typeface="Cambria"/>
                <a:cs typeface="Cambria"/>
              </a:rPr>
              <a:t> </a:t>
            </a:r>
            <a:r>
              <a:rPr sz="4000" b="1" spc="165" dirty="0">
                <a:latin typeface="Cambria"/>
                <a:cs typeface="Cambria"/>
              </a:rPr>
              <a:t>Output</a:t>
            </a:r>
            <a:r>
              <a:rPr sz="4000" b="1" spc="415" dirty="0">
                <a:latin typeface="Cambria"/>
                <a:cs typeface="Cambria"/>
              </a:rPr>
              <a:t> </a:t>
            </a:r>
            <a:r>
              <a:rPr sz="4000" b="1" spc="165" dirty="0">
                <a:latin typeface="Cambria"/>
                <a:cs typeface="Cambria"/>
              </a:rPr>
              <a:t>Classes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1908535" y="1219200"/>
              <a:ext cx="283845" cy="5638800"/>
            </a:xfrm>
            <a:custGeom>
              <a:avLst/>
              <a:gdLst/>
              <a:ahLst/>
              <a:cxnLst/>
              <a:rect l="l" t="t" r="r" b="b"/>
              <a:pathLst>
                <a:path w="283845" h="5638800">
                  <a:moveTo>
                    <a:pt x="0" y="5638799"/>
                  </a:moveTo>
                  <a:lnTo>
                    <a:pt x="283464" y="5638799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5638799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76" y="1402080"/>
              <a:ext cx="11786616" cy="51876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503" y="0"/>
              <a:ext cx="4320286" cy="1138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93725"/>
              <a:ext cx="12191999" cy="11229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8805" y="0"/>
            <a:ext cx="11563985" cy="1313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" algn="ctr">
              <a:lnSpc>
                <a:spcPts val="5610"/>
              </a:lnSpc>
              <a:spcBef>
                <a:spcPts val="95"/>
              </a:spcBef>
            </a:pPr>
            <a:r>
              <a:rPr sz="4900" spc="160" dirty="0">
                <a:solidFill>
                  <a:srgbClr val="0000FF"/>
                </a:solidFill>
              </a:rPr>
              <a:t>PERCEPTRON</a:t>
            </a:r>
            <a:endParaRPr sz="4900"/>
          </a:p>
          <a:p>
            <a:pPr algn="ctr">
              <a:lnSpc>
                <a:spcPts val="4530"/>
              </a:lnSpc>
            </a:pPr>
            <a:r>
              <a:rPr sz="4000" b="1" spc="140" dirty="0">
                <a:latin typeface="Cambria"/>
                <a:cs typeface="Cambria"/>
              </a:rPr>
              <a:t>Training</a:t>
            </a:r>
            <a:r>
              <a:rPr sz="4000" b="1" spc="409" dirty="0">
                <a:latin typeface="Cambria"/>
                <a:cs typeface="Cambria"/>
              </a:rPr>
              <a:t> </a:t>
            </a:r>
            <a:r>
              <a:rPr sz="4000" b="1" spc="170" dirty="0">
                <a:latin typeface="Cambria"/>
                <a:cs typeface="Cambria"/>
              </a:rPr>
              <a:t>Algorithm</a:t>
            </a:r>
            <a:r>
              <a:rPr sz="4000" b="1" spc="420" dirty="0">
                <a:latin typeface="Cambria"/>
                <a:cs typeface="Cambria"/>
              </a:rPr>
              <a:t> </a:t>
            </a:r>
            <a:r>
              <a:rPr sz="4000" b="1" spc="65" dirty="0">
                <a:latin typeface="Cambria"/>
                <a:cs typeface="Cambria"/>
              </a:rPr>
              <a:t>For</a:t>
            </a:r>
            <a:r>
              <a:rPr sz="4000" b="1" spc="385" dirty="0">
                <a:latin typeface="Cambria"/>
                <a:cs typeface="Cambria"/>
              </a:rPr>
              <a:t> </a:t>
            </a:r>
            <a:r>
              <a:rPr sz="4000" b="1" spc="155" dirty="0">
                <a:latin typeface="Cambria"/>
                <a:cs typeface="Cambria"/>
              </a:rPr>
              <a:t>Single</a:t>
            </a:r>
            <a:r>
              <a:rPr sz="4000" b="1" spc="370" dirty="0">
                <a:latin typeface="Cambria"/>
                <a:cs typeface="Cambria"/>
              </a:rPr>
              <a:t> </a:t>
            </a:r>
            <a:r>
              <a:rPr sz="4000" b="1" spc="165" dirty="0">
                <a:latin typeface="Cambria"/>
                <a:cs typeface="Cambria"/>
              </a:rPr>
              <a:t>Output</a:t>
            </a:r>
            <a:r>
              <a:rPr sz="4000" b="1" spc="415" dirty="0">
                <a:latin typeface="Cambria"/>
                <a:cs typeface="Cambria"/>
              </a:rPr>
              <a:t> </a:t>
            </a:r>
            <a:r>
              <a:rPr sz="4000" b="1" spc="165" dirty="0">
                <a:latin typeface="Cambria"/>
                <a:cs typeface="Cambria"/>
              </a:rPr>
              <a:t>Classes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1908535" y="1219200"/>
              <a:ext cx="283845" cy="5638800"/>
            </a:xfrm>
            <a:custGeom>
              <a:avLst/>
              <a:gdLst/>
              <a:ahLst/>
              <a:cxnLst/>
              <a:rect l="l" t="t" r="r" b="b"/>
              <a:pathLst>
                <a:path w="283845" h="5638800">
                  <a:moveTo>
                    <a:pt x="0" y="5638799"/>
                  </a:moveTo>
                  <a:lnTo>
                    <a:pt x="283464" y="5638799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5638799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032" y="0"/>
              <a:ext cx="4241165" cy="11198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499910"/>
              <a:ext cx="11665966" cy="10102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046" y="0"/>
            <a:ext cx="11047095" cy="124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ts val="5510"/>
              </a:lnSpc>
              <a:spcBef>
                <a:spcPts val="100"/>
              </a:spcBef>
            </a:pPr>
            <a:r>
              <a:rPr sz="4800" spc="165" dirty="0">
                <a:solidFill>
                  <a:srgbClr val="0000FF"/>
                </a:solidFill>
              </a:rPr>
              <a:t>PERCEPTRON</a:t>
            </a:r>
            <a:endParaRPr sz="4800"/>
          </a:p>
          <a:p>
            <a:pPr algn="ctr">
              <a:lnSpc>
                <a:spcPts val="4070"/>
              </a:lnSpc>
              <a:tabLst>
                <a:tab pos="2129155" algn="l"/>
                <a:tab pos="4617720" algn="l"/>
                <a:tab pos="7613650" algn="l"/>
              </a:tabLst>
            </a:pPr>
            <a:r>
              <a:rPr sz="3600" b="1" spc="140" dirty="0">
                <a:latin typeface="Cambria"/>
                <a:cs typeface="Cambria"/>
              </a:rPr>
              <a:t>Training	</a:t>
            </a:r>
            <a:r>
              <a:rPr sz="3600" b="1" spc="160" dirty="0">
                <a:latin typeface="Cambria"/>
                <a:cs typeface="Cambria"/>
              </a:rPr>
              <a:t>Algorithm	</a:t>
            </a:r>
            <a:r>
              <a:rPr sz="3600" b="1" spc="65" dirty="0">
                <a:latin typeface="Cambria"/>
                <a:cs typeface="Cambria"/>
              </a:rPr>
              <a:t>For</a:t>
            </a:r>
            <a:r>
              <a:rPr sz="3600" b="1" spc="405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Multiple	</a:t>
            </a:r>
            <a:r>
              <a:rPr sz="3600" b="1" spc="155" dirty="0">
                <a:latin typeface="Cambria"/>
                <a:cs typeface="Cambria"/>
              </a:rPr>
              <a:t>Output</a:t>
            </a:r>
            <a:r>
              <a:rPr sz="3600" b="1" spc="320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Classes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736" y="1277111"/>
            <a:ext cx="11844528" cy="5580886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1908535" y="1219200"/>
              <a:ext cx="283845" cy="5638800"/>
            </a:xfrm>
            <a:custGeom>
              <a:avLst/>
              <a:gdLst/>
              <a:ahLst/>
              <a:cxnLst/>
              <a:rect l="l" t="t" r="r" b="b"/>
              <a:pathLst>
                <a:path w="283845" h="5638800">
                  <a:moveTo>
                    <a:pt x="0" y="5638799"/>
                  </a:moveTo>
                  <a:lnTo>
                    <a:pt x="283464" y="5638799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5638799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032" y="0"/>
              <a:ext cx="4241165" cy="11198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499910"/>
              <a:ext cx="11665966" cy="10102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046" y="0"/>
            <a:ext cx="11047095" cy="124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ts val="5510"/>
              </a:lnSpc>
              <a:spcBef>
                <a:spcPts val="100"/>
              </a:spcBef>
            </a:pPr>
            <a:r>
              <a:rPr sz="4800" spc="165" dirty="0">
                <a:solidFill>
                  <a:srgbClr val="0000FF"/>
                </a:solidFill>
              </a:rPr>
              <a:t>PERCEPTRON</a:t>
            </a:r>
            <a:endParaRPr sz="4800"/>
          </a:p>
          <a:p>
            <a:pPr algn="ctr">
              <a:lnSpc>
                <a:spcPts val="4070"/>
              </a:lnSpc>
              <a:tabLst>
                <a:tab pos="2129155" algn="l"/>
                <a:tab pos="4617720" algn="l"/>
                <a:tab pos="7613650" algn="l"/>
              </a:tabLst>
            </a:pPr>
            <a:r>
              <a:rPr sz="3600" b="1" spc="140" dirty="0">
                <a:latin typeface="Cambria"/>
                <a:cs typeface="Cambria"/>
              </a:rPr>
              <a:t>Training	</a:t>
            </a:r>
            <a:r>
              <a:rPr sz="3600" b="1" spc="160" dirty="0">
                <a:latin typeface="Cambria"/>
                <a:cs typeface="Cambria"/>
              </a:rPr>
              <a:t>Algorithm	</a:t>
            </a:r>
            <a:r>
              <a:rPr sz="3600" b="1" spc="65" dirty="0">
                <a:latin typeface="Cambria"/>
                <a:cs typeface="Cambria"/>
              </a:rPr>
              <a:t>For</a:t>
            </a:r>
            <a:r>
              <a:rPr sz="3600" b="1" spc="405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Multiple	</a:t>
            </a:r>
            <a:r>
              <a:rPr sz="3600" b="1" spc="155" dirty="0">
                <a:latin typeface="Cambria"/>
                <a:cs typeface="Cambria"/>
              </a:rPr>
              <a:t>Output</a:t>
            </a:r>
            <a:r>
              <a:rPr sz="3600" b="1" spc="320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Classes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0527" y="1639823"/>
            <a:ext cx="8241792" cy="502310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1908535" y="1219200"/>
              <a:ext cx="283845" cy="5638800"/>
            </a:xfrm>
            <a:custGeom>
              <a:avLst/>
              <a:gdLst/>
              <a:ahLst/>
              <a:cxnLst/>
              <a:rect l="l" t="t" r="r" b="b"/>
              <a:pathLst>
                <a:path w="283845" h="5638800">
                  <a:moveTo>
                    <a:pt x="0" y="5638799"/>
                  </a:moveTo>
                  <a:lnTo>
                    <a:pt x="283464" y="5638799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5638799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032" y="0"/>
              <a:ext cx="4241165" cy="11198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499910"/>
              <a:ext cx="11665966" cy="10102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9046" y="0"/>
            <a:ext cx="11047095" cy="124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algn="ctr">
              <a:lnSpc>
                <a:spcPts val="5510"/>
              </a:lnSpc>
              <a:spcBef>
                <a:spcPts val="100"/>
              </a:spcBef>
            </a:pPr>
            <a:r>
              <a:rPr sz="4800" spc="165" dirty="0">
                <a:solidFill>
                  <a:srgbClr val="0000FF"/>
                </a:solidFill>
              </a:rPr>
              <a:t>PERCEPTRON</a:t>
            </a:r>
            <a:endParaRPr sz="4800"/>
          </a:p>
          <a:p>
            <a:pPr algn="ctr">
              <a:lnSpc>
                <a:spcPts val="4070"/>
              </a:lnSpc>
              <a:tabLst>
                <a:tab pos="2129155" algn="l"/>
                <a:tab pos="4617720" algn="l"/>
                <a:tab pos="7613650" algn="l"/>
              </a:tabLst>
            </a:pPr>
            <a:r>
              <a:rPr sz="3600" b="1" spc="140" dirty="0">
                <a:latin typeface="Cambria"/>
                <a:cs typeface="Cambria"/>
              </a:rPr>
              <a:t>Training	</a:t>
            </a:r>
            <a:r>
              <a:rPr sz="3600" b="1" spc="160" dirty="0">
                <a:latin typeface="Cambria"/>
                <a:cs typeface="Cambria"/>
              </a:rPr>
              <a:t>Algorithm	</a:t>
            </a:r>
            <a:r>
              <a:rPr sz="3600" b="1" spc="65" dirty="0">
                <a:latin typeface="Cambria"/>
                <a:cs typeface="Cambria"/>
              </a:rPr>
              <a:t>For</a:t>
            </a:r>
            <a:r>
              <a:rPr sz="3600" b="1" spc="405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Multiple	</a:t>
            </a:r>
            <a:r>
              <a:rPr sz="3600" b="1" spc="155" dirty="0">
                <a:latin typeface="Cambria"/>
                <a:cs typeface="Cambria"/>
              </a:rPr>
              <a:t>Output</a:t>
            </a:r>
            <a:r>
              <a:rPr sz="3600" b="1" spc="320" dirty="0"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Classes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255775"/>
            <a:ext cx="12192000" cy="4788408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11908535" y="1219200"/>
              <a:ext cx="283845" cy="5638800"/>
            </a:xfrm>
            <a:custGeom>
              <a:avLst/>
              <a:gdLst/>
              <a:ahLst/>
              <a:cxnLst/>
              <a:rect l="l" t="t" r="r" b="b"/>
              <a:pathLst>
                <a:path w="283845" h="5638800">
                  <a:moveTo>
                    <a:pt x="0" y="5638799"/>
                  </a:moveTo>
                  <a:lnTo>
                    <a:pt x="283464" y="5638799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5638799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1219200"/>
            </a:xfrm>
            <a:custGeom>
              <a:avLst/>
              <a:gdLst/>
              <a:ahLst/>
              <a:cxnLst/>
              <a:rect l="l" t="t" r="r" b="b"/>
              <a:pathLst>
                <a:path w="12192000" h="1219200">
                  <a:moveTo>
                    <a:pt x="121920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2192000" y="1219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E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4055" y="0"/>
              <a:ext cx="6761733" cy="111988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00832" y="0"/>
            <a:ext cx="5962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400" algn="l"/>
              </a:tabLst>
            </a:pPr>
            <a:r>
              <a:rPr sz="4800" spc="175" dirty="0">
                <a:solidFill>
                  <a:srgbClr val="0000FF"/>
                </a:solidFill>
              </a:rPr>
              <a:t>P</a:t>
            </a:r>
            <a:r>
              <a:rPr sz="4800" spc="180" dirty="0">
                <a:solidFill>
                  <a:srgbClr val="0000FF"/>
                </a:solidFill>
              </a:rPr>
              <a:t>E</a:t>
            </a:r>
            <a:r>
              <a:rPr sz="4800" spc="190" dirty="0">
                <a:solidFill>
                  <a:srgbClr val="0000FF"/>
                </a:solidFill>
              </a:rPr>
              <a:t>RC</a:t>
            </a:r>
            <a:r>
              <a:rPr sz="4800" spc="180" dirty="0">
                <a:solidFill>
                  <a:srgbClr val="0000FF"/>
                </a:solidFill>
              </a:rPr>
              <a:t>E</a:t>
            </a:r>
            <a:r>
              <a:rPr sz="4800" spc="175" dirty="0">
                <a:solidFill>
                  <a:srgbClr val="0000FF"/>
                </a:solidFill>
              </a:rPr>
              <a:t>P</a:t>
            </a:r>
            <a:r>
              <a:rPr sz="4800" spc="180" dirty="0">
                <a:solidFill>
                  <a:srgbClr val="0000FF"/>
                </a:solidFill>
              </a:rPr>
              <a:t>T</a:t>
            </a:r>
            <a:r>
              <a:rPr sz="4800" spc="190" dirty="0">
                <a:solidFill>
                  <a:srgbClr val="0000FF"/>
                </a:solidFill>
              </a:rPr>
              <a:t>R</a:t>
            </a:r>
            <a:r>
              <a:rPr sz="4800" spc="200" dirty="0">
                <a:solidFill>
                  <a:srgbClr val="0000FF"/>
                </a:solidFill>
              </a:rPr>
              <a:t>O</a:t>
            </a:r>
            <a:r>
              <a:rPr sz="4800" dirty="0">
                <a:solidFill>
                  <a:srgbClr val="0000FF"/>
                </a:solidFill>
              </a:rPr>
              <a:t>N	</a:t>
            </a:r>
            <a:r>
              <a:rPr sz="4800" spc="180" dirty="0">
                <a:solidFill>
                  <a:srgbClr val="0000FF"/>
                </a:solidFill>
              </a:rPr>
              <a:t>N</a:t>
            </a:r>
            <a:r>
              <a:rPr sz="4800" spc="110" dirty="0">
                <a:solidFill>
                  <a:srgbClr val="0000FF"/>
                </a:solidFill>
              </a:rPr>
              <a:t>E</a:t>
            </a:r>
            <a:r>
              <a:rPr sz="4800" spc="275" dirty="0">
                <a:solidFill>
                  <a:srgbClr val="0000FF"/>
                </a:solidFill>
              </a:rPr>
              <a:t>T</a:t>
            </a:r>
            <a:r>
              <a:rPr sz="4800" spc="185" dirty="0">
                <a:solidFill>
                  <a:srgbClr val="0000FF"/>
                </a:solidFill>
              </a:rPr>
              <a:t>W</a:t>
            </a:r>
            <a:r>
              <a:rPr sz="4800" spc="180" dirty="0">
                <a:solidFill>
                  <a:srgbClr val="0000FF"/>
                </a:solidFill>
              </a:rPr>
              <a:t>O</a:t>
            </a:r>
            <a:r>
              <a:rPr sz="4800" spc="190" dirty="0">
                <a:solidFill>
                  <a:srgbClr val="0000FF"/>
                </a:solidFill>
              </a:rPr>
              <a:t>R</a:t>
            </a:r>
            <a:r>
              <a:rPr sz="4800" dirty="0">
                <a:solidFill>
                  <a:srgbClr val="0000FF"/>
                </a:solidFill>
              </a:rPr>
              <a:t>K</a:t>
            </a:r>
            <a:endParaRPr sz="48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6223" y="499910"/>
            <a:ext cx="5591429" cy="10102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88511" y="624966"/>
            <a:ext cx="4985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3920" algn="l"/>
              </a:tabLst>
            </a:pPr>
            <a:r>
              <a:rPr sz="3600" b="1" spc="150" dirty="0">
                <a:solidFill>
                  <a:srgbClr val="FF3300"/>
                </a:solidFill>
                <a:latin typeface="Cambria"/>
                <a:cs typeface="Cambria"/>
              </a:rPr>
              <a:t>TESTING	</a:t>
            </a:r>
            <a:r>
              <a:rPr sz="3600" b="1" spc="155" dirty="0">
                <a:solidFill>
                  <a:srgbClr val="FF3300"/>
                </a:solidFill>
                <a:latin typeface="Cambria"/>
                <a:cs typeface="Cambria"/>
              </a:rPr>
              <a:t>ALGORITHM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0332" y="1272921"/>
            <a:ext cx="1045146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"/>
                <a:cs typeface="Cambria"/>
              </a:rPr>
              <a:t>The testing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algorithm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as </a:t>
            </a:r>
            <a:r>
              <a:rPr sz="2400" spc="-15" dirty="0">
                <a:latin typeface="Cambria"/>
                <a:cs typeface="Cambria"/>
              </a:rPr>
              <a:t>follows: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mbria"/>
                <a:cs typeface="Cambria"/>
              </a:rPr>
              <a:t>Step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0: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initial</a:t>
            </a:r>
            <a:r>
              <a:rPr sz="2400" b="1" spc="465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weights</a:t>
            </a:r>
            <a:r>
              <a:rPr sz="2400" b="1" spc="46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to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be</a:t>
            </a:r>
            <a:r>
              <a:rPr sz="2400" b="1" spc="45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used</a:t>
            </a:r>
            <a:r>
              <a:rPr sz="2400" b="1" spc="459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here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are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taken</a:t>
            </a:r>
            <a:r>
              <a:rPr sz="2400" b="1" spc="45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from</a:t>
            </a:r>
            <a:r>
              <a:rPr sz="2400" b="1" spc="45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459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training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mbria"/>
                <a:cs typeface="Cambria"/>
              </a:rPr>
              <a:t>algorithms.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mbria"/>
                <a:cs typeface="Cambria"/>
              </a:rPr>
              <a:t>Step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1: </a:t>
            </a:r>
            <a:r>
              <a:rPr sz="2400" b="1" spc="-45" dirty="0">
                <a:latin typeface="Cambria"/>
                <a:cs typeface="Cambria"/>
              </a:rPr>
              <a:t>For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each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input</a:t>
            </a:r>
            <a:r>
              <a:rPr sz="2400" b="1" spc="-15" dirty="0">
                <a:latin typeface="Cambria"/>
                <a:cs typeface="Cambria"/>
              </a:rPr>
              <a:t> vector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X </a:t>
            </a:r>
            <a:r>
              <a:rPr sz="2400" b="1" spc="-10" dirty="0">
                <a:latin typeface="Cambria"/>
                <a:cs typeface="Cambria"/>
              </a:rPr>
              <a:t>to</a:t>
            </a:r>
            <a:r>
              <a:rPr sz="2400" b="1" spc="-5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be</a:t>
            </a:r>
            <a:r>
              <a:rPr sz="2400" b="1" spc="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classified,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perform</a:t>
            </a:r>
            <a:r>
              <a:rPr sz="2400" b="1" spc="2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Steps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2-3.</a:t>
            </a:r>
            <a:endParaRPr sz="2400">
              <a:latin typeface="Cambria"/>
              <a:cs typeface="Cambria"/>
            </a:endParaRPr>
          </a:p>
          <a:p>
            <a:pPr marL="12700" marR="4539615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mbria"/>
                <a:cs typeface="Cambria"/>
              </a:rPr>
              <a:t>Step </a:t>
            </a:r>
            <a:r>
              <a:rPr sz="2400" b="1" spc="-5" dirty="0">
                <a:latin typeface="Cambria"/>
                <a:cs typeface="Cambria"/>
              </a:rPr>
              <a:t>2: </a:t>
            </a:r>
            <a:r>
              <a:rPr sz="2400" b="1" spc="5" dirty="0">
                <a:latin typeface="Cambria"/>
                <a:cs typeface="Cambria"/>
              </a:rPr>
              <a:t>Set </a:t>
            </a:r>
            <a:r>
              <a:rPr sz="2400" b="1" spc="-15" dirty="0">
                <a:latin typeface="Cambria"/>
                <a:cs typeface="Cambria"/>
              </a:rPr>
              <a:t>activations </a:t>
            </a:r>
            <a:r>
              <a:rPr sz="2400" b="1" dirty="0">
                <a:latin typeface="Cambria"/>
                <a:cs typeface="Cambria"/>
              </a:rPr>
              <a:t>of the </a:t>
            </a:r>
            <a:r>
              <a:rPr sz="2400" b="1" spc="-5" dirty="0">
                <a:latin typeface="Cambria"/>
                <a:cs typeface="Cambria"/>
              </a:rPr>
              <a:t>input </a:t>
            </a:r>
            <a:r>
              <a:rPr sz="2400" b="1" dirty="0">
                <a:latin typeface="Cambria"/>
                <a:cs typeface="Cambria"/>
              </a:rPr>
              <a:t>unit. 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Step</a:t>
            </a:r>
            <a:r>
              <a:rPr sz="2400" b="1" spc="-5" dirty="0">
                <a:latin typeface="Cambria"/>
                <a:cs typeface="Cambria"/>
              </a:rPr>
              <a:t> 3: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Obtain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response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of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output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unit.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63239" y="3791711"/>
            <a:ext cx="4456430" cy="2776855"/>
            <a:chOff x="3063239" y="3791711"/>
            <a:chExt cx="4456430" cy="277685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239" y="4480559"/>
              <a:ext cx="4456175" cy="2087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60" y="3791711"/>
              <a:ext cx="1956815" cy="548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1063" y="3791711"/>
              <a:ext cx="978408" cy="548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663" y="923518"/>
            <a:ext cx="10269982" cy="5712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2666" y="991616"/>
            <a:ext cx="9950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30" dirty="0">
                <a:latin typeface="Cambria"/>
                <a:cs typeface="Cambria"/>
              </a:rPr>
              <a:t>Q.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Implement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AND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function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using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Perceptron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networks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for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bipolar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inputs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and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targets.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4983" y="1514855"/>
            <a:ext cx="10408920" cy="2651760"/>
            <a:chOff x="1014983" y="1514855"/>
            <a:chExt cx="10408920" cy="26517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983" y="1514855"/>
              <a:ext cx="6126479" cy="2651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0648" y="1545335"/>
              <a:ext cx="3953255" cy="25633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8814" y="4289918"/>
            <a:ext cx="10553065" cy="22244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13995" indent="-201930">
              <a:lnSpc>
                <a:spcPct val="100000"/>
              </a:lnSpc>
              <a:spcBef>
                <a:spcPts val="585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Perceptron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network,</a:t>
            </a:r>
            <a:r>
              <a:rPr sz="2000" spc="4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which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uses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Perceptron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learning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rule,</a:t>
            </a:r>
            <a:r>
              <a:rPr sz="2000" spc="-5" dirty="0">
                <a:latin typeface="Cambria Math"/>
                <a:cs typeface="Cambria Math"/>
              </a:rPr>
              <a:t> is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used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to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train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AND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function.</a:t>
            </a:r>
            <a:endParaRPr sz="2000">
              <a:latin typeface="Cambria Math"/>
              <a:cs typeface="Cambria Math"/>
            </a:endParaRPr>
          </a:p>
          <a:p>
            <a:pPr marL="213995" indent="-201930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spc="-5" dirty="0">
                <a:latin typeface="Cambria Math"/>
                <a:cs typeface="Cambria Math"/>
              </a:rPr>
              <a:t>The </a:t>
            </a:r>
            <a:r>
              <a:rPr sz="2000" spc="-15" dirty="0">
                <a:latin typeface="Cambria Math"/>
                <a:cs typeface="Cambria Math"/>
              </a:rPr>
              <a:t>network</a:t>
            </a:r>
            <a:r>
              <a:rPr sz="2000" spc="4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architecture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is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as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shown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in </a:t>
            </a:r>
            <a:r>
              <a:rPr sz="2000" spc="-10" dirty="0">
                <a:latin typeface="Cambria Math"/>
                <a:cs typeface="Cambria Math"/>
              </a:rPr>
              <a:t>Figure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l.</a:t>
            </a:r>
            <a:endParaRPr sz="2000">
              <a:latin typeface="Cambria Math"/>
              <a:cs typeface="Cambria Math"/>
            </a:endParaRPr>
          </a:p>
          <a:p>
            <a:pPr marL="213995" indent="-201930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input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patterns</a:t>
            </a:r>
            <a:r>
              <a:rPr sz="2000" spc="4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are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presented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to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network</a:t>
            </a:r>
            <a:r>
              <a:rPr sz="2000" spc="4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one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by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one.</a:t>
            </a:r>
            <a:endParaRPr sz="2000">
              <a:latin typeface="Cambria Math"/>
              <a:cs typeface="Cambria Math"/>
            </a:endParaRPr>
          </a:p>
          <a:p>
            <a:pPr marL="213995" indent="-201930">
              <a:lnSpc>
                <a:spcPct val="100000"/>
              </a:lnSpc>
              <a:spcBef>
                <a:spcPts val="484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spc="-10" dirty="0">
                <a:latin typeface="Cambria Math"/>
                <a:cs typeface="Cambria Math"/>
              </a:rPr>
              <a:t>When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all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four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input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patterns</a:t>
            </a:r>
            <a:r>
              <a:rPr sz="2000" spc="4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are</a:t>
            </a:r>
            <a:r>
              <a:rPr sz="2000" spc="-20" dirty="0">
                <a:latin typeface="Cambria Math"/>
                <a:cs typeface="Cambria Math"/>
              </a:rPr>
              <a:t> presented,</a:t>
            </a:r>
            <a:r>
              <a:rPr sz="2000" spc="8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then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one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b="1" spc="-90" dirty="0">
                <a:latin typeface="Cambria"/>
                <a:cs typeface="Cambria"/>
              </a:rPr>
              <a:t>epoch</a:t>
            </a:r>
            <a:r>
              <a:rPr sz="2000" b="1" spc="-6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is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said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to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be</a:t>
            </a:r>
            <a:r>
              <a:rPr sz="2000" spc="30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completed.</a:t>
            </a:r>
            <a:endParaRPr sz="2000">
              <a:latin typeface="Cambria Math"/>
              <a:cs typeface="Cambria Math"/>
            </a:endParaRPr>
          </a:p>
          <a:p>
            <a:pPr marL="213995" indent="-201930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spc="-10" dirty="0">
                <a:latin typeface="Cambria Math"/>
                <a:cs typeface="Cambria Math"/>
              </a:rPr>
              <a:t>The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initial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weights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and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threshold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are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set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to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zero,</a:t>
            </a:r>
            <a:r>
              <a:rPr sz="2000" spc="3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i.e.,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b="1" spc="-65" dirty="0">
                <a:latin typeface="Cambria"/>
                <a:cs typeface="Cambria"/>
              </a:rPr>
              <a:t>w1</a:t>
            </a:r>
            <a:r>
              <a:rPr sz="2000" b="1" spc="-60" dirty="0">
                <a:latin typeface="Cambria"/>
                <a:cs typeface="Cambria"/>
              </a:rPr>
              <a:t> </a:t>
            </a:r>
            <a:r>
              <a:rPr sz="2000" b="1" spc="305" dirty="0">
                <a:latin typeface="Cambria"/>
                <a:cs typeface="Cambria"/>
              </a:rPr>
              <a:t>=</a:t>
            </a:r>
            <a:r>
              <a:rPr sz="2000" b="1" spc="-35" dirty="0">
                <a:latin typeface="Cambria"/>
                <a:cs typeface="Cambria"/>
              </a:rPr>
              <a:t> </a:t>
            </a:r>
            <a:r>
              <a:rPr sz="2000" b="1" spc="60" dirty="0">
                <a:latin typeface="Cambria"/>
                <a:cs typeface="Cambria"/>
              </a:rPr>
              <a:t>w2=</a:t>
            </a:r>
            <a:r>
              <a:rPr sz="2000" b="1" spc="-80" dirty="0">
                <a:latin typeface="Cambria"/>
                <a:cs typeface="Cambria"/>
              </a:rPr>
              <a:t> </a:t>
            </a:r>
            <a:r>
              <a:rPr sz="2000" b="1" spc="-95" dirty="0">
                <a:latin typeface="Cambria"/>
                <a:cs typeface="Cambria"/>
              </a:rPr>
              <a:t>b</a:t>
            </a:r>
            <a:r>
              <a:rPr sz="2000" b="1" spc="-25" dirty="0">
                <a:latin typeface="Cambria"/>
                <a:cs typeface="Cambria"/>
              </a:rPr>
              <a:t> </a:t>
            </a:r>
            <a:r>
              <a:rPr sz="2000" b="1" spc="305" dirty="0">
                <a:latin typeface="Cambria"/>
                <a:cs typeface="Cambria"/>
              </a:rPr>
              <a:t>=</a:t>
            </a:r>
            <a:r>
              <a:rPr sz="2000" b="1" spc="-35" dirty="0">
                <a:latin typeface="Cambria"/>
                <a:cs typeface="Cambria"/>
              </a:rPr>
              <a:t> </a:t>
            </a:r>
            <a:r>
              <a:rPr sz="2000" b="1" spc="-85" dirty="0">
                <a:latin typeface="Cambria"/>
                <a:cs typeface="Cambria"/>
              </a:rPr>
              <a:t>0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90" dirty="0">
                <a:latin typeface="Cambria"/>
                <a:cs typeface="Cambria"/>
              </a:rPr>
              <a:t>and</a:t>
            </a:r>
            <a:r>
              <a:rPr sz="2000" b="1" spc="-70" dirty="0">
                <a:latin typeface="Cambria"/>
                <a:cs typeface="Cambria"/>
              </a:rPr>
              <a:t> </a:t>
            </a:r>
            <a:r>
              <a:rPr sz="2000" b="1" spc="150" dirty="0">
                <a:latin typeface="Cambria"/>
                <a:cs typeface="Cambria"/>
              </a:rPr>
              <a:t>ϴ=</a:t>
            </a:r>
            <a:r>
              <a:rPr sz="2000" b="1" spc="-35" dirty="0">
                <a:latin typeface="Cambria"/>
                <a:cs typeface="Cambria"/>
              </a:rPr>
              <a:t> </a:t>
            </a:r>
            <a:r>
              <a:rPr sz="2000" b="1" spc="-70" dirty="0">
                <a:latin typeface="Cambria"/>
                <a:cs typeface="Cambria"/>
              </a:rPr>
              <a:t>0.</a:t>
            </a:r>
            <a:endParaRPr sz="2000">
              <a:latin typeface="Cambria"/>
              <a:cs typeface="Cambria"/>
            </a:endParaRPr>
          </a:p>
          <a:p>
            <a:pPr marL="213995" indent="-201930">
              <a:lnSpc>
                <a:spcPct val="100000"/>
              </a:lnSpc>
              <a:spcBef>
                <a:spcPts val="380"/>
              </a:spcBef>
              <a:buSzPct val="90476"/>
              <a:buFont typeface="Wingdings"/>
              <a:buChar char=""/>
              <a:tabLst>
                <a:tab pos="214629" algn="l"/>
              </a:tabLst>
            </a:pPr>
            <a:r>
              <a:rPr sz="2100" i="1" spc="-10" dirty="0">
                <a:latin typeface="Cambria"/>
                <a:cs typeface="Cambria"/>
              </a:rPr>
              <a:t>The</a:t>
            </a:r>
            <a:r>
              <a:rPr sz="2100" i="1" spc="-20" dirty="0">
                <a:latin typeface="Cambria"/>
                <a:cs typeface="Cambria"/>
              </a:rPr>
              <a:t> </a:t>
            </a:r>
            <a:r>
              <a:rPr sz="2100" i="1" spc="-15" dirty="0">
                <a:latin typeface="Cambria"/>
                <a:cs typeface="Cambria"/>
              </a:rPr>
              <a:t>l</a:t>
            </a:r>
            <a:r>
              <a:rPr sz="2100" i="1" spc="-5" dirty="0">
                <a:latin typeface="Cambria"/>
                <a:cs typeface="Cambria"/>
              </a:rPr>
              <a:t>e</a:t>
            </a:r>
            <a:r>
              <a:rPr sz="2100" i="1" spc="-130" dirty="0">
                <a:latin typeface="Cambria"/>
                <a:cs typeface="Cambria"/>
              </a:rPr>
              <a:t>a</a:t>
            </a:r>
            <a:r>
              <a:rPr sz="2100" i="1" spc="-45" dirty="0">
                <a:latin typeface="Cambria"/>
                <a:cs typeface="Cambria"/>
              </a:rPr>
              <a:t>r</a:t>
            </a:r>
            <a:r>
              <a:rPr sz="2100" i="1" spc="-25" dirty="0">
                <a:latin typeface="Cambria"/>
                <a:cs typeface="Cambria"/>
              </a:rPr>
              <a:t>n</a:t>
            </a:r>
            <a:r>
              <a:rPr sz="2100" i="1" spc="-10" dirty="0">
                <a:latin typeface="Cambria"/>
                <a:cs typeface="Cambria"/>
              </a:rPr>
              <a:t>i</a:t>
            </a:r>
            <a:r>
              <a:rPr sz="2100" i="1" spc="-30" dirty="0">
                <a:latin typeface="Cambria"/>
                <a:cs typeface="Cambria"/>
              </a:rPr>
              <a:t>n</a:t>
            </a:r>
            <a:r>
              <a:rPr sz="2100" i="1" spc="-114" dirty="0">
                <a:latin typeface="Cambria"/>
                <a:cs typeface="Cambria"/>
              </a:rPr>
              <a:t>g</a:t>
            </a:r>
            <a:r>
              <a:rPr sz="2100" i="1" spc="-10" dirty="0">
                <a:latin typeface="Cambria"/>
                <a:cs typeface="Cambria"/>
              </a:rPr>
              <a:t> </a:t>
            </a:r>
            <a:r>
              <a:rPr sz="2100" i="1" spc="-70" dirty="0">
                <a:latin typeface="Cambria"/>
                <a:cs typeface="Cambria"/>
              </a:rPr>
              <a:t>r</a:t>
            </a:r>
            <a:r>
              <a:rPr sz="2100" i="1" spc="-130" dirty="0">
                <a:latin typeface="Cambria"/>
                <a:cs typeface="Cambria"/>
              </a:rPr>
              <a:t>a</a:t>
            </a:r>
            <a:r>
              <a:rPr sz="2100" i="1" spc="-85" dirty="0">
                <a:latin typeface="Cambria"/>
                <a:cs typeface="Cambria"/>
              </a:rPr>
              <a:t>t</a:t>
            </a:r>
            <a:r>
              <a:rPr sz="2100" i="1" spc="10" dirty="0">
                <a:latin typeface="Cambria"/>
                <a:cs typeface="Cambria"/>
              </a:rPr>
              <a:t>e</a:t>
            </a:r>
            <a:r>
              <a:rPr sz="2100" i="1" spc="-5" dirty="0">
                <a:latin typeface="Cambria"/>
                <a:cs typeface="Cambria"/>
              </a:rPr>
              <a:t> </a:t>
            </a:r>
            <a:r>
              <a:rPr sz="2000" b="1" i="1" spc="-100" dirty="0">
                <a:latin typeface="Arial"/>
                <a:cs typeface="Arial"/>
              </a:rPr>
              <a:t>α</a:t>
            </a:r>
            <a:r>
              <a:rPr sz="2000" b="1" i="1" spc="-140" dirty="0">
                <a:latin typeface="Arial"/>
                <a:cs typeface="Arial"/>
              </a:rPr>
              <a:t> </a:t>
            </a:r>
            <a:r>
              <a:rPr sz="2100" i="1" spc="15" dirty="0">
                <a:latin typeface="Cambria"/>
                <a:cs typeface="Cambria"/>
              </a:rPr>
              <a:t>is</a:t>
            </a:r>
            <a:r>
              <a:rPr sz="2100" i="1" spc="-25" dirty="0">
                <a:latin typeface="Cambria"/>
                <a:cs typeface="Cambria"/>
              </a:rPr>
              <a:t> </a:t>
            </a:r>
            <a:r>
              <a:rPr sz="2100" i="1" spc="50" dirty="0">
                <a:latin typeface="Cambria"/>
                <a:cs typeface="Cambria"/>
              </a:rPr>
              <a:t>s</a:t>
            </a:r>
            <a:r>
              <a:rPr sz="2100" i="1" spc="-5" dirty="0">
                <a:latin typeface="Cambria"/>
                <a:cs typeface="Cambria"/>
              </a:rPr>
              <a:t>e</a:t>
            </a:r>
            <a:r>
              <a:rPr sz="2100" i="1" spc="-55" dirty="0">
                <a:latin typeface="Cambria"/>
                <a:cs typeface="Cambria"/>
              </a:rPr>
              <a:t>t</a:t>
            </a:r>
            <a:r>
              <a:rPr sz="2100" i="1" spc="-15" dirty="0">
                <a:latin typeface="Cambria"/>
                <a:cs typeface="Cambria"/>
              </a:rPr>
              <a:t> </a:t>
            </a:r>
            <a:r>
              <a:rPr sz="2100" i="1" spc="-5" dirty="0">
                <a:latin typeface="Cambria"/>
                <a:cs typeface="Cambria"/>
              </a:rPr>
              <a:t>e</a:t>
            </a:r>
            <a:r>
              <a:rPr sz="2100" i="1" spc="-20" dirty="0">
                <a:latin typeface="Cambria"/>
                <a:cs typeface="Cambria"/>
              </a:rPr>
              <a:t>q</a:t>
            </a:r>
            <a:r>
              <a:rPr sz="2100" i="1" spc="-85" dirty="0">
                <a:latin typeface="Cambria"/>
                <a:cs typeface="Cambria"/>
              </a:rPr>
              <a:t>u</a:t>
            </a:r>
            <a:r>
              <a:rPr sz="2100" i="1" spc="-70" dirty="0">
                <a:latin typeface="Cambria"/>
                <a:cs typeface="Cambria"/>
              </a:rPr>
              <a:t>a</a:t>
            </a:r>
            <a:r>
              <a:rPr sz="2100" i="1" spc="-20" dirty="0">
                <a:latin typeface="Cambria"/>
                <a:cs typeface="Cambria"/>
              </a:rPr>
              <a:t>l</a:t>
            </a:r>
            <a:r>
              <a:rPr sz="2100" i="1" dirty="0">
                <a:latin typeface="Cambria"/>
                <a:cs typeface="Cambria"/>
              </a:rPr>
              <a:t> </a:t>
            </a:r>
            <a:r>
              <a:rPr sz="2100" i="1" spc="-85" dirty="0">
                <a:latin typeface="Cambria"/>
                <a:cs typeface="Cambria"/>
              </a:rPr>
              <a:t>t</a:t>
            </a:r>
            <a:r>
              <a:rPr sz="2100" i="1" spc="-10" dirty="0">
                <a:latin typeface="Cambria"/>
                <a:cs typeface="Cambria"/>
              </a:rPr>
              <a:t>o</a:t>
            </a:r>
            <a:r>
              <a:rPr sz="2100" i="1" spc="5" dirty="0">
                <a:latin typeface="Cambria"/>
                <a:cs typeface="Cambria"/>
              </a:rPr>
              <a:t> </a:t>
            </a:r>
            <a:r>
              <a:rPr sz="2000" b="1" spc="-100" dirty="0">
                <a:latin typeface="Cambria"/>
                <a:cs typeface="Cambria"/>
              </a:rPr>
              <a:t>1</a:t>
            </a:r>
            <a:r>
              <a:rPr sz="2000" b="1" spc="-20" dirty="0">
                <a:latin typeface="Cambria"/>
                <a:cs typeface="Cambria"/>
              </a:rPr>
              <a:t>.</a:t>
            </a:r>
            <a:r>
              <a:rPr sz="2000" b="1" dirty="0">
                <a:latin typeface="Cambria"/>
                <a:cs typeface="Cambria"/>
              </a:rPr>
              <a:t>(</a:t>
            </a:r>
            <a:r>
              <a:rPr sz="2000" b="1" i="1" spc="-120" dirty="0">
                <a:latin typeface="Arial"/>
                <a:cs typeface="Arial"/>
              </a:rPr>
              <a:t>α</a:t>
            </a:r>
            <a:r>
              <a:rPr sz="2000" b="1" spc="50" dirty="0">
                <a:latin typeface="Cambria"/>
                <a:cs typeface="Cambria"/>
              </a:rPr>
              <a:t>=1)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9391" y="106756"/>
            <a:ext cx="30441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630" dirty="0">
                <a:solidFill>
                  <a:srgbClr val="0000FF"/>
                </a:solidFill>
                <a:latin typeface="Tahoma"/>
                <a:cs typeface="Tahoma"/>
              </a:rPr>
              <a:t>B</a:t>
            </a:r>
            <a:r>
              <a:rPr sz="2800" b="1" spc="-715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800" b="1" spc="-72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800" b="1" spc="-805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800" b="1" spc="-869" dirty="0">
                <a:solidFill>
                  <a:srgbClr val="0000FF"/>
                </a:solidFill>
                <a:latin typeface="Tahoma"/>
                <a:cs typeface="Tahoma"/>
              </a:rPr>
              <a:t>N</a:t>
            </a:r>
            <a:r>
              <a:rPr sz="2800" b="1" spc="-490" dirty="0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sz="2800" b="1" spc="3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800" b="1" spc="-420" dirty="0">
                <a:solidFill>
                  <a:srgbClr val="0000FF"/>
                </a:solidFill>
                <a:latin typeface="Tahoma"/>
                <a:cs typeface="Tahoma"/>
              </a:rPr>
              <a:t>V</a:t>
            </a:r>
            <a:r>
              <a:rPr sz="2800" b="1" spc="-395" dirty="0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sz="2800" b="1" spc="-360" dirty="0">
                <a:solidFill>
                  <a:srgbClr val="0000FF"/>
                </a:solidFill>
                <a:latin typeface="Tahoma"/>
                <a:cs typeface="Tahoma"/>
              </a:rPr>
              <a:t>.</a:t>
            </a:r>
            <a:r>
              <a:rPr sz="2800" b="1" spc="-2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800" b="1" spc="-575" dirty="0">
                <a:solidFill>
                  <a:srgbClr val="0000FF"/>
                </a:solidFill>
                <a:latin typeface="Tahoma"/>
                <a:cs typeface="Tahoma"/>
              </a:rPr>
              <a:t>C</a:t>
            </a:r>
            <a:r>
              <a:rPr sz="2800" b="1" spc="-869" dirty="0">
                <a:solidFill>
                  <a:srgbClr val="0000FF"/>
                </a:solidFill>
                <a:latin typeface="Tahoma"/>
                <a:cs typeface="Tahoma"/>
              </a:rPr>
              <a:t>O</a:t>
            </a:r>
            <a:r>
              <a:rPr sz="2800" b="1" spc="-885" dirty="0">
                <a:solidFill>
                  <a:srgbClr val="0000FF"/>
                </a:solidFill>
                <a:latin typeface="Tahoma"/>
                <a:cs typeface="Tahoma"/>
              </a:rPr>
              <a:t>M</a:t>
            </a:r>
            <a:r>
              <a:rPr sz="2800" b="1" spc="-660" dirty="0">
                <a:solidFill>
                  <a:srgbClr val="0000FF"/>
                </a:solidFill>
                <a:latin typeface="Tahoma"/>
                <a:cs typeface="Tahoma"/>
              </a:rPr>
              <a:t>P</a:t>
            </a:r>
            <a:r>
              <a:rPr sz="2800" b="1" spc="-780" dirty="0">
                <a:solidFill>
                  <a:srgbClr val="0000FF"/>
                </a:solidFill>
                <a:latin typeface="Tahoma"/>
                <a:cs typeface="Tahoma"/>
              </a:rPr>
              <a:t>U</a:t>
            </a:r>
            <a:r>
              <a:rPr sz="2800" b="1" spc="-640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2800" b="1" spc="-60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800" b="1" spc="-615" dirty="0">
                <a:solidFill>
                  <a:srgbClr val="0000FF"/>
                </a:solidFill>
                <a:latin typeface="Tahoma"/>
                <a:cs typeface="Tahoma"/>
              </a:rPr>
              <a:t>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" y="662178"/>
            <a:ext cx="6076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60"/>
              </a:lnSpc>
            </a:pPr>
            <a:r>
              <a:rPr sz="2800" b="1" spc="-345" dirty="0">
                <a:solidFill>
                  <a:srgbClr val="2A1A00"/>
                </a:solidFill>
                <a:latin typeface="Tahoma"/>
                <a:cs typeface="Tahoma"/>
              </a:rPr>
              <a:t>-</a:t>
            </a:r>
            <a:r>
              <a:rPr sz="2800" b="1" spc="-270" dirty="0">
                <a:solidFill>
                  <a:srgbClr val="2A1A00"/>
                </a:solidFill>
                <a:latin typeface="Tahoma"/>
                <a:cs typeface="Tahoma"/>
              </a:rPr>
              <a:t> </a:t>
            </a:r>
            <a:r>
              <a:rPr b="1" spc="-40" dirty="0">
                <a:solidFill>
                  <a:srgbClr val="0000FF"/>
                </a:solidFill>
                <a:latin typeface="Times New Roman"/>
                <a:cs typeface="Times New Roman"/>
              </a:rPr>
              <a:t>COMPARISON</a:t>
            </a:r>
            <a:r>
              <a:rPr b="1" spc="4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b="1" spc="25" dirty="0">
                <a:solidFill>
                  <a:srgbClr val="2A1A00"/>
                </a:solidFill>
                <a:latin typeface="Times New Roman"/>
                <a:cs typeface="Times New Roman"/>
              </a:rPr>
              <a:t>BETWEEN</a:t>
            </a:r>
            <a:r>
              <a:rPr b="1" spc="470" dirty="0">
                <a:solidFill>
                  <a:srgbClr val="2A1A00"/>
                </a:solidFill>
                <a:latin typeface="Times New Roman"/>
                <a:cs typeface="Times New Roman"/>
              </a:rPr>
              <a:t> </a:t>
            </a:r>
            <a:r>
              <a:rPr b="1" spc="135" dirty="0">
                <a:solidFill>
                  <a:srgbClr val="0000FF"/>
                </a:solidFill>
                <a:latin typeface="Times New Roman"/>
                <a:cs typeface="Times New Roman"/>
              </a:rPr>
              <a:t>BIOLOGICAL</a:t>
            </a:r>
            <a:r>
              <a:rPr b="1" spc="43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b="1" spc="165" dirty="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5461" y="662178"/>
            <a:ext cx="4154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0" dirty="0">
                <a:solidFill>
                  <a:srgbClr val="2A1A00"/>
                </a:solidFill>
                <a:latin typeface="Times New Roman"/>
                <a:cs typeface="Times New Roman"/>
              </a:rPr>
              <a:t>AND</a:t>
            </a:r>
            <a:r>
              <a:rPr sz="1800" b="1" spc="430" dirty="0">
                <a:solidFill>
                  <a:srgbClr val="2A1A00"/>
                </a:solidFill>
                <a:latin typeface="Times New Roman"/>
                <a:cs typeface="Times New Roman"/>
              </a:rPr>
              <a:t> </a:t>
            </a:r>
            <a:r>
              <a:rPr sz="1800" b="1" spc="160" dirty="0">
                <a:solidFill>
                  <a:srgbClr val="2A1A00"/>
                </a:solidFill>
                <a:latin typeface="Times New Roman"/>
                <a:cs typeface="Times New Roman"/>
              </a:rPr>
              <a:t>THE</a:t>
            </a:r>
            <a:r>
              <a:rPr sz="1800" b="1" spc="430" dirty="0">
                <a:solidFill>
                  <a:srgbClr val="2A1A00"/>
                </a:solidFill>
                <a:latin typeface="Times New Roman"/>
                <a:cs typeface="Times New Roman"/>
              </a:rPr>
              <a:t> </a:t>
            </a:r>
            <a:r>
              <a:rPr sz="1800" b="1" spc="140" dirty="0">
                <a:solidFill>
                  <a:srgbClr val="0000FF"/>
                </a:solidFill>
                <a:latin typeface="Times New Roman"/>
                <a:cs typeface="Times New Roman"/>
              </a:rPr>
              <a:t>ARTIFICIAL</a:t>
            </a:r>
            <a:r>
              <a:rPr sz="1800" b="1" spc="4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165" dirty="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14982"/>
            <a:ext cx="11039856" cy="9272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03" y="972311"/>
            <a:ext cx="9689592" cy="1456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1576" y="2983992"/>
            <a:ext cx="6592824" cy="292303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288" y="1103375"/>
            <a:ext cx="10405871" cy="539800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391" y="999744"/>
            <a:ext cx="10250424" cy="547420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4311" y="862583"/>
            <a:ext cx="8723376" cy="513283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9946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0" dirty="0">
                <a:solidFill>
                  <a:srgbClr val="2A1A00"/>
                </a:solidFill>
              </a:rPr>
              <a:t>PERCEPTRON	</a:t>
            </a:r>
            <a:r>
              <a:rPr sz="5100" spc="175" dirty="0">
                <a:solidFill>
                  <a:srgbClr val="2A1A00"/>
                </a:solidFill>
              </a:rPr>
              <a:t>NETWORKS-</a:t>
            </a:r>
            <a:r>
              <a:rPr sz="5100" spc="175" dirty="0">
                <a:solidFill>
                  <a:srgbClr val="FF3300"/>
                </a:solidFill>
              </a:rPr>
              <a:t>AND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111" y="1219200"/>
            <a:ext cx="9957816" cy="4184904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529" y="0"/>
            <a:ext cx="697610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87065" algn="l"/>
              </a:tabLst>
            </a:pPr>
            <a:r>
              <a:rPr sz="4400" spc="160" dirty="0">
                <a:solidFill>
                  <a:srgbClr val="2A1A00"/>
                </a:solidFill>
              </a:rPr>
              <a:t>PERCEPTRON	</a:t>
            </a:r>
            <a:r>
              <a:rPr sz="4400" spc="175" dirty="0">
                <a:solidFill>
                  <a:srgbClr val="2A1A00"/>
                </a:solidFill>
              </a:rPr>
              <a:t>NETWORKS-</a:t>
            </a:r>
            <a:r>
              <a:rPr sz="4400" spc="175" dirty="0">
                <a:solidFill>
                  <a:srgbClr val="FF3300"/>
                </a:solidFill>
              </a:rPr>
              <a:t>AND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35327" y="632333"/>
          <a:ext cx="9965690" cy="623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/>
                <a:gridCol w="2200910"/>
                <a:gridCol w="1191895"/>
                <a:gridCol w="614679"/>
                <a:gridCol w="3796029"/>
                <a:gridCol w="619760"/>
                <a:gridCol w="559434"/>
              </a:tblGrid>
              <a:tr h="313245">
                <a:tc gridSpan="7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14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4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AND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Input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(1,X1,X2)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Net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Out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f(Yin)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Target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Update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Weights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(b,W1,W2)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8183">
                <a:tc row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11430" marR="12065" algn="ctr">
                        <a:lnSpc>
                          <a:spcPts val="1285"/>
                        </a:lnSpc>
                        <a:spcBef>
                          <a:spcPts val="17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0)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BE4F0"/>
                    </a:solidFill>
                  </a:tcPr>
                </a:tc>
              </a:tr>
              <a:tr h="629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605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145" marR="778510">
                        <a:lnSpc>
                          <a:spcPct val="116399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Yin=0+(1*0)+(1*0)=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1201420">
                        <a:lnSpc>
                          <a:spcPct val="115199"/>
                        </a:lnSpc>
                        <a:spcBef>
                          <a:spcPts val="19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hence </a:t>
                      </a:r>
                      <a:r>
                        <a:rPr sz="11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change 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1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b(new)=b(old)+α*t=0+(1*1)=1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w1(new)=w1(old)+α*t*x1=0+(1*1*1)=1 </a:t>
                      </a:r>
                      <a:r>
                        <a:rPr sz="1100" b="1" spc="-22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w2(new)=w2(old)+α*t*x2=0+(1*1*1)=1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47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60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Yin=1+(1*1)+(-1*1)=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1109980">
                        <a:lnSpc>
                          <a:spcPct val="115199"/>
                        </a:lnSpc>
                        <a:spcBef>
                          <a:spcPts val="20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 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b(new)=b(old)+α*t=1+(1*-1)=2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w1(new)=w1(old)+α*t*x1=1+(1*-1*1)=0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w2(new)=w2(old)+α*t*x2=1+(1*-1*-1)=0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605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145" marR="732790">
                        <a:lnSpc>
                          <a:spcPct val="116399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1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2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)=</a:t>
                      </a:r>
                      <a:r>
                        <a:rPr sz="11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5499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marR="1109345">
                        <a:lnSpc>
                          <a:spcPct val="115199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 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b(new)=b(old)+α*t=0+(1*-1)=-1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w1(new)=w1(old)+α*t*x1=0+(1*-1*-1)=1 </a:t>
                      </a:r>
                      <a:r>
                        <a:rPr sz="1100" b="1" spc="-22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w2(new)=w2(old)+α*t*x2=2+(1*-1*1)=1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603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868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-1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Yin=-1+(-1*1)+(-1*1)=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-3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1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in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254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100" b="1" spc="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2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</a:tr>
              <a:tr h="467994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Yin=-1+(1*1)+(1*1)=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1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in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88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Yin=-1+(1*1)+(-1*1)=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1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in weights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31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,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145" marR="641350">
                        <a:lnSpc>
                          <a:spcPct val="116399"/>
                        </a:lnSpc>
                        <a:spcBef>
                          <a:spcPts val="17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1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1+</a:t>
                      </a:r>
                      <a:r>
                        <a:rPr sz="11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1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)=</a:t>
                      </a:r>
                      <a:r>
                        <a:rPr sz="1100" b="1" spc="-1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1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1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in weights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7917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-1)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Yin=b+x1w1+x2w2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Yin=-1+(-1*1)+(-1*1)=</a:t>
                      </a:r>
                      <a:r>
                        <a:rPr sz="11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3340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-1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1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1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1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in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weights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1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1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45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882640" y="591324"/>
            <a:ext cx="1665605" cy="410209"/>
            <a:chOff x="5882640" y="591324"/>
            <a:chExt cx="1665605" cy="4102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640" y="591324"/>
              <a:ext cx="1208328" cy="409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9712" y="591324"/>
              <a:ext cx="312191" cy="4098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7248" y="591324"/>
              <a:ext cx="610958" cy="40981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337816"/>
            <a:ext cx="1682495" cy="233476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66381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5" dirty="0">
                <a:solidFill>
                  <a:srgbClr val="2A1A00"/>
                </a:solidFill>
              </a:rPr>
              <a:t>P</a:t>
            </a:r>
            <a:r>
              <a:rPr sz="5100" spc="180" dirty="0">
                <a:solidFill>
                  <a:srgbClr val="2A1A00"/>
                </a:solidFill>
              </a:rPr>
              <a:t>E</a:t>
            </a:r>
            <a:r>
              <a:rPr sz="5100" spc="170" dirty="0">
                <a:solidFill>
                  <a:srgbClr val="2A1A00"/>
                </a:solidFill>
              </a:rPr>
              <a:t>R</a:t>
            </a:r>
            <a:r>
              <a:rPr sz="5100" spc="160" dirty="0">
                <a:solidFill>
                  <a:srgbClr val="2A1A00"/>
                </a:solidFill>
              </a:rPr>
              <a:t>C</a:t>
            </a:r>
            <a:r>
              <a:rPr sz="5100" spc="200" dirty="0">
                <a:solidFill>
                  <a:srgbClr val="2A1A00"/>
                </a:solidFill>
              </a:rPr>
              <a:t>E</a:t>
            </a:r>
            <a:r>
              <a:rPr sz="5100" spc="165" dirty="0">
                <a:solidFill>
                  <a:srgbClr val="2A1A00"/>
                </a:solidFill>
              </a:rPr>
              <a:t>P</a:t>
            </a:r>
            <a:r>
              <a:rPr sz="5100" spc="204" dirty="0">
                <a:solidFill>
                  <a:srgbClr val="2A1A00"/>
                </a:solidFill>
              </a:rPr>
              <a:t>T</a:t>
            </a:r>
            <a:r>
              <a:rPr sz="5100" spc="195" dirty="0">
                <a:solidFill>
                  <a:srgbClr val="2A1A00"/>
                </a:solidFill>
              </a:rPr>
              <a:t>R</a:t>
            </a:r>
            <a:r>
              <a:rPr sz="5100" spc="180" dirty="0">
                <a:solidFill>
                  <a:srgbClr val="2A1A00"/>
                </a:solidFill>
              </a:rPr>
              <a:t>O</a:t>
            </a:r>
            <a:r>
              <a:rPr sz="5100" spc="-10" dirty="0">
                <a:solidFill>
                  <a:srgbClr val="2A1A00"/>
                </a:solidFill>
              </a:rPr>
              <a:t>N</a:t>
            </a:r>
            <a:r>
              <a:rPr sz="5100" dirty="0">
                <a:solidFill>
                  <a:srgbClr val="2A1A00"/>
                </a:solidFill>
              </a:rPr>
              <a:t>	</a:t>
            </a:r>
            <a:r>
              <a:rPr sz="5100" spc="180" dirty="0">
                <a:solidFill>
                  <a:srgbClr val="2A1A00"/>
                </a:solidFill>
              </a:rPr>
              <a:t>N</a:t>
            </a:r>
            <a:r>
              <a:rPr sz="5100" spc="100" dirty="0">
                <a:solidFill>
                  <a:srgbClr val="2A1A00"/>
                </a:solidFill>
              </a:rPr>
              <a:t>E</a:t>
            </a:r>
            <a:r>
              <a:rPr sz="5100" spc="305" dirty="0">
                <a:solidFill>
                  <a:srgbClr val="2A1A00"/>
                </a:solidFill>
              </a:rPr>
              <a:t>T</a:t>
            </a:r>
            <a:r>
              <a:rPr sz="5100" spc="180" dirty="0">
                <a:solidFill>
                  <a:srgbClr val="2A1A00"/>
                </a:solidFill>
              </a:rPr>
              <a:t>WO</a:t>
            </a:r>
            <a:r>
              <a:rPr sz="5100" spc="170" dirty="0">
                <a:solidFill>
                  <a:srgbClr val="2A1A00"/>
                </a:solidFill>
              </a:rPr>
              <a:t>R</a:t>
            </a:r>
            <a:r>
              <a:rPr sz="5100" spc="105" dirty="0">
                <a:solidFill>
                  <a:srgbClr val="2A1A00"/>
                </a:solidFill>
              </a:rPr>
              <a:t>K</a:t>
            </a:r>
            <a:r>
              <a:rPr sz="5100" spc="310" dirty="0">
                <a:solidFill>
                  <a:srgbClr val="2A1A00"/>
                </a:solidFill>
              </a:rPr>
              <a:t>S</a:t>
            </a:r>
            <a:r>
              <a:rPr sz="5100" spc="175" dirty="0">
                <a:solidFill>
                  <a:srgbClr val="2A1A00"/>
                </a:solidFill>
              </a:rPr>
              <a:t>-</a:t>
            </a:r>
            <a:r>
              <a:rPr sz="5100" spc="210" dirty="0">
                <a:solidFill>
                  <a:srgbClr val="FF3300"/>
                </a:solidFill>
              </a:rPr>
              <a:t>OR</a:t>
            </a:r>
            <a:endParaRPr sz="5100"/>
          </a:p>
        </p:txBody>
      </p:sp>
      <p:grpSp>
        <p:nvGrpSpPr>
          <p:cNvPr id="3" name="object 3"/>
          <p:cNvGrpSpPr/>
          <p:nvPr/>
        </p:nvGrpSpPr>
        <p:grpSpPr>
          <a:xfrm>
            <a:off x="1103375" y="890054"/>
            <a:ext cx="10252075" cy="1043940"/>
            <a:chOff x="1103375" y="890054"/>
            <a:chExt cx="10252075" cy="1043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" y="890054"/>
              <a:ext cx="10251694" cy="6780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375" y="1255814"/>
              <a:ext cx="6706997" cy="6780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3588" y="967562"/>
            <a:ext cx="98158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mbria"/>
                <a:cs typeface="Cambria"/>
              </a:rPr>
              <a:t>Q.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Implement </a:t>
            </a:r>
            <a:r>
              <a:rPr sz="2400" b="1" dirty="0">
                <a:latin typeface="Cambria"/>
                <a:cs typeface="Cambria"/>
              </a:rPr>
              <a:t>OR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function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with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binary</a:t>
            </a:r>
            <a:r>
              <a:rPr sz="2400" b="1" spc="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inputs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and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·bipolar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target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using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5" dirty="0">
                <a:latin typeface="Cambria"/>
                <a:cs typeface="Cambria"/>
              </a:rPr>
              <a:t>Perceptron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training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algorithm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upto</a:t>
            </a:r>
            <a:r>
              <a:rPr sz="2400" b="1" spc="-5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3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epochs.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0536" y="1813560"/>
            <a:ext cx="9994900" cy="3931920"/>
            <a:chOff x="1240536" y="1813560"/>
            <a:chExt cx="9994900" cy="39319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" y="1837944"/>
              <a:ext cx="4840224" cy="39075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2968" y="1813560"/>
              <a:ext cx="4251960" cy="3919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58953"/>
            <a:ext cx="766381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49345" algn="l"/>
              </a:tabLst>
            </a:pPr>
            <a:r>
              <a:rPr sz="5100" spc="165" dirty="0">
                <a:solidFill>
                  <a:srgbClr val="2A1A00"/>
                </a:solidFill>
              </a:rPr>
              <a:t>P</a:t>
            </a:r>
            <a:r>
              <a:rPr sz="5100" spc="180" dirty="0">
                <a:solidFill>
                  <a:srgbClr val="2A1A00"/>
                </a:solidFill>
              </a:rPr>
              <a:t>E</a:t>
            </a:r>
            <a:r>
              <a:rPr sz="5100" spc="170" dirty="0">
                <a:solidFill>
                  <a:srgbClr val="2A1A00"/>
                </a:solidFill>
              </a:rPr>
              <a:t>R</a:t>
            </a:r>
            <a:r>
              <a:rPr sz="5100" spc="160" dirty="0">
                <a:solidFill>
                  <a:srgbClr val="2A1A00"/>
                </a:solidFill>
              </a:rPr>
              <a:t>C</a:t>
            </a:r>
            <a:r>
              <a:rPr sz="5100" spc="200" dirty="0">
                <a:solidFill>
                  <a:srgbClr val="2A1A00"/>
                </a:solidFill>
              </a:rPr>
              <a:t>E</a:t>
            </a:r>
            <a:r>
              <a:rPr sz="5100" spc="165" dirty="0">
                <a:solidFill>
                  <a:srgbClr val="2A1A00"/>
                </a:solidFill>
              </a:rPr>
              <a:t>P</a:t>
            </a:r>
            <a:r>
              <a:rPr sz="5100" spc="204" dirty="0">
                <a:solidFill>
                  <a:srgbClr val="2A1A00"/>
                </a:solidFill>
              </a:rPr>
              <a:t>T</a:t>
            </a:r>
            <a:r>
              <a:rPr sz="5100" spc="195" dirty="0">
                <a:solidFill>
                  <a:srgbClr val="2A1A00"/>
                </a:solidFill>
              </a:rPr>
              <a:t>R</a:t>
            </a:r>
            <a:r>
              <a:rPr sz="5100" spc="180" dirty="0">
                <a:solidFill>
                  <a:srgbClr val="2A1A00"/>
                </a:solidFill>
              </a:rPr>
              <a:t>O</a:t>
            </a:r>
            <a:r>
              <a:rPr sz="5100" spc="-10" dirty="0">
                <a:solidFill>
                  <a:srgbClr val="2A1A00"/>
                </a:solidFill>
              </a:rPr>
              <a:t>N</a:t>
            </a:r>
            <a:r>
              <a:rPr sz="5100" dirty="0">
                <a:solidFill>
                  <a:srgbClr val="2A1A00"/>
                </a:solidFill>
              </a:rPr>
              <a:t>	</a:t>
            </a:r>
            <a:r>
              <a:rPr sz="5100" spc="180" dirty="0">
                <a:solidFill>
                  <a:srgbClr val="2A1A00"/>
                </a:solidFill>
              </a:rPr>
              <a:t>N</a:t>
            </a:r>
            <a:r>
              <a:rPr sz="5100" spc="100" dirty="0">
                <a:solidFill>
                  <a:srgbClr val="2A1A00"/>
                </a:solidFill>
              </a:rPr>
              <a:t>E</a:t>
            </a:r>
            <a:r>
              <a:rPr sz="5100" spc="305" dirty="0">
                <a:solidFill>
                  <a:srgbClr val="2A1A00"/>
                </a:solidFill>
              </a:rPr>
              <a:t>T</a:t>
            </a:r>
            <a:r>
              <a:rPr sz="5100" spc="180" dirty="0">
                <a:solidFill>
                  <a:srgbClr val="2A1A00"/>
                </a:solidFill>
              </a:rPr>
              <a:t>WO</a:t>
            </a:r>
            <a:r>
              <a:rPr sz="5100" spc="170" dirty="0">
                <a:solidFill>
                  <a:srgbClr val="2A1A00"/>
                </a:solidFill>
              </a:rPr>
              <a:t>R</a:t>
            </a:r>
            <a:r>
              <a:rPr sz="5100" spc="105" dirty="0">
                <a:solidFill>
                  <a:srgbClr val="2A1A00"/>
                </a:solidFill>
              </a:rPr>
              <a:t>K</a:t>
            </a:r>
            <a:r>
              <a:rPr sz="5100" spc="310" dirty="0">
                <a:solidFill>
                  <a:srgbClr val="2A1A00"/>
                </a:solidFill>
              </a:rPr>
              <a:t>S</a:t>
            </a:r>
            <a:r>
              <a:rPr sz="5100" spc="175" dirty="0">
                <a:solidFill>
                  <a:srgbClr val="2A1A00"/>
                </a:solidFill>
              </a:rPr>
              <a:t>-</a:t>
            </a:r>
            <a:r>
              <a:rPr sz="5100" spc="210" dirty="0">
                <a:solidFill>
                  <a:srgbClr val="FF3300"/>
                </a:solidFill>
              </a:rPr>
              <a:t>OR</a:t>
            </a:r>
            <a:endParaRPr sz="5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987552"/>
            <a:ext cx="9692640" cy="1456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2944" y="2987039"/>
            <a:ext cx="4974336" cy="2609088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9278" y="1632724"/>
            <a:ext cx="1335405" cy="509270"/>
          </a:xfrm>
          <a:custGeom>
            <a:avLst/>
            <a:gdLst/>
            <a:ahLst/>
            <a:cxnLst/>
            <a:rect l="l" t="t" r="r" b="b"/>
            <a:pathLst>
              <a:path w="1335404" h="509269">
                <a:moveTo>
                  <a:pt x="1335277" y="0"/>
                </a:moveTo>
                <a:lnTo>
                  <a:pt x="0" y="0"/>
                </a:lnTo>
                <a:lnTo>
                  <a:pt x="0" y="509257"/>
                </a:lnTo>
                <a:lnTo>
                  <a:pt x="1335277" y="509257"/>
                </a:lnTo>
                <a:lnTo>
                  <a:pt x="1335277" y="0"/>
                </a:lnTo>
                <a:close/>
              </a:path>
            </a:pathLst>
          </a:custGeom>
          <a:solidFill>
            <a:srgbClr val="DBE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21096" y="124917"/>
            <a:ext cx="2196465" cy="577850"/>
            <a:chOff x="5721096" y="124917"/>
            <a:chExt cx="2196465" cy="57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1096" y="124917"/>
              <a:ext cx="1711198" cy="577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3552" y="124917"/>
              <a:ext cx="434136" cy="5773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3760" y="124917"/>
              <a:ext cx="693204" cy="57739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24260" y="1655317"/>
            <a:ext cx="844550" cy="241300"/>
          </a:xfrm>
          <a:custGeom>
            <a:avLst/>
            <a:gdLst/>
            <a:ahLst/>
            <a:cxnLst/>
            <a:rect l="l" t="t" r="r" b="b"/>
            <a:pathLst>
              <a:path w="844550" h="241300">
                <a:moveTo>
                  <a:pt x="844296" y="0"/>
                </a:moveTo>
                <a:lnTo>
                  <a:pt x="0" y="0"/>
                </a:lnTo>
                <a:lnTo>
                  <a:pt x="0" y="240791"/>
                </a:lnTo>
                <a:lnTo>
                  <a:pt x="844296" y="240791"/>
                </a:lnTo>
                <a:lnTo>
                  <a:pt x="8442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793367" y="196850"/>
          <a:ext cx="10034270" cy="6261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/>
                <a:gridCol w="2235200"/>
                <a:gridCol w="785495"/>
                <a:gridCol w="681354"/>
                <a:gridCol w="3960495"/>
                <a:gridCol w="1334770"/>
              </a:tblGrid>
              <a:tr h="448373">
                <a:tc gridSpan="6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spc="-20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20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0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latin typeface="Cambria"/>
                          <a:cs typeface="Cambria"/>
                        </a:rPr>
                        <a:t>OR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7967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Input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(1,X1,X2)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(Binary)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Net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Out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30" dirty="0">
                          <a:latin typeface="Cambria"/>
                          <a:cs typeface="Cambria"/>
                        </a:rPr>
                        <a:t>Target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Bipolar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Update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25" dirty="0">
                          <a:latin typeface="Cambria"/>
                          <a:cs typeface="Cambria"/>
                        </a:rPr>
                        <a:t>Weight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α=1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Weights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(b,W1,W2)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5091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600" b="1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112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Yin=0+(1*0)+(1*0)=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80035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91440" indent="-635" algn="ctr">
                        <a:lnSpc>
                          <a:spcPct val="115100"/>
                        </a:lnSpc>
                        <a:spcBef>
                          <a:spcPts val="925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b(new)=b(old)+α*t=0+(1*1)=1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w1(new)=w1(old)+α*t*x1=0+(1*1*1)=1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w2(new)=w2(old)+α*t*x2=0+(1*1*1)=1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174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744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91440" indent="109220">
                        <a:lnSpc>
                          <a:spcPct val="114999"/>
                        </a:lnSpc>
                        <a:spcBef>
                          <a:spcPts val="51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=1+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0035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7443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Yin=1+(0*1)+(1*1)=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800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411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97155" marR="91440" indent="109220">
                        <a:lnSpc>
                          <a:spcPct val="114999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=1+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46379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56515" indent="-3810" algn="ctr">
                        <a:lnSpc>
                          <a:spcPct val="115100"/>
                        </a:lnSpc>
                        <a:spcBef>
                          <a:spcPts val="935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b(new)=b(old)+α*t=1+(1*-1)=0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w1(new)=w1(old)+α*t*x1=1+(1*-1*0)=1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w2(new)=w2(old)+α*t*x2=1+(1*-1*0)=1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187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99160"/>
            <a:ext cx="1776983" cy="1170432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0017" y="1495005"/>
            <a:ext cx="1422400" cy="568960"/>
          </a:xfrm>
          <a:custGeom>
            <a:avLst/>
            <a:gdLst/>
            <a:ahLst/>
            <a:cxnLst/>
            <a:rect l="l" t="t" r="r" b="b"/>
            <a:pathLst>
              <a:path w="1422400" h="568960">
                <a:moveTo>
                  <a:pt x="1422400" y="0"/>
                </a:moveTo>
                <a:lnTo>
                  <a:pt x="0" y="0"/>
                </a:lnTo>
                <a:lnTo>
                  <a:pt x="0" y="568363"/>
                </a:lnTo>
                <a:lnTo>
                  <a:pt x="1422400" y="568363"/>
                </a:lnTo>
                <a:lnTo>
                  <a:pt x="1422400" y="0"/>
                </a:lnTo>
                <a:close/>
              </a:path>
            </a:pathLst>
          </a:custGeom>
          <a:solidFill>
            <a:srgbClr val="DBE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21679" y="167589"/>
            <a:ext cx="2196465" cy="577850"/>
            <a:chOff x="5821679" y="167589"/>
            <a:chExt cx="2196465" cy="57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79" y="167589"/>
              <a:ext cx="1711198" cy="577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4135" y="167589"/>
              <a:ext cx="434136" cy="5773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4343" y="167589"/>
              <a:ext cx="693204" cy="57739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859769" y="1654175"/>
            <a:ext cx="802005" cy="241300"/>
          </a:xfrm>
          <a:custGeom>
            <a:avLst/>
            <a:gdLst/>
            <a:ahLst/>
            <a:cxnLst/>
            <a:rect l="l" t="t" r="r" b="b"/>
            <a:pathLst>
              <a:path w="802004" h="241300">
                <a:moveTo>
                  <a:pt x="801624" y="0"/>
                </a:moveTo>
                <a:lnTo>
                  <a:pt x="0" y="0"/>
                </a:lnTo>
                <a:lnTo>
                  <a:pt x="0" y="240791"/>
                </a:lnTo>
                <a:lnTo>
                  <a:pt x="801624" y="240791"/>
                </a:lnTo>
                <a:lnTo>
                  <a:pt x="80162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35150" y="240411"/>
          <a:ext cx="10150475" cy="618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995"/>
                <a:gridCol w="2351405"/>
                <a:gridCol w="629285"/>
                <a:gridCol w="689610"/>
                <a:gridCol w="3935729"/>
                <a:gridCol w="1423034"/>
              </a:tblGrid>
              <a:tr h="404812">
                <a:tc gridSpan="6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spc="-20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2000" b="1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0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latin typeface="Cambria"/>
                          <a:cs typeface="Cambria"/>
                        </a:rPr>
                        <a:t>OR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41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Input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(1,X1,X2)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(Binary)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Net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Out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30" dirty="0">
                          <a:latin typeface="Cambria"/>
                          <a:cs typeface="Cambria"/>
                        </a:rPr>
                        <a:t>Target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Bipolar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Update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25" dirty="0">
                          <a:latin typeface="Cambria"/>
                          <a:cs typeface="Cambria"/>
                        </a:rPr>
                        <a:t>Weight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α=1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Weights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(b,W1,W2)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5684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600" b="1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53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53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72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Yin=0+(1*1)+(1*1)=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5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1178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87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147320" indent="109220">
                        <a:lnSpc>
                          <a:spcPct val="114999"/>
                        </a:lnSpc>
                        <a:spcBef>
                          <a:spcPts val="1019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=0+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2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1178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87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147320" indent="109220">
                        <a:lnSpc>
                          <a:spcPct val="114999"/>
                        </a:lnSpc>
                        <a:spcBef>
                          <a:spcPts val="102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=0+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2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1178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735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6670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Yin=0+(0*1)+(0*1)=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3975" marR="41275" indent="-5080" algn="ctr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b(new)=b(old)+α*t=0+(1*-1)=-1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w1(new)=w1(old)+α*t*x1=1+(1*-1*0)=1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w2(new)=w2(old)+α*t*x2=1+(1*-1*0)=1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99160"/>
            <a:ext cx="1816608" cy="11978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711517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24145" algn="l"/>
              </a:tabLst>
            </a:pPr>
            <a:r>
              <a:rPr sz="5100" spc="170" dirty="0">
                <a:solidFill>
                  <a:srgbClr val="2A1A00"/>
                </a:solidFill>
              </a:rPr>
              <a:t>CHARACTERISTICS	</a:t>
            </a:r>
            <a:r>
              <a:rPr sz="5100" spc="90" dirty="0">
                <a:solidFill>
                  <a:srgbClr val="2A1A00"/>
                </a:solidFill>
              </a:rPr>
              <a:t>OF</a:t>
            </a:r>
            <a:r>
              <a:rPr sz="5100" spc="310" dirty="0">
                <a:solidFill>
                  <a:srgbClr val="2A1A00"/>
                </a:solidFill>
              </a:rPr>
              <a:t> </a:t>
            </a:r>
            <a:r>
              <a:rPr sz="5100" spc="120" dirty="0">
                <a:solidFill>
                  <a:srgbClr val="2A1A00"/>
                </a:solidFill>
              </a:rPr>
              <a:t>ANN</a:t>
            </a:r>
            <a:endParaRPr sz="5100" dirty="0"/>
          </a:p>
        </p:txBody>
      </p:sp>
      <p:sp>
        <p:nvSpPr>
          <p:cNvPr id="3" name="object 3"/>
          <p:cNvSpPr txBox="1"/>
          <p:nvPr/>
        </p:nvSpPr>
        <p:spPr>
          <a:xfrm>
            <a:off x="-228600" y="1905000"/>
            <a:ext cx="11963400" cy="8059258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707390" lvl="1" indent="-238760" algn="just">
              <a:lnSpc>
                <a:spcPct val="100000"/>
              </a:lnSpc>
              <a:spcBef>
                <a:spcPts val="1085"/>
              </a:spcBef>
              <a:buFont typeface="Cambria"/>
              <a:buAutoNum type="arabicPeriod"/>
              <a:tabLst>
                <a:tab pos="708025" algn="l"/>
              </a:tabLst>
            </a:pPr>
            <a:r>
              <a:rPr sz="3600" spc="-5" dirty="0" smtClean="0">
                <a:latin typeface="Cambria"/>
                <a:cs typeface="Cambria"/>
              </a:rPr>
              <a:t>It</a:t>
            </a:r>
            <a:r>
              <a:rPr sz="3600" spc="20" dirty="0" smtClean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 a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neurally</a:t>
            </a:r>
            <a:r>
              <a:rPr sz="3600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implemented mathematical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3600" dirty="0">
                <a:latin typeface="Cambria"/>
                <a:cs typeface="Cambria"/>
              </a:rPr>
              <a:t>.</a:t>
            </a:r>
          </a:p>
          <a:p>
            <a:pPr marL="707390" lvl="1" indent="-238760" algn="just">
              <a:lnSpc>
                <a:spcPct val="100000"/>
              </a:lnSpc>
              <a:spcBef>
                <a:spcPts val="1080"/>
              </a:spcBef>
              <a:buFont typeface="Cambria"/>
              <a:buAutoNum type="arabicPeriod"/>
              <a:tabLst>
                <a:tab pos="708025" algn="l"/>
              </a:tabLst>
            </a:pPr>
            <a:r>
              <a:rPr sz="3600" spc="-10" dirty="0">
                <a:latin typeface="Cambria"/>
                <a:cs typeface="Cambria"/>
              </a:rPr>
              <a:t>There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exist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large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 number</a:t>
            </a:r>
            <a:r>
              <a:rPr sz="3600" spc="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20" dirty="0">
                <a:solidFill>
                  <a:srgbClr val="0000FF"/>
                </a:solidFill>
                <a:latin typeface="Cambria"/>
                <a:cs typeface="Cambria"/>
              </a:rPr>
              <a:t>highly</a:t>
            </a:r>
            <a:r>
              <a:rPr sz="3600" spc="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interconnected</a:t>
            </a:r>
            <a:r>
              <a:rPr sz="3600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processing</a:t>
            </a:r>
            <a:r>
              <a:rPr sz="3600" spc="-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elements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called</a:t>
            </a:r>
            <a:r>
              <a:rPr sz="36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i="1" spc="-10" dirty="0">
                <a:solidFill>
                  <a:srgbClr val="0000FF"/>
                </a:solidFill>
                <a:latin typeface="Cambria"/>
                <a:cs typeface="Cambria"/>
              </a:rPr>
              <a:t>neurons</a:t>
            </a:r>
            <a:r>
              <a:rPr sz="36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i="1" spc="-5" dirty="0">
                <a:latin typeface="Cambria"/>
                <a:cs typeface="Cambria"/>
              </a:rPr>
              <a:t>in</a:t>
            </a:r>
            <a:r>
              <a:rPr sz="3600" i="1" spc="5" dirty="0">
                <a:latin typeface="Cambria"/>
                <a:cs typeface="Cambria"/>
              </a:rPr>
              <a:t> </a:t>
            </a:r>
            <a:r>
              <a:rPr sz="3600" i="1" spc="-5" dirty="0">
                <a:latin typeface="Cambria"/>
                <a:cs typeface="Cambria"/>
              </a:rPr>
              <a:t>an</a:t>
            </a:r>
            <a:r>
              <a:rPr sz="3600" i="1" spc="10" dirty="0">
                <a:latin typeface="Cambria"/>
                <a:cs typeface="Cambria"/>
              </a:rPr>
              <a:t> </a:t>
            </a:r>
            <a:r>
              <a:rPr sz="3600" i="1" spc="-15" dirty="0">
                <a:latin typeface="Cambria"/>
                <a:cs typeface="Cambria"/>
              </a:rPr>
              <a:t>ANN.</a:t>
            </a:r>
            <a:endParaRPr sz="3600" dirty="0">
              <a:latin typeface="Cambria"/>
              <a:cs typeface="Cambria"/>
            </a:endParaRPr>
          </a:p>
          <a:p>
            <a:pPr marL="707390" lvl="1" indent="-238760" algn="just">
              <a:lnSpc>
                <a:spcPct val="100000"/>
              </a:lnSpc>
              <a:spcBef>
                <a:spcPts val="1080"/>
              </a:spcBef>
              <a:buFont typeface="Cambria"/>
              <a:buAutoNum type="arabicPeriod"/>
              <a:tabLst>
                <a:tab pos="708025" algn="l"/>
              </a:tabLst>
            </a:pP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interconnections</a:t>
            </a:r>
            <a:r>
              <a:rPr sz="3600" spc="-5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with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their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weighted</a:t>
            </a:r>
            <a:r>
              <a:rPr sz="36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linkages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hold</a:t>
            </a:r>
            <a:r>
              <a:rPr sz="3600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informative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knowledge</a:t>
            </a:r>
            <a:r>
              <a:rPr sz="3600" spc="-5" dirty="0">
                <a:latin typeface="Cambria"/>
                <a:cs typeface="Cambria"/>
              </a:rPr>
              <a:t>.</a:t>
            </a:r>
            <a:endParaRPr sz="3600" dirty="0">
              <a:latin typeface="Cambria"/>
              <a:cs typeface="Cambria"/>
            </a:endParaRPr>
          </a:p>
          <a:p>
            <a:pPr marL="707390" lvl="1" indent="-238760" algn="just">
              <a:lnSpc>
                <a:spcPct val="100000"/>
              </a:lnSpc>
              <a:spcBef>
                <a:spcPts val="1085"/>
              </a:spcBef>
              <a:buFont typeface="Cambria"/>
              <a:buAutoNum type="arabicPeriod"/>
              <a:tabLst>
                <a:tab pos="708025" algn="l"/>
              </a:tabLst>
            </a:pP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input</a:t>
            </a:r>
            <a:r>
              <a:rPr sz="3600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signals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arrive</a:t>
            </a:r>
            <a:r>
              <a:rPr sz="3600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at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elements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through</a:t>
            </a:r>
            <a:r>
              <a:rPr sz="3600" spc="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connections</a:t>
            </a:r>
            <a:r>
              <a:rPr sz="3600" spc="-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and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connecting</a:t>
            </a:r>
            <a:r>
              <a:rPr sz="3600" spc="-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weights</a:t>
            </a:r>
            <a:r>
              <a:rPr sz="3600" spc="-10" dirty="0">
                <a:latin typeface="Cambria"/>
                <a:cs typeface="Cambria"/>
              </a:rPr>
              <a:t>.</a:t>
            </a:r>
            <a:endParaRPr sz="3600" dirty="0">
              <a:latin typeface="Cambria"/>
              <a:cs typeface="Cambria"/>
            </a:endParaRPr>
          </a:p>
          <a:p>
            <a:pPr marL="725805" lvl="1" indent="-257175" algn="just">
              <a:lnSpc>
                <a:spcPct val="100000"/>
              </a:lnSpc>
              <a:spcBef>
                <a:spcPts val="1080"/>
              </a:spcBef>
              <a:buFont typeface="Cambria"/>
              <a:buAutoNum type="arabicPeriod"/>
              <a:tabLst>
                <a:tab pos="726440" algn="l"/>
              </a:tabLst>
            </a:pP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</a:t>
            </a:r>
            <a:r>
              <a:rPr sz="3600" spc="14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elements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of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the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ANN</a:t>
            </a:r>
            <a:r>
              <a:rPr sz="3600" spc="160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have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145" dirty="0"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ability</a:t>
            </a:r>
            <a:r>
              <a:rPr sz="3600" spc="1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20" dirty="0">
                <a:solidFill>
                  <a:srgbClr val="0000FF"/>
                </a:solidFill>
                <a:latin typeface="Cambria"/>
                <a:cs typeface="Cambria"/>
              </a:rPr>
              <a:t>to</a:t>
            </a:r>
            <a:r>
              <a:rPr sz="3600" spc="1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learn,</a:t>
            </a:r>
            <a:r>
              <a:rPr sz="3600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recall</a:t>
            </a:r>
            <a:r>
              <a:rPr sz="3600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and</a:t>
            </a:r>
            <a:r>
              <a:rPr sz="3600" spc="17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generalize</a:t>
            </a:r>
            <a:r>
              <a:rPr sz="3600" spc="17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from</a:t>
            </a:r>
            <a:r>
              <a:rPr sz="3600" spc="15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3600" spc="1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20" dirty="0" smtClean="0">
                <a:solidFill>
                  <a:srgbClr val="0000FF"/>
                </a:solidFill>
                <a:latin typeface="Cambria"/>
                <a:cs typeface="Cambria"/>
              </a:rPr>
              <a:t>given</a:t>
            </a:r>
            <a:r>
              <a:rPr lang="en-US" sz="3600" spc="-20" dirty="0" smtClean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 smtClean="0">
                <a:solidFill>
                  <a:srgbClr val="0000FF"/>
                </a:solidFill>
                <a:latin typeface="Cambria"/>
                <a:cs typeface="Cambria"/>
              </a:rPr>
              <a:t>data</a:t>
            </a:r>
            <a:r>
              <a:rPr sz="3600" spc="-5" dirty="0" smtClean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by</a:t>
            </a:r>
            <a:r>
              <a:rPr sz="3600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suitable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assignment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or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adjustment</a:t>
            </a:r>
            <a:r>
              <a:rPr sz="3600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weights.</a:t>
            </a:r>
            <a:endParaRPr sz="3600" dirty="0">
              <a:latin typeface="Cambria"/>
              <a:cs typeface="Cambria"/>
            </a:endParaRPr>
          </a:p>
          <a:p>
            <a:pPr marL="734695" lvl="1" indent="-266065" algn="just">
              <a:lnSpc>
                <a:spcPct val="100000"/>
              </a:lnSpc>
              <a:spcBef>
                <a:spcPts val="1080"/>
              </a:spcBef>
              <a:buFont typeface="Cambria"/>
              <a:buAutoNum type="arabicPeriod" startAt="6"/>
              <a:tabLst>
                <a:tab pos="735330" algn="l"/>
              </a:tabLst>
            </a:pP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computational</a:t>
            </a:r>
            <a:r>
              <a:rPr sz="3600" spc="204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power</a:t>
            </a:r>
            <a:r>
              <a:rPr sz="3600" spc="22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can</a:t>
            </a:r>
            <a:r>
              <a:rPr sz="3600" spc="204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be</a:t>
            </a:r>
            <a:r>
              <a:rPr sz="3600" spc="2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demonstrated</a:t>
            </a:r>
            <a:r>
              <a:rPr sz="3600" spc="22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only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by</a:t>
            </a:r>
            <a:r>
              <a:rPr sz="3600" spc="21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245" dirty="0"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collective</a:t>
            </a:r>
            <a:r>
              <a:rPr sz="3600" spc="2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behavior</a:t>
            </a:r>
            <a:r>
              <a:rPr sz="3600" spc="2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3600" spc="2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neurons</a:t>
            </a:r>
            <a:r>
              <a:rPr sz="3600" spc="-10" dirty="0">
                <a:latin typeface="Cambria"/>
                <a:cs typeface="Cambria"/>
              </a:rPr>
              <a:t>,</a:t>
            </a:r>
            <a:r>
              <a:rPr sz="3600" spc="22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and</a:t>
            </a:r>
            <a:r>
              <a:rPr sz="3600" spc="220" dirty="0">
                <a:latin typeface="Cambria"/>
                <a:cs typeface="Cambria"/>
              </a:rPr>
              <a:t> </a:t>
            </a:r>
            <a:r>
              <a:rPr sz="3600" dirty="0" smtClean="0">
                <a:latin typeface="Cambria"/>
                <a:cs typeface="Cambria"/>
              </a:rPr>
              <a:t>it</a:t>
            </a:r>
            <a:r>
              <a:rPr lang="en-US" sz="3600" dirty="0" smtClean="0"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should</a:t>
            </a:r>
            <a:r>
              <a:rPr sz="3600" spc="20" dirty="0" smtClean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be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noted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that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no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single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neuron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carries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specific</a:t>
            </a:r>
            <a:r>
              <a:rPr sz="3600" spc="-5" dirty="0">
                <a:latin typeface="Cambria"/>
                <a:cs typeface="Cambria"/>
              </a:rPr>
              <a:t> information</a:t>
            </a:r>
            <a:r>
              <a:rPr sz="3600" spc="-5" dirty="0" smtClean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80878" y="1414005"/>
            <a:ext cx="1292225" cy="518159"/>
          </a:xfrm>
          <a:custGeom>
            <a:avLst/>
            <a:gdLst/>
            <a:ahLst/>
            <a:cxnLst/>
            <a:rect l="l" t="t" r="r" b="b"/>
            <a:pathLst>
              <a:path w="1292225" h="518160">
                <a:moveTo>
                  <a:pt x="1291717" y="0"/>
                </a:moveTo>
                <a:lnTo>
                  <a:pt x="0" y="0"/>
                </a:lnTo>
                <a:lnTo>
                  <a:pt x="0" y="517918"/>
                </a:lnTo>
                <a:lnTo>
                  <a:pt x="1291717" y="517918"/>
                </a:lnTo>
                <a:lnTo>
                  <a:pt x="1291717" y="0"/>
                </a:lnTo>
                <a:close/>
              </a:path>
            </a:pathLst>
          </a:custGeom>
          <a:solidFill>
            <a:srgbClr val="DBE4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46064" y="82245"/>
            <a:ext cx="2196465" cy="577850"/>
            <a:chOff x="5846064" y="82245"/>
            <a:chExt cx="2196465" cy="57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6064" y="82245"/>
              <a:ext cx="1711197" cy="577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82245"/>
              <a:ext cx="434136" cy="5773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728" y="82245"/>
              <a:ext cx="693204" cy="57739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92841" y="1547875"/>
            <a:ext cx="868680" cy="241300"/>
          </a:xfrm>
          <a:custGeom>
            <a:avLst/>
            <a:gdLst/>
            <a:ahLst/>
            <a:cxnLst/>
            <a:rect l="l" t="t" r="r" b="b"/>
            <a:pathLst>
              <a:path w="868679" h="241300">
                <a:moveTo>
                  <a:pt x="152387" y="0"/>
                </a:moveTo>
                <a:lnTo>
                  <a:pt x="82296" y="0"/>
                </a:lnTo>
                <a:lnTo>
                  <a:pt x="0" y="0"/>
                </a:lnTo>
                <a:lnTo>
                  <a:pt x="0" y="240792"/>
                </a:lnTo>
                <a:lnTo>
                  <a:pt x="82296" y="240792"/>
                </a:lnTo>
                <a:lnTo>
                  <a:pt x="152387" y="240792"/>
                </a:lnTo>
                <a:lnTo>
                  <a:pt x="152387" y="0"/>
                </a:lnTo>
                <a:close/>
              </a:path>
              <a:path w="868679" h="241300">
                <a:moveTo>
                  <a:pt x="868680" y="0"/>
                </a:moveTo>
                <a:lnTo>
                  <a:pt x="152400" y="0"/>
                </a:lnTo>
                <a:lnTo>
                  <a:pt x="152400" y="240792"/>
                </a:lnTo>
                <a:lnTo>
                  <a:pt x="868680" y="240792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982089" y="153288"/>
          <a:ext cx="9903460" cy="5758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/>
                <a:gridCol w="2137410"/>
                <a:gridCol w="694689"/>
                <a:gridCol w="673100"/>
                <a:gridCol w="3935729"/>
                <a:gridCol w="1292225"/>
              </a:tblGrid>
              <a:tr h="421195">
                <a:tc gridSpan="6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000" b="1" spc="-20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2000" b="1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20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latin typeface="Cambria"/>
                          <a:cs typeface="Cambria"/>
                        </a:rPr>
                        <a:t>OR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314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Input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(1,X1,X2)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(Binary)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Net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Out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30" dirty="0">
                          <a:latin typeface="Cambria"/>
                          <a:cs typeface="Cambria"/>
                        </a:rPr>
                        <a:t>Target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Bipolar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Update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25" dirty="0">
                          <a:latin typeface="Cambria"/>
                          <a:cs typeface="Cambria"/>
                        </a:rPr>
                        <a:t>Weight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α=1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Weights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(b,W1,W2)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518033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600" b="1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3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9693"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Yin=-1+(1*1)+(1*1)=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8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600" b="1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211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7526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3970" marR="9525" indent="142875">
                        <a:lnSpc>
                          <a:spcPct val="114999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6995" marR="80010" indent="-1905" algn="ctr">
                        <a:lnSpc>
                          <a:spcPct val="115100"/>
                        </a:lnSpc>
                        <a:spcBef>
                          <a:spcPts val="140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(o!=t),True,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b(new)=b(old)+α*t=-1+(1*1)=0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w1(new)=w1(old)+α*t*x1=1+(1*1*1)=2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w2(new)=w2(old)+α*t*x2=1+(1*1*0)=1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2,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728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752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Yin=0+(0*2)+(1*1)=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False,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2,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4351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5748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Yin=0+(0*2)+(0*1)=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3340" marR="43180" indent="-3175" algn="ctr">
                        <a:lnSpc>
                          <a:spcPct val="114999"/>
                        </a:lnSpc>
                        <a:spcBef>
                          <a:spcPts val="1030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(o!=t),True,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b(new)=b(old)+α*t=0+(1*-1)=-1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w1(new)=w1(old)+α*t*x1=2+(1*-1*0)=2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w2(new)=w2(old)+α*t*x2=1+(1*-1*0)=1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30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54658" y="6023864"/>
            <a:ext cx="8026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995" indent="-201930">
              <a:lnSpc>
                <a:spcPct val="100000"/>
              </a:lnSpc>
              <a:spcBef>
                <a:spcPts val="95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b="1" spc="-5" dirty="0">
                <a:latin typeface="Cambria"/>
                <a:cs typeface="Cambria"/>
              </a:rPr>
              <a:t>The </a:t>
            </a:r>
            <a:r>
              <a:rPr sz="2000" b="1" spc="-15" dirty="0">
                <a:latin typeface="Cambria"/>
                <a:cs typeface="Cambria"/>
              </a:rPr>
              <a:t>final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the </a:t>
            </a:r>
            <a:r>
              <a:rPr sz="2000" b="1" spc="-10" dirty="0">
                <a:latin typeface="Cambria"/>
                <a:cs typeface="Cambria"/>
              </a:rPr>
              <a:t>end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third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epoch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are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mbria"/>
                <a:cs typeface="Cambria"/>
              </a:rPr>
              <a:t>w1=2,w2=1,b=-1</a:t>
            </a:r>
            <a:endParaRPr sz="2000">
              <a:latin typeface="Cambria"/>
              <a:cs typeface="Cambria"/>
            </a:endParaRPr>
          </a:p>
          <a:p>
            <a:pPr marL="213995" indent="-201930">
              <a:lnSpc>
                <a:spcPct val="100000"/>
              </a:lnSpc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b="1" spc="-10" dirty="0">
                <a:latin typeface="Cambria"/>
                <a:cs typeface="Cambria"/>
              </a:rPr>
              <a:t>Further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epochs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40" dirty="0">
                <a:latin typeface="Cambria"/>
                <a:cs typeface="Cambria"/>
              </a:rPr>
              <a:t>have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to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be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done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for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30" dirty="0">
                <a:latin typeface="Cambria"/>
                <a:cs typeface="Cambria"/>
              </a:rPr>
              <a:t>convergence</a:t>
            </a:r>
            <a:r>
              <a:rPr sz="2000" b="1" spc="114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network.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99160"/>
            <a:ext cx="1566672" cy="1033272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788" y="131444"/>
            <a:ext cx="8510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18510" algn="l"/>
                <a:tab pos="6405245" algn="l"/>
              </a:tabLst>
            </a:pPr>
            <a:r>
              <a:rPr sz="4600" spc="165" dirty="0">
                <a:solidFill>
                  <a:srgbClr val="2A1A00"/>
                </a:solidFill>
              </a:rPr>
              <a:t>PERCEPTRON	</a:t>
            </a:r>
            <a:r>
              <a:rPr sz="4600" spc="170" dirty="0">
                <a:solidFill>
                  <a:srgbClr val="2A1A00"/>
                </a:solidFill>
              </a:rPr>
              <a:t>NETWORKS-	</a:t>
            </a:r>
            <a:r>
              <a:rPr sz="4600" spc="130" dirty="0"/>
              <a:t>AND</a:t>
            </a:r>
            <a:r>
              <a:rPr sz="4600" spc="295" dirty="0"/>
              <a:t> </a:t>
            </a:r>
            <a:r>
              <a:rPr sz="4600" spc="125" dirty="0"/>
              <a:t>NOT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1002791" y="771118"/>
            <a:ext cx="10980420" cy="906780"/>
            <a:chOff x="1002791" y="771118"/>
            <a:chExt cx="10980420" cy="906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91" y="771118"/>
              <a:ext cx="10980166" cy="571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391" y="1106398"/>
              <a:ext cx="6834885" cy="5712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3160" y="807516"/>
            <a:ext cx="10596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</a:pPr>
            <a:r>
              <a:rPr sz="2000" b="1" spc="-30" dirty="0">
                <a:latin typeface="Cambria"/>
                <a:cs typeface="Cambria"/>
              </a:rPr>
              <a:t>Q.</a:t>
            </a:r>
            <a:r>
              <a:rPr sz="2000" b="1" spc="-10" dirty="0">
                <a:latin typeface="Cambria"/>
                <a:cs typeface="Cambria"/>
              </a:rPr>
              <a:t> Find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using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Perceptron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network</a:t>
            </a:r>
            <a:r>
              <a:rPr sz="2000" b="1" spc="6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for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AND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NOT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function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when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all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inputs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are </a:t>
            </a:r>
            <a:r>
              <a:rPr sz="2000" b="1" spc="-42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presented</a:t>
            </a:r>
            <a:r>
              <a:rPr sz="2000" b="1" spc="4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only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one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time.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Use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bipolar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inputs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and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targets.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6991" y="1566672"/>
            <a:ext cx="11600815" cy="3514725"/>
            <a:chOff x="316991" y="1566672"/>
            <a:chExt cx="11600815" cy="35147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1" y="1627632"/>
              <a:ext cx="5675376" cy="30175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80" y="1566672"/>
              <a:ext cx="5663183" cy="762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2307336"/>
              <a:ext cx="5821680" cy="27736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40332" y="4995965"/>
            <a:ext cx="8164830" cy="156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97180">
              <a:lnSpc>
                <a:spcPct val="120100"/>
              </a:lnSpc>
              <a:spcBef>
                <a:spcPts val="100"/>
              </a:spcBef>
              <a:buSzPct val="96428"/>
              <a:buFont typeface="Wingdings"/>
              <a:buChar char=""/>
              <a:tabLst>
                <a:tab pos="297180" algn="l"/>
              </a:tabLst>
            </a:pPr>
            <a:r>
              <a:rPr sz="2800" dirty="0">
                <a:latin typeface="Cambria Math"/>
                <a:cs typeface="Cambria Math"/>
              </a:rPr>
              <a:t>The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initial</a:t>
            </a:r>
            <a:r>
              <a:rPr sz="2800" spc="-6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weights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and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threshold</a:t>
            </a:r>
            <a:r>
              <a:rPr sz="2800" spc="-35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are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set</a:t>
            </a:r>
            <a:r>
              <a:rPr sz="2800" spc="-10" dirty="0">
                <a:latin typeface="Cambria Math"/>
                <a:cs typeface="Cambria Math"/>
              </a:rPr>
              <a:t> to</a:t>
            </a:r>
            <a:r>
              <a:rPr sz="2800" spc="-15" dirty="0">
                <a:latin typeface="Cambria Math"/>
                <a:cs typeface="Cambria Math"/>
              </a:rPr>
              <a:t> zero,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i.e., </a:t>
            </a:r>
            <a:r>
              <a:rPr sz="2800" spc="-600" dirty="0">
                <a:latin typeface="Cambria Math"/>
                <a:cs typeface="Cambria Math"/>
              </a:rPr>
              <a:t> </a:t>
            </a:r>
            <a:r>
              <a:rPr sz="2800" b="1" spc="-85" dirty="0">
                <a:latin typeface="Cambria"/>
                <a:cs typeface="Cambria"/>
              </a:rPr>
              <a:t>w</a:t>
            </a:r>
            <a:r>
              <a:rPr sz="2800" b="1" spc="-105" dirty="0">
                <a:latin typeface="Cambria"/>
                <a:cs typeface="Cambria"/>
              </a:rPr>
              <a:t>1</a:t>
            </a:r>
            <a:r>
              <a:rPr sz="2800" b="1" spc="-8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50" dirty="0">
                <a:latin typeface="Cambria"/>
                <a:cs typeface="Cambria"/>
              </a:rPr>
              <a:t> </a:t>
            </a:r>
            <a:r>
              <a:rPr sz="2800" b="1" spc="-85" dirty="0">
                <a:latin typeface="Cambria"/>
                <a:cs typeface="Cambria"/>
              </a:rPr>
              <a:t>w</a:t>
            </a:r>
            <a:r>
              <a:rPr sz="2800" b="1" spc="-105" dirty="0">
                <a:latin typeface="Cambria"/>
                <a:cs typeface="Cambria"/>
              </a:rPr>
              <a:t>2</a:t>
            </a:r>
            <a:r>
              <a:rPr sz="2800" b="1" spc="-8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120" dirty="0">
                <a:latin typeface="Cambria"/>
                <a:cs typeface="Cambria"/>
              </a:rPr>
              <a:t>b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105" dirty="0">
                <a:latin typeface="Cambria"/>
                <a:cs typeface="Cambria"/>
              </a:rPr>
              <a:t>0</a:t>
            </a:r>
            <a:r>
              <a:rPr sz="2800" b="1" spc="-60" dirty="0">
                <a:latin typeface="Cambria"/>
                <a:cs typeface="Cambria"/>
              </a:rPr>
              <a:t> </a:t>
            </a:r>
            <a:r>
              <a:rPr sz="2800" b="1" spc="-125" dirty="0">
                <a:latin typeface="Cambria"/>
                <a:cs typeface="Cambria"/>
              </a:rPr>
              <a:t>a</a:t>
            </a:r>
            <a:r>
              <a:rPr sz="2800" b="1" spc="-145" dirty="0">
                <a:latin typeface="Cambria"/>
                <a:cs typeface="Cambria"/>
              </a:rPr>
              <a:t>n</a:t>
            </a:r>
            <a:r>
              <a:rPr sz="2800" b="1" spc="-114" dirty="0">
                <a:latin typeface="Cambria"/>
                <a:cs typeface="Cambria"/>
              </a:rPr>
              <a:t>d</a:t>
            </a:r>
            <a:r>
              <a:rPr sz="2800" b="1" spc="-9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ϴ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90" dirty="0">
                <a:latin typeface="Cambria"/>
                <a:cs typeface="Cambria"/>
              </a:rPr>
              <a:t>0.</a:t>
            </a:r>
            <a:endParaRPr sz="2800">
              <a:latin typeface="Cambria"/>
              <a:cs typeface="Cambria"/>
            </a:endParaRPr>
          </a:p>
          <a:p>
            <a:pPr marL="296545" indent="-284480">
              <a:lnSpc>
                <a:spcPct val="100000"/>
              </a:lnSpc>
              <a:spcBef>
                <a:spcPts val="520"/>
              </a:spcBef>
              <a:buSzPct val="91525"/>
              <a:buFont typeface="Wingdings"/>
              <a:buChar char=""/>
              <a:tabLst>
                <a:tab pos="297180" algn="l"/>
              </a:tabLst>
            </a:pPr>
            <a:r>
              <a:rPr sz="2950" i="1" spc="-10" dirty="0">
                <a:latin typeface="Cambria"/>
                <a:cs typeface="Cambria"/>
              </a:rPr>
              <a:t>The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950" i="1" spc="-60" dirty="0">
                <a:latin typeface="Cambria"/>
                <a:cs typeface="Cambria"/>
              </a:rPr>
              <a:t>learning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950" i="1" spc="-90" dirty="0">
                <a:latin typeface="Cambria"/>
                <a:cs typeface="Cambria"/>
              </a:rPr>
              <a:t>rate</a:t>
            </a:r>
            <a:r>
              <a:rPr sz="2950" i="1" spc="-35" dirty="0">
                <a:latin typeface="Cambria"/>
                <a:cs typeface="Cambria"/>
              </a:rPr>
              <a:t> </a:t>
            </a:r>
            <a:r>
              <a:rPr sz="2800" b="1" i="1" spc="-125" dirty="0">
                <a:latin typeface="Arial"/>
                <a:cs typeface="Arial"/>
              </a:rPr>
              <a:t>α</a:t>
            </a:r>
            <a:r>
              <a:rPr sz="2800" b="1" i="1" spc="-210" dirty="0">
                <a:latin typeface="Arial"/>
                <a:cs typeface="Arial"/>
              </a:rPr>
              <a:t> </a:t>
            </a:r>
            <a:r>
              <a:rPr sz="2950" i="1" spc="30" dirty="0">
                <a:latin typeface="Cambria"/>
                <a:cs typeface="Cambria"/>
              </a:rPr>
              <a:t>is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950" i="1" spc="5" dirty="0">
                <a:latin typeface="Cambria"/>
                <a:cs typeface="Cambria"/>
              </a:rPr>
              <a:t>set</a:t>
            </a:r>
            <a:r>
              <a:rPr sz="2950" i="1" spc="-45" dirty="0">
                <a:latin typeface="Cambria"/>
                <a:cs typeface="Cambria"/>
              </a:rPr>
              <a:t> equal</a:t>
            </a:r>
            <a:r>
              <a:rPr sz="2950" i="1" spc="-70" dirty="0">
                <a:latin typeface="Cambria"/>
                <a:cs typeface="Cambria"/>
              </a:rPr>
              <a:t> </a:t>
            </a:r>
            <a:r>
              <a:rPr sz="2950" i="1" spc="-50" dirty="0">
                <a:latin typeface="Cambria"/>
                <a:cs typeface="Cambria"/>
              </a:rPr>
              <a:t>to </a:t>
            </a:r>
            <a:r>
              <a:rPr sz="2800" b="1" spc="-10" dirty="0">
                <a:latin typeface="Cambria"/>
                <a:cs typeface="Cambria"/>
              </a:rPr>
              <a:t>1.(</a:t>
            </a:r>
            <a:r>
              <a:rPr sz="2800" b="1" i="1" spc="-10" dirty="0">
                <a:latin typeface="Arial"/>
                <a:cs typeface="Arial"/>
              </a:rPr>
              <a:t>α</a:t>
            </a:r>
            <a:r>
              <a:rPr sz="2800" b="1" spc="-10" dirty="0">
                <a:latin typeface="Cambria"/>
                <a:cs typeface="Cambria"/>
              </a:rPr>
              <a:t>=1)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788" y="131444"/>
            <a:ext cx="8510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18510" algn="l"/>
                <a:tab pos="6405245" algn="l"/>
              </a:tabLst>
            </a:pPr>
            <a:r>
              <a:rPr sz="4600" spc="165" dirty="0">
                <a:solidFill>
                  <a:srgbClr val="2A1A00"/>
                </a:solidFill>
              </a:rPr>
              <a:t>PERCEPTRON	</a:t>
            </a:r>
            <a:r>
              <a:rPr sz="4600" spc="170" dirty="0">
                <a:solidFill>
                  <a:srgbClr val="2A1A00"/>
                </a:solidFill>
              </a:rPr>
              <a:t>NETWORKS-	</a:t>
            </a:r>
            <a:r>
              <a:rPr sz="4600" spc="130" dirty="0"/>
              <a:t>AND</a:t>
            </a:r>
            <a:r>
              <a:rPr sz="4600" spc="295" dirty="0"/>
              <a:t> </a:t>
            </a:r>
            <a:r>
              <a:rPr sz="4600" spc="125" dirty="0"/>
              <a:t>NOT</a:t>
            </a:r>
            <a:endParaRPr sz="4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529839"/>
            <a:ext cx="5675376" cy="30144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1641" y="712800"/>
            <a:ext cx="8164195" cy="156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180" marR="5080" indent="-297180">
              <a:lnSpc>
                <a:spcPct val="1201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7180" algn="l"/>
              </a:tabLst>
            </a:pPr>
            <a:r>
              <a:rPr sz="2800" dirty="0">
                <a:latin typeface="Cambria Math"/>
                <a:cs typeface="Cambria Math"/>
              </a:rPr>
              <a:t>The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initial</a:t>
            </a:r>
            <a:r>
              <a:rPr sz="2800" spc="-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weights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and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threshold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20" dirty="0">
                <a:latin typeface="Cambria Math"/>
                <a:cs typeface="Cambria Math"/>
              </a:rPr>
              <a:t>are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set</a:t>
            </a:r>
            <a:r>
              <a:rPr sz="2800" spc="-10" dirty="0">
                <a:latin typeface="Cambria Math"/>
                <a:cs typeface="Cambria Math"/>
              </a:rPr>
              <a:t> to</a:t>
            </a:r>
            <a:r>
              <a:rPr sz="2800" spc="-15" dirty="0">
                <a:latin typeface="Cambria Math"/>
                <a:cs typeface="Cambria Math"/>
              </a:rPr>
              <a:t> zero,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i.e., </a:t>
            </a:r>
            <a:r>
              <a:rPr sz="2800" spc="-605" dirty="0">
                <a:latin typeface="Cambria Math"/>
                <a:cs typeface="Cambria Math"/>
              </a:rPr>
              <a:t> </a:t>
            </a:r>
            <a:r>
              <a:rPr sz="2800" b="1" spc="-85" dirty="0">
                <a:latin typeface="Cambria"/>
                <a:cs typeface="Cambria"/>
              </a:rPr>
              <a:t>w</a:t>
            </a:r>
            <a:r>
              <a:rPr sz="2800" b="1" spc="-105" dirty="0">
                <a:latin typeface="Cambria"/>
                <a:cs typeface="Cambria"/>
              </a:rPr>
              <a:t>1</a:t>
            </a:r>
            <a:r>
              <a:rPr sz="2800" b="1" spc="-8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50" dirty="0">
                <a:latin typeface="Cambria"/>
                <a:cs typeface="Cambria"/>
              </a:rPr>
              <a:t> </a:t>
            </a:r>
            <a:r>
              <a:rPr sz="2800" b="1" spc="-85" dirty="0">
                <a:latin typeface="Cambria"/>
                <a:cs typeface="Cambria"/>
              </a:rPr>
              <a:t>w</a:t>
            </a:r>
            <a:r>
              <a:rPr sz="2800" b="1" spc="-105" dirty="0">
                <a:latin typeface="Cambria"/>
                <a:cs typeface="Cambria"/>
              </a:rPr>
              <a:t>2</a:t>
            </a:r>
            <a:r>
              <a:rPr sz="2800" b="1" spc="-8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120" dirty="0">
                <a:latin typeface="Cambria"/>
                <a:cs typeface="Cambria"/>
              </a:rPr>
              <a:t>b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105" dirty="0">
                <a:latin typeface="Cambria"/>
                <a:cs typeface="Cambria"/>
              </a:rPr>
              <a:t>0</a:t>
            </a:r>
            <a:r>
              <a:rPr sz="2800" b="1" spc="-60" dirty="0">
                <a:latin typeface="Cambria"/>
                <a:cs typeface="Cambria"/>
              </a:rPr>
              <a:t> </a:t>
            </a:r>
            <a:r>
              <a:rPr sz="2800" b="1" spc="-125" dirty="0">
                <a:latin typeface="Cambria"/>
                <a:cs typeface="Cambria"/>
              </a:rPr>
              <a:t>a</a:t>
            </a:r>
            <a:r>
              <a:rPr sz="2800" b="1" spc="-145" dirty="0">
                <a:latin typeface="Cambria"/>
                <a:cs typeface="Cambria"/>
              </a:rPr>
              <a:t>n</a:t>
            </a:r>
            <a:r>
              <a:rPr sz="2800" b="1" spc="-114" dirty="0">
                <a:latin typeface="Cambria"/>
                <a:cs typeface="Cambria"/>
              </a:rPr>
              <a:t>d</a:t>
            </a:r>
            <a:r>
              <a:rPr sz="2800" b="1" spc="-9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ϴ</a:t>
            </a:r>
            <a:r>
              <a:rPr sz="2800" b="1" spc="434" dirty="0">
                <a:latin typeface="Cambria"/>
                <a:cs typeface="Cambria"/>
              </a:rPr>
              <a:t>=</a:t>
            </a:r>
            <a:r>
              <a:rPr sz="2800" b="1" spc="-75" dirty="0">
                <a:latin typeface="Cambria"/>
                <a:cs typeface="Cambria"/>
              </a:rPr>
              <a:t> </a:t>
            </a:r>
            <a:r>
              <a:rPr sz="2800" b="1" spc="-90" dirty="0">
                <a:latin typeface="Cambria"/>
                <a:cs typeface="Cambria"/>
              </a:rPr>
              <a:t>0.</a:t>
            </a:r>
            <a:endParaRPr sz="2800">
              <a:latin typeface="Cambria"/>
              <a:cs typeface="Cambria"/>
            </a:endParaRPr>
          </a:p>
          <a:p>
            <a:pPr marL="296545" indent="-284480">
              <a:lnSpc>
                <a:spcPct val="100000"/>
              </a:lnSpc>
              <a:spcBef>
                <a:spcPts val="525"/>
              </a:spcBef>
              <a:buSzPct val="91525"/>
              <a:buFont typeface="Wingdings"/>
              <a:buChar char=""/>
              <a:tabLst>
                <a:tab pos="297180" algn="l"/>
              </a:tabLst>
            </a:pPr>
            <a:r>
              <a:rPr sz="2950" i="1" spc="-10" dirty="0">
                <a:latin typeface="Cambria"/>
                <a:cs typeface="Cambria"/>
              </a:rPr>
              <a:t>The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950" i="1" spc="-60" dirty="0">
                <a:latin typeface="Cambria"/>
                <a:cs typeface="Cambria"/>
              </a:rPr>
              <a:t>learning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950" i="1" spc="-90" dirty="0">
                <a:latin typeface="Cambria"/>
                <a:cs typeface="Cambria"/>
              </a:rPr>
              <a:t>rate</a:t>
            </a:r>
            <a:r>
              <a:rPr sz="2950" i="1" spc="-40" dirty="0">
                <a:latin typeface="Cambria"/>
                <a:cs typeface="Cambria"/>
              </a:rPr>
              <a:t> </a:t>
            </a:r>
            <a:r>
              <a:rPr sz="2800" b="1" i="1" spc="-125" dirty="0">
                <a:latin typeface="Arial"/>
                <a:cs typeface="Arial"/>
              </a:rPr>
              <a:t>α</a:t>
            </a:r>
            <a:r>
              <a:rPr sz="2800" b="1" i="1" spc="-204" dirty="0">
                <a:latin typeface="Arial"/>
                <a:cs typeface="Arial"/>
              </a:rPr>
              <a:t> </a:t>
            </a:r>
            <a:r>
              <a:rPr sz="2950" i="1" spc="30" dirty="0">
                <a:latin typeface="Cambria"/>
                <a:cs typeface="Cambria"/>
              </a:rPr>
              <a:t>is</a:t>
            </a:r>
            <a:r>
              <a:rPr sz="2950" i="1" spc="-60" dirty="0">
                <a:latin typeface="Cambria"/>
                <a:cs typeface="Cambria"/>
              </a:rPr>
              <a:t> </a:t>
            </a:r>
            <a:r>
              <a:rPr sz="2950" i="1" spc="5" dirty="0">
                <a:latin typeface="Cambria"/>
                <a:cs typeface="Cambria"/>
              </a:rPr>
              <a:t>set</a:t>
            </a:r>
            <a:r>
              <a:rPr sz="2950" i="1" spc="-45" dirty="0">
                <a:latin typeface="Cambria"/>
                <a:cs typeface="Cambria"/>
              </a:rPr>
              <a:t> equal</a:t>
            </a:r>
            <a:r>
              <a:rPr sz="2950" i="1" spc="-65" dirty="0">
                <a:latin typeface="Cambria"/>
                <a:cs typeface="Cambria"/>
              </a:rPr>
              <a:t> </a:t>
            </a:r>
            <a:r>
              <a:rPr sz="2950" i="1" spc="-50" dirty="0">
                <a:latin typeface="Cambria"/>
                <a:cs typeface="Cambria"/>
              </a:rPr>
              <a:t>to</a:t>
            </a:r>
            <a:r>
              <a:rPr sz="2950" i="1" spc="-5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1.(</a:t>
            </a:r>
            <a:r>
              <a:rPr sz="2800" b="1" i="1" spc="-10" dirty="0">
                <a:latin typeface="Arial"/>
                <a:cs typeface="Arial"/>
              </a:rPr>
              <a:t>α</a:t>
            </a:r>
            <a:r>
              <a:rPr sz="2800" b="1" spc="-10" dirty="0">
                <a:latin typeface="Cambria"/>
                <a:cs typeface="Cambria"/>
              </a:rPr>
              <a:t>=1)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9944" y="2819400"/>
            <a:ext cx="4974336" cy="2612136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6125" y="6107379"/>
            <a:ext cx="987044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3995" indent="-201930">
              <a:lnSpc>
                <a:spcPct val="100000"/>
              </a:lnSpc>
              <a:spcBef>
                <a:spcPts val="90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b="1" spc="-5" dirty="0">
                <a:latin typeface="Cambria"/>
                <a:cs typeface="Cambria"/>
              </a:rPr>
              <a:t>One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epoch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training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for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5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000" b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Cambria"/>
                <a:cs typeface="Cambria"/>
              </a:rPr>
              <a:t>NOT</a:t>
            </a:r>
            <a:r>
              <a:rPr sz="20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function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using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Perceptron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network</a:t>
            </a:r>
            <a:r>
              <a:rPr sz="2000" b="1" spc="6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is </a:t>
            </a:r>
            <a:r>
              <a:rPr sz="2000" b="1" spc="-15" dirty="0">
                <a:latin typeface="Cambria"/>
                <a:cs typeface="Cambria"/>
              </a:rPr>
              <a:t>tabulated.</a:t>
            </a:r>
            <a:endParaRPr sz="2000">
              <a:latin typeface="Cambria"/>
              <a:cs typeface="Cambria"/>
            </a:endParaRPr>
          </a:p>
          <a:p>
            <a:pPr marL="213995" indent="-20193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2000" b="1" spc="-5" dirty="0">
                <a:latin typeface="Cambria"/>
                <a:cs typeface="Cambria"/>
              </a:rPr>
              <a:t>The</a:t>
            </a:r>
            <a:r>
              <a:rPr sz="2000" b="1" spc="-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final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at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 </a:t>
            </a:r>
            <a:r>
              <a:rPr sz="2000" b="1" spc="-5" dirty="0">
                <a:latin typeface="Cambria"/>
                <a:cs typeface="Cambria"/>
              </a:rPr>
              <a:t>end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FIRST</a:t>
            </a:r>
            <a:r>
              <a:rPr sz="2000" b="1" spc="-10" dirty="0">
                <a:latin typeface="Cambria"/>
                <a:cs typeface="Cambria"/>
              </a:rPr>
              <a:t> epoch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are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w1=1,w2=-1,b=-1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97423" y="161493"/>
            <a:ext cx="2970530" cy="577850"/>
            <a:chOff x="5297423" y="161493"/>
            <a:chExt cx="2970530" cy="577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423" y="161493"/>
              <a:ext cx="1711198" cy="577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9" y="161493"/>
              <a:ext cx="476859" cy="5773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59" y="161493"/>
              <a:ext cx="1424686" cy="57739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774680" y="1166456"/>
            <a:ext cx="1127125" cy="328295"/>
            <a:chOff x="10774680" y="1166456"/>
            <a:chExt cx="1127125" cy="328295"/>
          </a:xfrm>
        </p:grpSpPr>
        <p:sp>
          <p:nvSpPr>
            <p:cNvPr id="8" name="object 8"/>
            <p:cNvSpPr/>
            <p:nvPr/>
          </p:nvSpPr>
          <p:spPr>
            <a:xfrm>
              <a:off x="10774680" y="1166456"/>
              <a:ext cx="1127125" cy="328295"/>
            </a:xfrm>
            <a:custGeom>
              <a:avLst/>
              <a:gdLst/>
              <a:ahLst/>
              <a:cxnLst/>
              <a:rect l="l" t="t" r="r" b="b"/>
              <a:pathLst>
                <a:path w="1127125" h="328294">
                  <a:moveTo>
                    <a:pt x="1126998" y="0"/>
                  </a:moveTo>
                  <a:lnTo>
                    <a:pt x="0" y="0"/>
                  </a:lnTo>
                  <a:lnTo>
                    <a:pt x="0" y="328079"/>
                  </a:lnTo>
                  <a:lnTo>
                    <a:pt x="1126998" y="328079"/>
                  </a:lnTo>
                  <a:lnTo>
                    <a:pt x="1126998" y="0"/>
                  </a:lnTo>
                  <a:close/>
                </a:path>
              </a:pathLst>
            </a:custGeom>
            <a:solidFill>
              <a:srgbClr val="DBE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14888" y="1208659"/>
              <a:ext cx="844550" cy="241300"/>
            </a:xfrm>
            <a:custGeom>
              <a:avLst/>
              <a:gdLst/>
              <a:ahLst/>
              <a:cxnLst/>
              <a:rect l="l" t="t" r="r" b="b"/>
              <a:pathLst>
                <a:path w="844550" h="241300">
                  <a:moveTo>
                    <a:pt x="844296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844296" y="240791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33727" y="211327"/>
          <a:ext cx="10280650" cy="563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8410"/>
                <a:gridCol w="2525394"/>
                <a:gridCol w="511810"/>
                <a:gridCol w="601979"/>
                <a:gridCol w="4246245"/>
                <a:gridCol w="1126490"/>
              </a:tblGrid>
              <a:tr h="399732">
                <a:tc gridSpan="6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spc="-20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2000" b="1" spc="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5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2000" b="1" spc="-10" dirty="0">
                          <a:latin typeface="Cambria"/>
                          <a:cs typeface="Cambria"/>
                        </a:rPr>
                        <a:t> AND</a:t>
                      </a:r>
                      <a:r>
                        <a:rPr sz="20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25" dirty="0">
                          <a:latin typeface="Cambria"/>
                          <a:cs typeface="Cambria"/>
                        </a:rPr>
                        <a:t>NOT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47497">
                <a:tc>
                  <a:txBody>
                    <a:bodyPr/>
                    <a:lstStyle/>
                    <a:p>
                      <a:pPr marL="244475" marR="240665" indent="154940">
                        <a:lnSpc>
                          <a:spcPts val="2020"/>
                        </a:lnSpc>
                        <a:spcBef>
                          <a:spcPts val="5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Input </a:t>
                      </a:r>
                      <a:r>
                        <a:rPr sz="14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400" b="1" spc="-1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400" b="1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400" b="1" spc="-1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400" b="1" dirty="0">
                          <a:latin typeface="Cambria"/>
                          <a:cs typeface="Cambria"/>
                        </a:rPr>
                        <a:t>X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400" b="1" dirty="0">
                          <a:latin typeface="Cambria"/>
                          <a:cs typeface="Cambria"/>
                        </a:rPr>
                        <a:t>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Net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Out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30" dirty="0">
                          <a:latin typeface="Cambria"/>
                          <a:cs typeface="Cambria"/>
                        </a:rPr>
                        <a:t>Target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Update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-25" dirty="0">
                          <a:latin typeface="Cambria"/>
                          <a:cs typeface="Cambria"/>
                        </a:rPr>
                        <a:t>Weight</a:t>
                      </a:r>
                      <a:endParaRPr sz="14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α=1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635" marR="118110" indent="112395">
                        <a:lnSpc>
                          <a:spcPts val="2020"/>
                        </a:lnSpc>
                        <a:spcBef>
                          <a:spcPts val="5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4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400" b="1" spc="-3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400" b="1" spc="-1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400" b="1" spc="-1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400" b="1" spc="5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400" b="1" spc="-10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400" b="1" dirty="0">
                          <a:latin typeface="Cambria"/>
                          <a:cs typeface="Cambria"/>
                        </a:rPr>
                        <a:t>)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28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Epoch-</a:t>
                      </a:r>
                      <a:r>
                        <a:rPr sz="1600" b="1" spc="-7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BE4F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0)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42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1 ,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43840" marR="234315" indent="109220">
                        <a:lnSpc>
                          <a:spcPct val="12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=0+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2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75895" marR="160655" indent="-8255" algn="ctr">
                        <a:lnSpc>
                          <a:spcPct val="120000"/>
                        </a:lnSpc>
                        <a:spcBef>
                          <a:spcPts val="45"/>
                        </a:spcBef>
                      </a:pPr>
                      <a:r>
                        <a:rPr sz="1600" b="1" spc="-10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 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b(new)=b(old)+α*t=0+(1*-1)=-1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w1(new)=w1(old)+α*t*x1=0+(1*-1*1)=-1 </a:t>
                      </a:r>
                      <a:r>
                        <a:rPr sz="1600" b="1" spc="-3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w2(new)=w2(old)+α*t*x2=0+(1*-1*1)=-1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600" b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-1)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242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-1)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-7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9065" marR="130175" indent="635" algn="ctr">
                        <a:lnSpc>
                          <a:spcPct val="120000"/>
                        </a:lnSpc>
                        <a:spcBef>
                          <a:spcPts val="50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b(new)=b(old)+α*t=-1+(1*1)=0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w1(new)=w1(old)+α*t*x1=-1+(1*1*1)=0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w2(new)=w2(old)+α*t*x2=-1+(1*1*-1)=-2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0 ,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-2</a:t>
                      </a:r>
                      <a:r>
                        <a:rPr sz="1600" b="1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62064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</a:t>
                      </a:r>
                      <a:endParaRPr sz="16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Yin=0+(-1*0)+(1*-2)=-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</a:t>
                      </a:r>
                      <a:r>
                        <a:rPr sz="1600" b="1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False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no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change</a:t>
                      </a:r>
                      <a:r>
                        <a:rPr sz="16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83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(0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-2)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242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6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,-1</a:t>
                      </a:r>
                      <a:r>
                        <a:rPr sz="1600" b="1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,-1)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40335" marR="133985" indent="213360">
                        <a:lnSpc>
                          <a:spcPct val="12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Yin=b+x1w1+x2w2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n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=0+</a:t>
                      </a:r>
                      <a:r>
                        <a:rPr sz="16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+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(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*</a:t>
                      </a:r>
                      <a:r>
                        <a:rPr sz="1600" b="1" spc="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</a:t>
                      </a:r>
                      <a:r>
                        <a:rPr sz="1600" b="1" spc="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2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)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Cambria"/>
                          <a:cs typeface="Cambria"/>
                        </a:rPr>
                        <a:t>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93980" indent="-1905" algn="ctr">
                        <a:lnSpc>
                          <a:spcPct val="120000"/>
                        </a:lnSpc>
                        <a:spcBef>
                          <a:spcPts val="55"/>
                        </a:spcBef>
                      </a:pPr>
                      <a:r>
                        <a:rPr sz="1600" b="1" spc="-5" dirty="0">
                          <a:latin typeface="Cambria"/>
                          <a:cs typeface="Cambria"/>
                        </a:rPr>
                        <a:t>(o!=t), </a:t>
                      </a:r>
                      <a:r>
                        <a:rPr sz="1600" b="1" spc="-15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True,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hence change </a:t>
                      </a:r>
                      <a:r>
                        <a:rPr sz="1600" b="1" spc="-10" dirty="0">
                          <a:latin typeface="Cambria"/>
                          <a:cs typeface="Cambria"/>
                        </a:rPr>
                        <a:t>weights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b(new)=b(old)+α*t=0+(1*-1)=-1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w1(new)=w1(old)+α*t*x1=0+(1*-1*-1)=1 </a:t>
                      </a:r>
                      <a:r>
                        <a:rPr sz="16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-5" dirty="0">
                          <a:latin typeface="Cambria"/>
                          <a:cs typeface="Cambria"/>
                        </a:rPr>
                        <a:t>w2(new)=w2(old)+α*t*x2=-2+(1*-1*-1)=-1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mbria"/>
                          <a:cs typeface="Cambria"/>
                        </a:rPr>
                        <a:t>(-1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600" b="1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6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600" b="1" spc="10" dirty="0">
                          <a:latin typeface="Cambria"/>
                          <a:cs typeface="Cambria"/>
                        </a:rPr>
                        <a:t>-1)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99160"/>
            <a:ext cx="1566672" cy="1033272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227" y="457"/>
            <a:ext cx="1028890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17875" algn="l"/>
              </a:tabLst>
            </a:pPr>
            <a:r>
              <a:rPr sz="4600" spc="165" dirty="0">
                <a:solidFill>
                  <a:srgbClr val="2A1A00"/>
                </a:solidFill>
              </a:rPr>
              <a:t>PERCEPTRON	</a:t>
            </a:r>
            <a:r>
              <a:rPr sz="4600" spc="175" dirty="0">
                <a:solidFill>
                  <a:srgbClr val="2A1A00"/>
                </a:solidFill>
              </a:rPr>
              <a:t>NETWORKS-</a:t>
            </a:r>
            <a:r>
              <a:rPr sz="4600" spc="175" dirty="0"/>
              <a:t>CLASSIFICATION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1179575" y="749782"/>
            <a:ext cx="10709275" cy="1577340"/>
            <a:chOff x="1179575" y="749782"/>
            <a:chExt cx="10709275" cy="1577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575" y="749782"/>
              <a:ext cx="513359" cy="571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263" y="749782"/>
              <a:ext cx="400672" cy="5712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807" y="749782"/>
              <a:ext cx="866990" cy="5712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9695" y="749782"/>
              <a:ext cx="720648" cy="571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4327" y="749782"/>
              <a:ext cx="1241869" cy="5712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7119" y="749782"/>
              <a:ext cx="1376045" cy="5712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4023" y="749782"/>
              <a:ext cx="577392" cy="571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2352" y="749782"/>
              <a:ext cx="1318133" cy="5712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343" y="749782"/>
              <a:ext cx="720648" cy="5712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2928" y="749782"/>
              <a:ext cx="1433829" cy="5712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7744" y="749782"/>
              <a:ext cx="1875790" cy="5712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4519" y="749782"/>
              <a:ext cx="976693" cy="5712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5183" y="749782"/>
              <a:ext cx="1653285" cy="5712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175" y="1085062"/>
              <a:ext cx="1330198" cy="5712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5727" y="1085062"/>
              <a:ext cx="400672" cy="5712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5079" y="1085062"/>
              <a:ext cx="793826" cy="5712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7624" y="1085062"/>
              <a:ext cx="1165669" cy="5712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2024" y="1085062"/>
              <a:ext cx="443293" cy="5712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2608" y="1085062"/>
              <a:ext cx="489026" cy="5712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8911" y="1085062"/>
              <a:ext cx="400672" cy="5712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06824" y="1085062"/>
              <a:ext cx="489026" cy="5712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3128" y="1085062"/>
              <a:ext cx="400672" cy="5712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02479" y="1085062"/>
              <a:ext cx="489026" cy="5712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48784" y="1085062"/>
              <a:ext cx="400672" cy="5712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98135" y="1085062"/>
              <a:ext cx="489026" cy="5712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44440" y="1085062"/>
              <a:ext cx="443293" cy="5712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6463" y="1085062"/>
              <a:ext cx="781646" cy="5712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66816" y="1085062"/>
              <a:ext cx="443293" cy="5712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58840" y="1085062"/>
              <a:ext cx="424992" cy="5712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1135" y="1085062"/>
              <a:ext cx="489026" cy="5712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87440" y="1085062"/>
              <a:ext cx="400672" cy="5712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6791" y="1085062"/>
              <a:ext cx="492048" cy="5712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77584" y="1085062"/>
              <a:ext cx="424992" cy="5712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59879" y="1085062"/>
              <a:ext cx="489026" cy="5712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6184" y="1085062"/>
              <a:ext cx="400672" cy="5712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5535" y="1085062"/>
              <a:ext cx="424992" cy="57127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37831" y="1085062"/>
              <a:ext cx="489026" cy="57127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84135" y="1085062"/>
              <a:ext cx="443293" cy="5712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6160" y="1085062"/>
              <a:ext cx="726770" cy="57127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4695" y="1085062"/>
              <a:ext cx="1485646" cy="57127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9135" y="1085062"/>
              <a:ext cx="577392" cy="57127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271" y="1085062"/>
              <a:ext cx="720648" cy="57127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84663" y="1085062"/>
              <a:ext cx="909637" cy="5712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46080" y="1085062"/>
              <a:ext cx="705446" cy="5712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00232" y="1085062"/>
              <a:ext cx="888314" cy="57127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8175" y="1420342"/>
              <a:ext cx="1043749" cy="57127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88463" y="1420342"/>
              <a:ext cx="973658" cy="57127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98647" y="1420342"/>
              <a:ext cx="492048" cy="57127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47999" y="1420342"/>
              <a:ext cx="504215" cy="57127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8791" y="1420342"/>
              <a:ext cx="1190040" cy="57127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15383" y="1420342"/>
              <a:ext cx="446303" cy="57127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19015" y="1420342"/>
              <a:ext cx="495071" cy="57127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71416" y="1420342"/>
              <a:ext cx="400672" cy="57127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08575" y="1420342"/>
              <a:ext cx="492048" cy="57127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57928" y="1420342"/>
              <a:ext cx="400672" cy="57127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95087" y="1420342"/>
              <a:ext cx="492048" cy="57127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44440" y="1420342"/>
              <a:ext cx="400672" cy="57127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81599" y="1420342"/>
              <a:ext cx="431126" cy="57127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69991" y="1420342"/>
              <a:ext cx="492048" cy="57127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19343" y="1420342"/>
              <a:ext cx="446303" cy="57127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02223" y="1420342"/>
              <a:ext cx="784682" cy="5712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23431" y="1420342"/>
              <a:ext cx="446303" cy="57127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27063" y="1420342"/>
              <a:ext cx="492048" cy="57127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76416" y="1420342"/>
              <a:ext cx="400672" cy="5712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13575" y="1420342"/>
              <a:ext cx="431126" cy="5712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01967" y="1420342"/>
              <a:ext cx="492048" cy="57127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51319" y="1420342"/>
              <a:ext cx="400672" cy="5712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88479" y="1420342"/>
              <a:ext cx="428002" cy="57127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73823" y="1420342"/>
              <a:ext cx="495071" cy="57127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26223" y="1420342"/>
              <a:ext cx="400672" cy="57127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63384" y="1420342"/>
              <a:ext cx="492048" cy="57127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12735" y="1420342"/>
              <a:ext cx="449414" cy="57127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98663" y="1420342"/>
              <a:ext cx="723684" cy="57127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61959" y="1420342"/>
              <a:ext cx="729792" cy="57127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28304" y="1420342"/>
              <a:ext cx="1500886" cy="5712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765792" y="1420342"/>
              <a:ext cx="574370" cy="57127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6687" y="1420342"/>
              <a:ext cx="720648" cy="57127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536935" y="1420342"/>
              <a:ext cx="906602" cy="57127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180063" y="1420342"/>
              <a:ext cx="708482" cy="57127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08175" y="1755622"/>
              <a:ext cx="882205" cy="57127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05583" y="1755622"/>
              <a:ext cx="1037628" cy="57127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64536" y="1755622"/>
              <a:ext cx="970584" cy="57127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50336" y="1755622"/>
              <a:ext cx="428002" cy="57127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35680" y="1755622"/>
              <a:ext cx="492048" cy="5712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85031" y="1755622"/>
              <a:ext cx="446303" cy="57127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663" y="1755622"/>
              <a:ext cx="400672" cy="57127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904487" y="1755622"/>
              <a:ext cx="1251013" cy="57127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70704" y="1755622"/>
              <a:ext cx="1321053" cy="57127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13119" y="1755622"/>
              <a:ext cx="812114" cy="57127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440423" y="1755622"/>
              <a:ext cx="592670" cy="57127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48272" y="1755622"/>
              <a:ext cx="492048" cy="57127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55535" y="1755622"/>
              <a:ext cx="781646" cy="5712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52360" y="1755622"/>
              <a:ext cx="1037628" cy="57127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08263" y="1755622"/>
              <a:ext cx="1238834" cy="57127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162287" y="1755622"/>
              <a:ext cx="592670" cy="57127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470135" y="1755622"/>
              <a:ext cx="492048" cy="57127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487" y="1755622"/>
              <a:ext cx="400672" cy="571271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1330833" y="785164"/>
            <a:ext cx="10391775" cy="192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10100"/>
              </a:lnSpc>
              <a:spcBef>
                <a:spcPts val="100"/>
              </a:spcBef>
            </a:pPr>
            <a:r>
              <a:rPr sz="2000" b="1" spc="-30" dirty="0">
                <a:latin typeface="Cambria"/>
                <a:cs typeface="Cambria"/>
              </a:rPr>
              <a:t>Q.</a:t>
            </a:r>
            <a:r>
              <a:rPr sz="2000" b="1" spc="-2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Find</a:t>
            </a:r>
            <a:r>
              <a:rPr sz="2000" b="1" spc="-5" dirty="0">
                <a:latin typeface="Cambria"/>
                <a:cs typeface="Cambria"/>
              </a:rPr>
              <a:t> the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weights</a:t>
            </a:r>
            <a:r>
              <a:rPr sz="2000" b="1" spc="-10" dirty="0">
                <a:latin typeface="Cambria"/>
                <a:cs typeface="Cambria"/>
              </a:rPr>
              <a:t> required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to</a:t>
            </a:r>
            <a:r>
              <a:rPr sz="2000" b="1" spc="-2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perform </a:t>
            </a:r>
            <a:r>
              <a:rPr sz="2000" b="1" spc="-10" dirty="0">
                <a:latin typeface="Cambria"/>
                <a:cs typeface="Cambria"/>
              </a:rPr>
              <a:t>the following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classification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using </a:t>
            </a:r>
            <a:r>
              <a:rPr sz="2000" b="1" spc="-15" dirty="0">
                <a:latin typeface="Cambria"/>
                <a:cs typeface="Cambria"/>
              </a:rPr>
              <a:t>Perceptron </a:t>
            </a:r>
            <a:r>
              <a:rPr sz="2000" b="1" spc="-10" dirty="0">
                <a:latin typeface="Cambria"/>
                <a:cs typeface="Cambria"/>
              </a:rPr>
              <a:t> network. </a:t>
            </a:r>
            <a:r>
              <a:rPr sz="2000" b="1" spc="-5" dirty="0">
                <a:latin typeface="Cambria"/>
                <a:cs typeface="Cambria"/>
              </a:rPr>
              <a:t>The </a:t>
            </a:r>
            <a:r>
              <a:rPr sz="2000" b="1" i="1" spc="-10" dirty="0">
                <a:latin typeface="Cambria"/>
                <a:cs typeface="Cambria"/>
              </a:rPr>
              <a:t>vectors </a:t>
            </a:r>
            <a:r>
              <a:rPr sz="2000" b="1" i="1" dirty="0">
                <a:latin typeface="Cambria"/>
                <a:cs typeface="Cambria"/>
              </a:rPr>
              <a:t>(1,1, 1, 1) </a:t>
            </a:r>
            <a:r>
              <a:rPr sz="2000" b="1" i="1" spc="-10" dirty="0">
                <a:latin typeface="Cambria"/>
                <a:cs typeface="Cambria"/>
              </a:rPr>
              <a:t>and </a:t>
            </a:r>
            <a:r>
              <a:rPr sz="2000" b="1" i="1" spc="-5" dirty="0">
                <a:latin typeface="Cambria"/>
                <a:cs typeface="Cambria"/>
              </a:rPr>
              <a:t>( </a:t>
            </a:r>
            <a:r>
              <a:rPr sz="2000" b="1" i="1" dirty="0">
                <a:latin typeface="Cambria"/>
                <a:cs typeface="Cambria"/>
              </a:rPr>
              <a:t>-1, </a:t>
            </a:r>
            <a:r>
              <a:rPr sz="2000" b="1" i="1" spc="-5" dirty="0">
                <a:latin typeface="Cambria"/>
                <a:cs typeface="Cambria"/>
              </a:rPr>
              <a:t>1</a:t>
            </a:r>
            <a:r>
              <a:rPr sz="2000" b="1" i="1" dirty="0">
                <a:latin typeface="Cambria"/>
                <a:cs typeface="Cambria"/>
              </a:rPr>
              <a:t> -1, </a:t>
            </a:r>
            <a:r>
              <a:rPr sz="2000" b="1" i="1" spc="-5" dirty="0">
                <a:latin typeface="Cambria"/>
                <a:cs typeface="Cambria"/>
              </a:rPr>
              <a:t>-1) </a:t>
            </a:r>
            <a:r>
              <a:rPr sz="2000" b="1" i="1" spc="-10" dirty="0">
                <a:latin typeface="Cambria"/>
                <a:cs typeface="Cambria"/>
              </a:rPr>
              <a:t>are </a:t>
            </a:r>
            <a:r>
              <a:rPr sz="2000" b="1" i="1" spc="-5" dirty="0">
                <a:latin typeface="Cambria"/>
                <a:cs typeface="Cambria"/>
              </a:rPr>
              <a:t>belonging </a:t>
            </a:r>
            <a:r>
              <a:rPr sz="2000" b="1" spc="-25" dirty="0">
                <a:latin typeface="Cambria"/>
                <a:cs typeface="Cambria"/>
              </a:rPr>
              <a:t>to</a:t>
            </a:r>
            <a:r>
              <a:rPr sz="2000" b="1" spc="-2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 </a:t>
            </a:r>
            <a:r>
              <a:rPr sz="2000" b="1" spc="-5" dirty="0">
                <a:latin typeface="Cambria"/>
                <a:cs typeface="Cambria"/>
              </a:rPr>
              <a:t>class</a:t>
            </a:r>
            <a:r>
              <a:rPr sz="2000" b="1" spc="4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(so </a:t>
            </a:r>
            <a:r>
              <a:rPr sz="2000" b="1" spc="-35" dirty="0">
                <a:latin typeface="Cambria"/>
                <a:cs typeface="Cambria"/>
              </a:rPr>
              <a:t>have </a:t>
            </a:r>
            <a:r>
              <a:rPr sz="2000" b="1" spc="-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target value </a:t>
            </a:r>
            <a:r>
              <a:rPr sz="2000" b="1" spc="-5" dirty="0">
                <a:latin typeface="Cambria"/>
                <a:cs typeface="Cambria"/>
              </a:rPr>
              <a:t>1), </a:t>
            </a:r>
            <a:r>
              <a:rPr sz="2000" b="1" spc="-15" dirty="0">
                <a:latin typeface="Cambria"/>
                <a:cs typeface="Cambria"/>
              </a:rPr>
              <a:t>vectors </a:t>
            </a:r>
            <a:r>
              <a:rPr sz="2000" b="1" dirty="0">
                <a:latin typeface="Cambria"/>
                <a:cs typeface="Cambria"/>
              </a:rPr>
              <a:t>(1, </a:t>
            </a:r>
            <a:r>
              <a:rPr sz="2000" b="1" spc="-10" dirty="0">
                <a:latin typeface="Cambria"/>
                <a:cs typeface="Cambria"/>
              </a:rPr>
              <a:t>1, 1, </a:t>
            </a:r>
            <a:r>
              <a:rPr sz="2000" b="1" dirty="0">
                <a:latin typeface="Cambria"/>
                <a:cs typeface="Cambria"/>
              </a:rPr>
              <a:t>-1) </a:t>
            </a:r>
            <a:r>
              <a:rPr sz="2000" b="1" spc="-5" dirty="0">
                <a:latin typeface="Cambria"/>
                <a:cs typeface="Cambria"/>
              </a:rPr>
              <a:t>and (1, </a:t>
            </a:r>
            <a:r>
              <a:rPr sz="2000" b="1" dirty="0">
                <a:latin typeface="Cambria"/>
                <a:cs typeface="Cambria"/>
              </a:rPr>
              <a:t>-1, -1, </a:t>
            </a:r>
            <a:r>
              <a:rPr sz="2000" b="1" spc="-10" dirty="0">
                <a:latin typeface="Cambria"/>
                <a:cs typeface="Cambria"/>
              </a:rPr>
              <a:t>1) </a:t>
            </a:r>
            <a:r>
              <a:rPr sz="2000" b="1" spc="-25" dirty="0">
                <a:latin typeface="Cambria"/>
                <a:cs typeface="Cambria"/>
              </a:rPr>
              <a:t>are </a:t>
            </a:r>
            <a:r>
              <a:rPr sz="2000" b="1" spc="-10" dirty="0">
                <a:latin typeface="Cambria"/>
                <a:cs typeface="Cambria"/>
              </a:rPr>
              <a:t>not </a:t>
            </a:r>
            <a:r>
              <a:rPr sz="2000" b="1" spc="-5" dirty="0">
                <a:latin typeface="Cambria"/>
                <a:cs typeface="Cambria"/>
              </a:rPr>
              <a:t>belonging </a:t>
            </a:r>
            <a:r>
              <a:rPr sz="2000" b="1" spc="-25" dirty="0">
                <a:latin typeface="Cambria"/>
                <a:cs typeface="Cambria"/>
              </a:rPr>
              <a:t>to </a:t>
            </a:r>
            <a:r>
              <a:rPr sz="2000" b="1" spc="-10" dirty="0">
                <a:latin typeface="Cambria"/>
                <a:cs typeface="Cambria"/>
              </a:rPr>
              <a:t>the </a:t>
            </a:r>
            <a:r>
              <a:rPr sz="2000" b="1" spc="-5" dirty="0">
                <a:latin typeface="Cambria"/>
                <a:cs typeface="Cambria"/>
              </a:rPr>
              <a:t>class </a:t>
            </a:r>
            <a:r>
              <a:rPr sz="2000" b="1" spc="-10" dirty="0">
                <a:latin typeface="Cambria"/>
                <a:cs typeface="Cambria"/>
              </a:rPr>
              <a:t>(so 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40" dirty="0">
                <a:latin typeface="Cambria"/>
                <a:cs typeface="Cambria"/>
              </a:rPr>
              <a:t>have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target</a:t>
            </a:r>
            <a:r>
              <a:rPr sz="2000" b="1" spc="5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value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-1).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Assume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learning</a:t>
            </a:r>
            <a:r>
              <a:rPr sz="2000" b="1" spc="60" dirty="0">
                <a:latin typeface="Cambria"/>
                <a:cs typeface="Cambria"/>
              </a:rPr>
              <a:t> </a:t>
            </a:r>
            <a:r>
              <a:rPr sz="2000" b="1" spc="-25" dirty="0">
                <a:latin typeface="Cambria"/>
                <a:cs typeface="Cambria"/>
              </a:rPr>
              <a:t>rate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as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1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and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initial</a:t>
            </a:r>
            <a:r>
              <a:rPr sz="2000" b="1" spc="5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as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0.</a:t>
            </a:r>
            <a:endParaRPr sz="2000">
              <a:latin typeface="Cambria"/>
              <a:cs typeface="Cambria"/>
            </a:endParaRPr>
          </a:p>
          <a:p>
            <a:pPr marL="81280">
              <a:lnSpc>
                <a:spcPct val="100000"/>
              </a:lnSpc>
              <a:spcBef>
                <a:spcPts val="1500"/>
              </a:spcBef>
            </a:pPr>
            <a:r>
              <a:rPr sz="2400" b="1" spc="-5" dirty="0">
                <a:latin typeface="Cambria"/>
                <a:cs typeface="Cambria"/>
              </a:rPr>
              <a:t>Solution: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truth table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given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vectors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given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45" dirty="0">
                <a:latin typeface="Cambria"/>
                <a:cs typeface="Cambria"/>
              </a:rPr>
              <a:t>Table</a:t>
            </a:r>
            <a:r>
              <a:rPr sz="2400" dirty="0">
                <a:latin typeface="Cambria"/>
                <a:cs typeface="Cambria"/>
              </a:rPr>
              <a:t> 7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685288" y="2947416"/>
            <a:ext cx="6028944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7088" y="0"/>
            <a:ext cx="6535420" cy="6858000"/>
            <a:chOff x="5657088" y="0"/>
            <a:chExt cx="653542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7088" y="941832"/>
              <a:ext cx="6534911" cy="33985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0616" y="4288535"/>
              <a:ext cx="6501384" cy="6461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6227" y="457"/>
            <a:ext cx="1028890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17875" algn="l"/>
              </a:tabLst>
            </a:pPr>
            <a:r>
              <a:rPr sz="4600" spc="165" dirty="0">
                <a:solidFill>
                  <a:srgbClr val="2A1A00"/>
                </a:solidFill>
              </a:rPr>
              <a:t>PERCEPTRON	</a:t>
            </a:r>
            <a:r>
              <a:rPr sz="4600" spc="175" dirty="0">
                <a:solidFill>
                  <a:srgbClr val="2A1A00"/>
                </a:solidFill>
              </a:rPr>
              <a:t>NETWORKS-</a:t>
            </a:r>
            <a:r>
              <a:rPr sz="4600" spc="175" dirty="0"/>
              <a:t>CLASSIFICATION</a:t>
            </a:r>
            <a:endParaRPr sz="46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711" y="1481327"/>
            <a:ext cx="5196840" cy="28895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760" y="4986070"/>
            <a:ext cx="7498715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2800" b="1" spc="-30" dirty="0">
                <a:latin typeface="Cambria"/>
                <a:cs typeface="Cambria"/>
              </a:rPr>
              <a:t>Weight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changes</a:t>
            </a:r>
            <a:r>
              <a:rPr sz="2800" b="1" spc="-70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is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done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using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the</a:t>
            </a:r>
            <a:r>
              <a:rPr sz="2800" b="1" spc="-30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equation:</a:t>
            </a:r>
            <a:endParaRPr sz="2800">
              <a:latin typeface="Cambria"/>
              <a:cs typeface="Cambria"/>
            </a:endParaRPr>
          </a:p>
          <a:p>
            <a:pPr marL="3550285" marR="30480" indent="381000">
              <a:lnSpc>
                <a:spcPct val="120000"/>
              </a:lnSpc>
              <a:spcBef>
                <a:spcPts val="5"/>
              </a:spcBef>
            </a:pPr>
            <a:r>
              <a:rPr sz="2800" b="1" spc="-5" dirty="0">
                <a:latin typeface="Cambria"/>
                <a:cs typeface="Cambria"/>
              </a:rPr>
              <a:t>b(new)=b(old)+α*t </a:t>
            </a:r>
            <a:r>
              <a:rPr sz="2800" b="1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775" b="1" spc="22" baseline="-19519" dirty="0">
                <a:latin typeface="Cambria"/>
                <a:cs typeface="Cambria"/>
              </a:rPr>
              <a:t>i</a:t>
            </a:r>
            <a:r>
              <a:rPr sz="2800" b="1" spc="-5" dirty="0">
                <a:latin typeface="Cambria"/>
                <a:cs typeface="Cambria"/>
              </a:rPr>
              <a:t>(</a:t>
            </a:r>
            <a:r>
              <a:rPr sz="2800" b="1" spc="10" dirty="0">
                <a:latin typeface="Cambria"/>
                <a:cs typeface="Cambria"/>
              </a:rPr>
              <a:t>n</a:t>
            </a:r>
            <a:r>
              <a:rPr sz="2800" b="1" spc="-25" dirty="0">
                <a:latin typeface="Cambria"/>
                <a:cs typeface="Cambria"/>
              </a:rPr>
              <a:t>e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800" b="1" spc="-5" dirty="0">
                <a:latin typeface="Cambria"/>
                <a:cs typeface="Cambria"/>
              </a:rPr>
              <a:t>)</a:t>
            </a:r>
            <a:r>
              <a:rPr sz="2800" b="1" spc="10" dirty="0">
                <a:latin typeface="Cambria"/>
                <a:cs typeface="Cambria"/>
              </a:rPr>
              <a:t>=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775" b="1" spc="22" baseline="-19519" dirty="0">
                <a:latin typeface="Cambria"/>
                <a:cs typeface="Cambria"/>
              </a:rPr>
              <a:t>i</a:t>
            </a:r>
            <a:r>
              <a:rPr sz="2800" b="1" spc="-5" dirty="0">
                <a:latin typeface="Cambria"/>
                <a:cs typeface="Cambria"/>
              </a:rPr>
              <a:t>(</a:t>
            </a:r>
            <a:r>
              <a:rPr sz="2800" b="1" spc="15" dirty="0">
                <a:latin typeface="Cambria"/>
                <a:cs typeface="Cambria"/>
              </a:rPr>
              <a:t>o</a:t>
            </a:r>
            <a:r>
              <a:rPr sz="2800" b="1" spc="-5" dirty="0">
                <a:latin typeface="Cambria"/>
                <a:cs typeface="Cambria"/>
              </a:rPr>
              <a:t>ld</a:t>
            </a:r>
            <a:r>
              <a:rPr sz="2800" b="1" spc="-20" dirty="0">
                <a:latin typeface="Cambria"/>
                <a:cs typeface="Cambria"/>
              </a:rPr>
              <a:t>)</a:t>
            </a:r>
            <a:r>
              <a:rPr sz="2800" b="1" dirty="0">
                <a:latin typeface="Cambria"/>
                <a:cs typeface="Cambria"/>
              </a:rPr>
              <a:t>+</a:t>
            </a:r>
            <a:r>
              <a:rPr sz="2800" b="1" spc="-20" dirty="0">
                <a:latin typeface="Cambria"/>
                <a:cs typeface="Cambria"/>
              </a:rPr>
              <a:t>α</a:t>
            </a:r>
            <a:r>
              <a:rPr sz="2800" b="1" dirty="0">
                <a:latin typeface="Cambria"/>
                <a:cs typeface="Cambria"/>
              </a:rPr>
              <a:t>*</a:t>
            </a:r>
            <a:r>
              <a:rPr sz="2800" b="1" spc="50" dirty="0">
                <a:latin typeface="Cambria"/>
                <a:cs typeface="Cambria"/>
              </a:rPr>
              <a:t>t</a:t>
            </a:r>
            <a:r>
              <a:rPr sz="2800" b="1" spc="-25" dirty="0">
                <a:latin typeface="Cambria"/>
                <a:cs typeface="Cambria"/>
              </a:rPr>
              <a:t>*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dirty="0">
                <a:latin typeface="Cambria"/>
                <a:cs typeface="Cambria"/>
              </a:rPr>
              <a:t>i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7735" y="0"/>
            <a:ext cx="9144000" cy="4754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9728" y="390182"/>
            <a:ext cx="4911598" cy="79079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37082" y="390182"/>
          <a:ext cx="10861675" cy="6099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065"/>
                <a:gridCol w="774065"/>
                <a:gridCol w="774065"/>
                <a:gridCol w="774064"/>
                <a:gridCol w="774064"/>
                <a:gridCol w="774064"/>
                <a:gridCol w="774064"/>
                <a:gridCol w="774064"/>
                <a:gridCol w="905510"/>
                <a:gridCol w="648970"/>
                <a:gridCol w="774065"/>
                <a:gridCol w="774065"/>
                <a:gridCol w="774065"/>
                <a:gridCol w="774065"/>
              </a:tblGrid>
              <a:tr h="63588">
                <a:tc grid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50544">
                <a:tc gridSpan="1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800" b="1" spc="-15" dirty="0">
                          <a:latin typeface="Cambria"/>
                          <a:cs typeface="Cambria"/>
                        </a:rPr>
                        <a:t>Perceptron</a:t>
                      </a:r>
                      <a:r>
                        <a:rPr sz="2800" b="1" spc="-7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00" b="1" dirty="0">
                          <a:latin typeface="Cambria"/>
                          <a:cs typeface="Cambria"/>
                        </a:rPr>
                        <a:t>for</a:t>
                      </a:r>
                      <a:r>
                        <a:rPr sz="2800" b="1" spc="-25" dirty="0">
                          <a:latin typeface="Cambria"/>
                          <a:cs typeface="Cambria"/>
                        </a:rPr>
                        <a:t> given</a:t>
                      </a:r>
                      <a:r>
                        <a:rPr sz="2800" b="1" spc="-8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00" b="1" spc="-20" dirty="0">
                          <a:latin typeface="Cambria"/>
                          <a:cs typeface="Cambria"/>
                        </a:rPr>
                        <a:t>vector</a:t>
                      </a:r>
                      <a:endParaRPr sz="28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7772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x1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52095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x2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x3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x4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yin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4295" indent="73025">
                        <a:lnSpc>
                          <a:spcPct val="114999"/>
                        </a:lnSpc>
                        <a:spcBef>
                          <a:spcPts val="4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Change/ </a:t>
                      </a:r>
                      <a:r>
                        <a:rPr sz="12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b="1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5" dirty="0">
                          <a:latin typeface="Cambria"/>
                          <a:cs typeface="Cambria"/>
                        </a:rPr>
                        <a:t>Cha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w1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w2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w3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w4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 gridSpan="9"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</a:tr>
              <a:tr h="245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5910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 grid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5363">
                <a:tc gridSpan="9"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</a:tr>
              <a:tr h="245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5910" algn="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45363">
                <a:tc grid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5363">
                <a:tc gridSpan="9"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6E1E0"/>
                    </a:solidFill>
                  </a:tcPr>
                </a:tc>
              </a:tr>
              <a:tr h="366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5910" algn="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6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-2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685" y="188798"/>
            <a:ext cx="9062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258316" y="936852"/>
            <a:ext cx="9893935" cy="13220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"/>
                <a:cs typeface="Cambria"/>
              </a:rPr>
              <a:t>Thus,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third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epoch,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all 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outputs become</a:t>
            </a:r>
            <a:r>
              <a:rPr sz="2400" dirty="0">
                <a:latin typeface="Cambria"/>
                <a:cs typeface="Cambria"/>
              </a:rPr>
              <a:t> equal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targets</a:t>
            </a:r>
            <a:endParaRPr sz="24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mbria"/>
                <a:cs typeface="Cambria"/>
              </a:rPr>
              <a:t>and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10" dirty="0">
                <a:latin typeface="Cambria"/>
                <a:cs typeface="Cambria"/>
              </a:rPr>
              <a:t> network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has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converged.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network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architecture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shown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Figure</a:t>
            </a:r>
            <a:r>
              <a:rPr sz="2400" dirty="0">
                <a:latin typeface="Cambria"/>
                <a:cs typeface="Cambria"/>
              </a:rPr>
              <a:t> 5.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240" y="2310383"/>
            <a:ext cx="5772912" cy="4315968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2144" y="0"/>
            <a:ext cx="11040110" cy="6858000"/>
            <a:chOff x="1152144" y="0"/>
            <a:chExt cx="110401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144" y="966254"/>
              <a:ext cx="610958" cy="678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408" y="966254"/>
              <a:ext cx="473748" cy="6780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68" y="966254"/>
              <a:ext cx="1473454" cy="678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5872" y="966254"/>
              <a:ext cx="860869" cy="6780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6327" y="966254"/>
              <a:ext cx="924902" cy="6780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7536" y="966254"/>
              <a:ext cx="507326" cy="6780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1167" y="966254"/>
              <a:ext cx="2144141" cy="678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4832" y="966254"/>
              <a:ext cx="1159560" cy="6780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3991" y="966254"/>
              <a:ext cx="1458341" cy="6780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1855" y="966254"/>
              <a:ext cx="1321053" cy="6780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2560" y="966254"/>
              <a:ext cx="674916" cy="6780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7087" y="966254"/>
              <a:ext cx="1296797" cy="6780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03408" y="966254"/>
              <a:ext cx="577392" cy="6780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20400" y="966254"/>
              <a:ext cx="1159560" cy="6780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0744" y="1368590"/>
              <a:ext cx="1927733" cy="6780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3136" y="1368590"/>
              <a:ext cx="1549653" cy="6780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9183" y="1368590"/>
              <a:ext cx="473748" cy="6780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0727" y="1368590"/>
              <a:ext cx="912672" cy="6780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01184" y="1368590"/>
              <a:ext cx="955370" cy="6780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2872" y="1368590"/>
              <a:ext cx="851725" cy="6780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2367" y="1368590"/>
              <a:ext cx="796848" cy="6780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77000" y="1368590"/>
              <a:ext cx="1674622" cy="6780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9455" y="1368590"/>
              <a:ext cx="860869" cy="67801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88096" y="1368590"/>
              <a:ext cx="1025448" cy="6780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01327" y="1368590"/>
              <a:ext cx="2506853" cy="6780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95887" y="1368590"/>
              <a:ext cx="684060" cy="67801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0744" y="1770926"/>
              <a:ext cx="745058" cy="6780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04416" y="1770926"/>
              <a:ext cx="583514" cy="6780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6544" y="1770926"/>
              <a:ext cx="583514" cy="67801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28672" y="1770926"/>
              <a:ext cx="934046" cy="6780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41320" y="1770926"/>
              <a:ext cx="531660" cy="6780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69336" y="1770926"/>
              <a:ext cx="537781" cy="6780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03448" y="1770926"/>
              <a:ext cx="531660" cy="6780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13760" y="1770926"/>
              <a:ext cx="1677797" cy="6780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70120" y="1770926"/>
              <a:ext cx="1025448" cy="67801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71159" y="1770926"/>
              <a:ext cx="687158" cy="67801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36920" y="1770926"/>
              <a:ext cx="745058" cy="67801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0591" y="1770926"/>
              <a:ext cx="507326" cy="67801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64223" y="1770926"/>
              <a:ext cx="583514" cy="67801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055" y="1770926"/>
              <a:ext cx="473748" cy="67801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78752" y="1770926"/>
              <a:ext cx="943190" cy="6780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97496" y="1770926"/>
              <a:ext cx="1595374" cy="67801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71560" y="1770926"/>
              <a:ext cx="866990" cy="67801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17151" y="1770926"/>
              <a:ext cx="510336" cy="67801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3832" y="1770926"/>
              <a:ext cx="507326" cy="6780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27463" y="1770926"/>
              <a:ext cx="537781" cy="67801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1575" y="1770926"/>
              <a:ext cx="473748" cy="67801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13975" y="1770926"/>
              <a:ext cx="870026" cy="67801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62615" y="1770926"/>
              <a:ext cx="1455166" cy="67801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96472" y="1770926"/>
              <a:ext cx="583514" cy="67801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2173262"/>
              <a:ext cx="860869" cy="67801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1952" y="2173262"/>
              <a:ext cx="1251013" cy="67801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16351" y="2173262"/>
              <a:ext cx="638403" cy="67801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8104" y="2173262"/>
              <a:ext cx="583514" cy="6780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64992" y="2173262"/>
              <a:ext cx="583514" cy="67801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44823" y="2173262"/>
              <a:ext cx="473748" cy="67801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85032" y="2173262"/>
              <a:ext cx="934046" cy="67801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79392" y="2173262"/>
              <a:ext cx="818172" cy="67801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60976" y="2173262"/>
              <a:ext cx="607860" cy="67801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5296" y="2173262"/>
              <a:ext cx="860869" cy="67801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56503" y="2173262"/>
              <a:ext cx="1251013" cy="6780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70903" y="2173262"/>
              <a:ext cx="638403" cy="67801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2655" y="2173262"/>
              <a:ext cx="507326" cy="6780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6288" y="2173262"/>
              <a:ext cx="583514" cy="67801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120" y="2173262"/>
              <a:ext cx="473748" cy="678014"/>
            </a:xfrm>
            <a:prstGeom prst="rect">
              <a:avLst/>
            </a:prstGeom>
          </p:spPr>
        </p:pic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1243685" y="188798"/>
            <a:ext cx="9062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sp>
        <p:nvSpPr>
          <p:cNvPr id="69" name="object 69"/>
          <p:cNvSpPr txBox="1"/>
          <p:nvPr/>
        </p:nvSpPr>
        <p:spPr>
          <a:xfrm>
            <a:off x="1330833" y="1009369"/>
            <a:ext cx="10454640" cy="163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10100"/>
              </a:lnSpc>
              <a:spcBef>
                <a:spcPts val="100"/>
              </a:spcBef>
            </a:pPr>
            <a:r>
              <a:rPr sz="2400" b="1" spc="-20" dirty="0">
                <a:latin typeface="Cambria"/>
                <a:cs typeface="Cambria"/>
              </a:rPr>
              <a:t>Q.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Classify</a:t>
            </a:r>
            <a:r>
              <a:rPr sz="2400" b="1" dirty="0">
                <a:latin typeface="Cambria"/>
                <a:cs typeface="Cambria"/>
              </a:rPr>
              <a:t> the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two-dimensional</a:t>
            </a:r>
            <a:r>
              <a:rPr sz="2400" b="1" spc="-5" dirty="0">
                <a:latin typeface="Cambria"/>
                <a:cs typeface="Cambria"/>
              </a:rPr>
              <a:t> input</a:t>
            </a:r>
            <a:r>
              <a:rPr sz="2400" b="1" dirty="0">
                <a:latin typeface="Cambria"/>
                <a:cs typeface="Cambria"/>
              </a:rPr>
              <a:t> pattern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shown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i="1" spc="-5" dirty="0">
                <a:latin typeface="Cambria"/>
                <a:cs typeface="Cambria"/>
              </a:rPr>
              <a:t>in</a:t>
            </a:r>
            <a:r>
              <a:rPr sz="2400" b="1" i="1" dirty="0">
                <a:latin typeface="Cambria"/>
                <a:cs typeface="Cambria"/>
              </a:rPr>
              <a:t> </a:t>
            </a:r>
            <a:r>
              <a:rPr sz="2400" b="1" i="1" spc="-10" dirty="0">
                <a:latin typeface="Cambria"/>
                <a:cs typeface="Cambria"/>
              </a:rPr>
              <a:t>Figure</a:t>
            </a:r>
            <a:r>
              <a:rPr sz="2400" b="1" i="1" spc="-5" dirty="0">
                <a:latin typeface="Cambria"/>
                <a:cs typeface="Cambria"/>
              </a:rPr>
              <a:t> </a:t>
            </a:r>
            <a:r>
              <a:rPr sz="2400" b="1" i="1" dirty="0">
                <a:latin typeface="Cambria"/>
                <a:cs typeface="Cambria"/>
              </a:rPr>
              <a:t>6</a:t>
            </a:r>
            <a:r>
              <a:rPr sz="2400" b="1" i="1" spc="5" dirty="0">
                <a:latin typeface="Cambria"/>
                <a:cs typeface="Cambria"/>
              </a:rPr>
              <a:t> </a:t>
            </a:r>
            <a:r>
              <a:rPr sz="2400" b="1" i="1" dirty="0">
                <a:latin typeface="Cambria"/>
                <a:cs typeface="Cambria"/>
              </a:rPr>
              <a:t>using </a:t>
            </a:r>
            <a:r>
              <a:rPr sz="2400" b="1" i="1" spc="5" dirty="0">
                <a:latin typeface="Cambria"/>
                <a:cs typeface="Cambria"/>
              </a:rPr>
              <a:t> </a:t>
            </a:r>
            <a:r>
              <a:rPr sz="2400" b="1" i="1" spc="-10" dirty="0">
                <a:latin typeface="Cambria"/>
                <a:cs typeface="Cambria"/>
              </a:rPr>
              <a:t>Perceptron </a:t>
            </a:r>
            <a:r>
              <a:rPr sz="2400" b="1" i="1" dirty="0">
                <a:latin typeface="Cambria"/>
                <a:cs typeface="Cambria"/>
              </a:rPr>
              <a:t>network. </a:t>
            </a:r>
            <a:r>
              <a:rPr sz="2400" b="1" i="1" spc="-15" dirty="0">
                <a:latin typeface="Cambria"/>
                <a:cs typeface="Cambria"/>
              </a:rPr>
              <a:t>The </a:t>
            </a:r>
            <a:r>
              <a:rPr sz="2400" b="1" i="1" spc="-5" dirty="0">
                <a:latin typeface="Cambria"/>
                <a:cs typeface="Cambria"/>
              </a:rPr>
              <a:t>sym</a:t>
            </a:r>
            <a:r>
              <a:rPr sz="2400" b="1" spc="-5" dirty="0">
                <a:latin typeface="Cambria"/>
                <a:cs typeface="Cambria"/>
              </a:rPr>
              <a:t>bol </a:t>
            </a:r>
            <a:r>
              <a:rPr sz="2400" b="1" spc="-10" dirty="0">
                <a:latin typeface="Cambria"/>
                <a:cs typeface="Cambria"/>
              </a:rPr>
              <a:t>"*" indicates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data </a:t>
            </a:r>
            <a:r>
              <a:rPr sz="2400" b="1" spc="-10" dirty="0">
                <a:latin typeface="Cambria"/>
                <a:cs typeface="Cambria"/>
              </a:rPr>
              <a:t>representation </a:t>
            </a:r>
            <a:r>
              <a:rPr sz="2400" b="1" spc="-40" dirty="0">
                <a:latin typeface="Cambria"/>
                <a:cs typeface="Cambria"/>
              </a:rPr>
              <a:t>to </a:t>
            </a:r>
            <a:r>
              <a:rPr sz="2400" b="1" spc="-3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be </a:t>
            </a:r>
            <a:r>
              <a:rPr sz="2400" b="1" dirty="0">
                <a:latin typeface="Cambria"/>
                <a:cs typeface="Cambria"/>
              </a:rPr>
              <a:t>+ 1 </a:t>
            </a:r>
            <a:r>
              <a:rPr sz="2400" b="1" spc="-5" dirty="0">
                <a:latin typeface="Cambria"/>
                <a:cs typeface="Cambria"/>
              </a:rPr>
              <a:t>and </a:t>
            </a:r>
            <a:r>
              <a:rPr sz="2400" b="1" spc="-10" dirty="0">
                <a:latin typeface="Cambria"/>
                <a:cs typeface="Cambria"/>
              </a:rPr>
              <a:t>"•" </a:t>
            </a:r>
            <a:r>
              <a:rPr sz="2400" b="1" spc="-5" dirty="0">
                <a:latin typeface="Cambria"/>
                <a:cs typeface="Cambria"/>
              </a:rPr>
              <a:t>indicates data </a:t>
            </a:r>
            <a:r>
              <a:rPr sz="2400" b="1" spc="-10" dirty="0">
                <a:latin typeface="Cambria"/>
                <a:cs typeface="Cambria"/>
              </a:rPr>
              <a:t>to </a:t>
            </a:r>
            <a:r>
              <a:rPr sz="2400" b="1" spc="-5" dirty="0">
                <a:latin typeface="Cambria"/>
                <a:cs typeface="Cambria"/>
              </a:rPr>
              <a:t>be -1.</a:t>
            </a:r>
            <a:r>
              <a:rPr sz="2400" b="1" dirty="0">
                <a:latin typeface="Cambria"/>
                <a:cs typeface="Cambria"/>
              </a:rPr>
              <a:t> The </a:t>
            </a:r>
            <a:r>
              <a:rPr sz="2400" b="1" spc="-5" dirty="0">
                <a:latin typeface="Cambria"/>
                <a:cs typeface="Cambria"/>
              </a:rPr>
              <a:t>patterns </a:t>
            </a:r>
            <a:r>
              <a:rPr sz="2400" b="1" spc="-10" dirty="0">
                <a:latin typeface="Cambria"/>
                <a:cs typeface="Cambria"/>
              </a:rPr>
              <a:t>are </a:t>
            </a:r>
            <a:r>
              <a:rPr sz="2400" b="1" spc="-70" dirty="0">
                <a:latin typeface="Cambria"/>
                <a:cs typeface="Cambria"/>
              </a:rPr>
              <a:t>I-F. </a:t>
            </a:r>
            <a:r>
              <a:rPr sz="2400" b="1" spc="-45" dirty="0">
                <a:latin typeface="Cambria"/>
                <a:cs typeface="Cambria"/>
              </a:rPr>
              <a:t>For </a:t>
            </a:r>
            <a:r>
              <a:rPr sz="2400" b="1" spc="-5" dirty="0">
                <a:latin typeface="Cambria"/>
                <a:cs typeface="Cambria"/>
              </a:rPr>
              <a:t>pattern </a:t>
            </a:r>
            <a:r>
              <a:rPr sz="2400" b="1" dirty="0">
                <a:latin typeface="Cambria"/>
                <a:cs typeface="Cambria"/>
              </a:rPr>
              <a:t>I, 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target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is</a:t>
            </a:r>
            <a:r>
              <a:rPr sz="2400" b="1" dirty="0">
                <a:latin typeface="Cambria"/>
                <a:cs typeface="Cambria"/>
              </a:rPr>
              <a:t> +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1,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and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for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135" dirty="0">
                <a:latin typeface="Cambria"/>
                <a:cs typeface="Cambria"/>
              </a:rPr>
              <a:t>F,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target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is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-1.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0" y="2700527"/>
            <a:ext cx="12192000" cy="4157979"/>
            <a:chOff x="0" y="2700527"/>
            <a:chExt cx="12192000" cy="4157979"/>
          </a:xfrm>
        </p:grpSpPr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5096255"/>
              <a:ext cx="6038088" cy="94183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17903" y="2700527"/>
              <a:ext cx="3191256" cy="216103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77711" y="4200143"/>
              <a:ext cx="6114287" cy="265785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096511" y="5602223"/>
              <a:ext cx="2133600" cy="323215"/>
            </a:xfrm>
            <a:custGeom>
              <a:avLst/>
              <a:gdLst/>
              <a:ahLst/>
              <a:cxnLst/>
              <a:rect l="l" t="t" r="r" b="b"/>
              <a:pathLst>
                <a:path w="2133600" h="323214">
                  <a:moveTo>
                    <a:pt x="1972055" y="0"/>
                  </a:moveTo>
                  <a:lnTo>
                    <a:pt x="1972055" y="80772"/>
                  </a:lnTo>
                  <a:lnTo>
                    <a:pt x="0" y="80772"/>
                  </a:lnTo>
                  <a:lnTo>
                    <a:pt x="0" y="242315"/>
                  </a:lnTo>
                  <a:lnTo>
                    <a:pt x="1972055" y="242315"/>
                  </a:lnTo>
                  <a:lnTo>
                    <a:pt x="1972055" y="323088"/>
                  </a:lnTo>
                  <a:lnTo>
                    <a:pt x="2133600" y="161544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096511" y="5602223"/>
              <a:ext cx="2133600" cy="323215"/>
            </a:xfrm>
            <a:custGeom>
              <a:avLst/>
              <a:gdLst/>
              <a:ahLst/>
              <a:cxnLst/>
              <a:rect l="l" t="t" r="r" b="b"/>
              <a:pathLst>
                <a:path w="2133600" h="323214">
                  <a:moveTo>
                    <a:pt x="1972055" y="318040"/>
                  </a:moveTo>
                  <a:lnTo>
                    <a:pt x="1972055" y="323088"/>
                  </a:lnTo>
                  <a:lnTo>
                    <a:pt x="1975625" y="319518"/>
                  </a:lnTo>
                  <a:lnTo>
                    <a:pt x="1972055" y="318040"/>
                  </a:lnTo>
                  <a:close/>
                </a:path>
                <a:path w="2133600" h="323214">
                  <a:moveTo>
                    <a:pt x="1984248" y="310895"/>
                  </a:moveTo>
                  <a:lnTo>
                    <a:pt x="1975625" y="319518"/>
                  </a:lnTo>
                  <a:lnTo>
                    <a:pt x="1984248" y="323088"/>
                  </a:lnTo>
                  <a:lnTo>
                    <a:pt x="1984248" y="310895"/>
                  </a:lnTo>
                  <a:close/>
                </a:path>
                <a:path w="2133600" h="323214">
                  <a:moveTo>
                    <a:pt x="1984248" y="293636"/>
                  </a:moveTo>
                  <a:lnTo>
                    <a:pt x="1972055" y="305828"/>
                  </a:lnTo>
                  <a:lnTo>
                    <a:pt x="1972055" y="318040"/>
                  </a:lnTo>
                  <a:lnTo>
                    <a:pt x="1975625" y="319518"/>
                  </a:lnTo>
                  <a:lnTo>
                    <a:pt x="1984248" y="310895"/>
                  </a:lnTo>
                  <a:lnTo>
                    <a:pt x="1984248" y="293636"/>
                  </a:lnTo>
                  <a:close/>
                </a:path>
                <a:path w="2133600" h="323214">
                  <a:moveTo>
                    <a:pt x="1972055" y="305828"/>
                  </a:moveTo>
                  <a:lnTo>
                    <a:pt x="1963420" y="314464"/>
                  </a:lnTo>
                  <a:lnTo>
                    <a:pt x="1972055" y="318040"/>
                  </a:lnTo>
                  <a:lnTo>
                    <a:pt x="1972055" y="305828"/>
                  </a:lnTo>
                  <a:close/>
                </a:path>
                <a:path w="2133600" h="323214">
                  <a:moveTo>
                    <a:pt x="2116340" y="161544"/>
                  </a:moveTo>
                  <a:lnTo>
                    <a:pt x="1984248" y="293636"/>
                  </a:lnTo>
                  <a:lnTo>
                    <a:pt x="1984248" y="310895"/>
                  </a:lnTo>
                  <a:lnTo>
                    <a:pt x="2124976" y="170167"/>
                  </a:lnTo>
                  <a:lnTo>
                    <a:pt x="2116340" y="161544"/>
                  </a:lnTo>
                  <a:close/>
                </a:path>
                <a:path w="2133600" h="323214">
                  <a:moveTo>
                    <a:pt x="1984248" y="230123"/>
                  </a:moveTo>
                  <a:lnTo>
                    <a:pt x="12191" y="230123"/>
                  </a:lnTo>
                  <a:lnTo>
                    <a:pt x="12191" y="242315"/>
                  </a:lnTo>
                  <a:lnTo>
                    <a:pt x="1972055" y="242315"/>
                  </a:lnTo>
                  <a:lnTo>
                    <a:pt x="1972055" y="305828"/>
                  </a:lnTo>
                  <a:lnTo>
                    <a:pt x="1984248" y="293636"/>
                  </a:lnTo>
                  <a:lnTo>
                    <a:pt x="1984248" y="230123"/>
                  </a:lnTo>
                  <a:close/>
                </a:path>
                <a:path w="2133600" h="323214">
                  <a:moveTo>
                    <a:pt x="0" y="230123"/>
                  </a:moveTo>
                  <a:lnTo>
                    <a:pt x="0" y="242315"/>
                  </a:lnTo>
                  <a:lnTo>
                    <a:pt x="12191" y="242315"/>
                  </a:lnTo>
                  <a:lnTo>
                    <a:pt x="0" y="230123"/>
                  </a:lnTo>
                  <a:close/>
                </a:path>
                <a:path w="2133600" h="323214">
                  <a:moveTo>
                    <a:pt x="12191" y="80772"/>
                  </a:moveTo>
                  <a:lnTo>
                    <a:pt x="0" y="92963"/>
                  </a:lnTo>
                  <a:lnTo>
                    <a:pt x="0" y="230123"/>
                  </a:lnTo>
                  <a:lnTo>
                    <a:pt x="12191" y="242315"/>
                  </a:lnTo>
                  <a:lnTo>
                    <a:pt x="12191" y="80772"/>
                  </a:lnTo>
                  <a:close/>
                </a:path>
                <a:path w="2133600" h="323214">
                  <a:moveTo>
                    <a:pt x="2124964" y="152920"/>
                  </a:moveTo>
                  <a:lnTo>
                    <a:pt x="2116340" y="161544"/>
                  </a:lnTo>
                  <a:lnTo>
                    <a:pt x="2124964" y="170167"/>
                  </a:lnTo>
                  <a:lnTo>
                    <a:pt x="2124964" y="152920"/>
                  </a:lnTo>
                  <a:close/>
                </a:path>
                <a:path w="2133600" h="323214">
                  <a:moveTo>
                    <a:pt x="2124976" y="152920"/>
                  </a:moveTo>
                  <a:lnTo>
                    <a:pt x="2124964" y="170167"/>
                  </a:lnTo>
                  <a:lnTo>
                    <a:pt x="2133600" y="161544"/>
                  </a:lnTo>
                  <a:lnTo>
                    <a:pt x="2124976" y="152920"/>
                  </a:lnTo>
                  <a:close/>
                </a:path>
                <a:path w="2133600" h="323214">
                  <a:moveTo>
                    <a:pt x="1984248" y="12192"/>
                  </a:moveTo>
                  <a:lnTo>
                    <a:pt x="1984248" y="29451"/>
                  </a:lnTo>
                  <a:lnTo>
                    <a:pt x="2116340" y="161544"/>
                  </a:lnTo>
                  <a:lnTo>
                    <a:pt x="2124964" y="152920"/>
                  </a:lnTo>
                  <a:lnTo>
                    <a:pt x="1984248" y="12192"/>
                  </a:lnTo>
                  <a:close/>
                </a:path>
                <a:path w="2133600" h="323214">
                  <a:moveTo>
                    <a:pt x="12191" y="80772"/>
                  </a:moveTo>
                  <a:lnTo>
                    <a:pt x="0" y="80772"/>
                  </a:lnTo>
                  <a:lnTo>
                    <a:pt x="0" y="92963"/>
                  </a:lnTo>
                  <a:lnTo>
                    <a:pt x="12191" y="80772"/>
                  </a:lnTo>
                  <a:close/>
                </a:path>
                <a:path w="2133600" h="323214">
                  <a:moveTo>
                    <a:pt x="1972055" y="17259"/>
                  </a:moveTo>
                  <a:lnTo>
                    <a:pt x="1972055" y="80772"/>
                  </a:lnTo>
                  <a:lnTo>
                    <a:pt x="12191" y="80772"/>
                  </a:lnTo>
                  <a:lnTo>
                    <a:pt x="12191" y="92963"/>
                  </a:lnTo>
                  <a:lnTo>
                    <a:pt x="1984248" y="92963"/>
                  </a:lnTo>
                  <a:lnTo>
                    <a:pt x="1984248" y="29451"/>
                  </a:lnTo>
                  <a:lnTo>
                    <a:pt x="1972055" y="17259"/>
                  </a:lnTo>
                  <a:close/>
                </a:path>
                <a:path w="2133600" h="323214">
                  <a:moveTo>
                    <a:pt x="1975625" y="3569"/>
                  </a:moveTo>
                  <a:lnTo>
                    <a:pt x="1972055" y="5047"/>
                  </a:lnTo>
                  <a:lnTo>
                    <a:pt x="1972055" y="17259"/>
                  </a:lnTo>
                  <a:lnTo>
                    <a:pt x="1984248" y="29451"/>
                  </a:lnTo>
                  <a:lnTo>
                    <a:pt x="1984248" y="12192"/>
                  </a:lnTo>
                  <a:lnTo>
                    <a:pt x="1975625" y="3569"/>
                  </a:lnTo>
                  <a:close/>
                </a:path>
                <a:path w="2133600" h="323214">
                  <a:moveTo>
                    <a:pt x="1972055" y="5047"/>
                  </a:moveTo>
                  <a:lnTo>
                    <a:pt x="1963420" y="8623"/>
                  </a:lnTo>
                  <a:lnTo>
                    <a:pt x="1972055" y="17259"/>
                  </a:lnTo>
                  <a:lnTo>
                    <a:pt x="1972055" y="5047"/>
                  </a:lnTo>
                  <a:close/>
                </a:path>
                <a:path w="2133600" h="323214">
                  <a:moveTo>
                    <a:pt x="1984248" y="0"/>
                  </a:moveTo>
                  <a:lnTo>
                    <a:pt x="1975625" y="3569"/>
                  </a:lnTo>
                  <a:lnTo>
                    <a:pt x="1984248" y="12192"/>
                  </a:lnTo>
                  <a:lnTo>
                    <a:pt x="1984248" y="0"/>
                  </a:lnTo>
                  <a:close/>
                </a:path>
                <a:path w="2133600" h="323214">
                  <a:moveTo>
                    <a:pt x="1972055" y="0"/>
                  </a:moveTo>
                  <a:lnTo>
                    <a:pt x="1972055" y="5047"/>
                  </a:lnTo>
                  <a:lnTo>
                    <a:pt x="1975625" y="3569"/>
                  </a:lnTo>
                  <a:lnTo>
                    <a:pt x="1972055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0615" y="4288535"/>
              <a:ext cx="6501384" cy="6461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9615" y="880872"/>
              <a:ext cx="6544056" cy="11917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39111"/>
              <a:ext cx="5742431" cy="232257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3685" y="188798"/>
            <a:ext cx="9062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2695" y="2362200"/>
            <a:ext cx="2822448" cy="15819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7760" y="4986070"/>
            <a:ext cx="7498715" cy="15627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0"/>
              </a:spcBef>
            </a:pPr>
            <a:r>
              <a:rPr sz="2800" b="1" spc="-30" dirty="0">
                <a:latin typeface="Cambria"/>
                <a:cs typeface="Cambria"/>
              </a:rPr>
              <a:t>Weight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changes</a:t>
            </a:r>
            <a:r>
              <a:rPr sz="2800" b="1" spc="-70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is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done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using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the</a:t>
            </a:r>
            <a:r>
              <a:rPr sz="2800" b="1" spc="-30" dirty="0">
                <a:latin typeface="Cambria"/>
                <a:cs typeface="Cambria"/>
              </a:rPr>
              <a:t> </a:t>
            </a:r>
            <a:r>
              <a:rPr sz="2800" b="1" spc="5" dirty="0">
                <a:latin typeface="Cambria"/>
                <a:cs typeface="Cambria"/>
              </a:rPr>
              <a:t>equation:</a:t>
            </a:r>
            <a:endParaRPr sz="2800">
              <a:latin typeface="Cambria"/>
              <a:cs typeface="Cambria"/>
            </a:endParaRPr>
          </a:p>
          <a:p>
            <a:pPr marL="3550285" marR="30480" indent="381000">
              <a:lnSpc>
                <a:spcPct val="120000"/>
              </a:lnSpc>
              <a:spcBef>
                <a:spcPts val="5"/>
              </a:spcBef>
            </a:pPr>
            <a:r>
              <a:rPr sz="2800" b="1" spc="-5" dirty="0">
                <a:latin typeface="Cambria"/>
                <a:cs typeface="Cambria"/>
              </a:rPr>
              <a:t>b(new)=b(old)+α*t </a:t>
            </a:r>
            <a:r>
              <a:rPr sz="2800" b="1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775" b="1" spc="22" baseline="-19519" dirty="0">
                <a:latin typeface="Cambria"/>
                <a:cs typeface="Cambria"/>
              </a:rPr>
              <a:t>i</a:t>
            </a:r>
            <a:r>
              <a:rPr sz="2800" b="1" spc="-5" dirty="0">
                <a:latin typeface="Cambria"/>
                <a:cs typeface="Cambria"/>
              </a:rPr>
              <a:t>(</a:t>
            </a:r>
            <a:r>
              <a:rPr sz="2800" b="1" spc="10" dirty="0">
                <a:latin typeface="Cambria"/>
                <a:cs typeface="Cambria"/>
              </a:rPr>
              <a:t>n</a:t>
            </a:r>
            <a:r>
              <a:rPr sz="2800" b="1" spc="-25" dirty="0">
                <a:latin typeface="Cambria"/>
                <a:cs typeface="Cambria"/>
              </a:rPr>
              <a:t>e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800" b="1" spc="-5" dirty="0">
                <a:latin typeface="Cambria"/>
                <a:cs typeface="Cambria"/>
              </a:rPr>
              <a:t>)</a:t>
            </a:r>
            <a:r>
              <a:rPr sz="2800" b="1" spc="10" dirty="0">
                <a:latin typeface="Cambria"/>
                <a:cs typeface="Cambria"/>
              </a:rPr>
              <a:t>=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775" b="1" spc="22" baseline="-19519" dirty="0">
                <a:latin typeface="Cambria"/>
                <a:cs typeface="Cambria"/>
              </a:rPr>
              <a:t>i</a:t>
            </a:r>
            <a:r>
              <a:rPr sz="2800" b="1" spc="-5" dirty="0">
                <a:latin typeface="Cambria"/>
                <a:cs typeface="Cambria"/>
              </a:rPr>
              <a:t>(</a:t>
            </a:r>
            <a:r>
              <a:rPr sz="2800" b="1" spc="15" dirty="0">
                <a:latin typeface="Cambria"/>
                <a:cs typeface="Cambria"/>
              </a:rPr>
              <a:t>o</a:t>
            </a:r>
            <a:r>
              <a:rPr sz="2800" b="1" spc="-5" dirty="0">
                <a:latin typeface="Cambria"/>
                <a:cs typeface="Cambria"/>
              </a:rPr>
              <a:t>ld</a:t>
            </a:r>
            <a:r>
              <a:rPr sz="2800" b="1" spc="-20" dirty="0">
                <a:latin typeface="Cambria"/>
                <a:cs typeface="Cambria"/>
              </a:rPr>
              <a:t>)</a:t>
            </a:r>
            <a:r>
              <a:rPr sz="2800" b="1" dirty="0">
                <a:latin typeface="Cambria"/>
                <a:cs typeface="Cambria"/>
              </a:rPr>
              <a:t>+</a:t>
            </a:r>
            <a:r>
              <a:rPr sz="2800" b="1" spc="-20" dirty="0">
                <a:latin typeface="Cambria"/>
                <a:cs typeface="Cambria"/>
              </a:rPr>
              <a:t>α</a:t>
            </a:r>
            <a:r>
              <a:rPr sz="2800" b="1" dirty="0">
                <a:latin typeface="Cambria"/>
                <a:cs typeface="Cambria"/>
              </a:rPr>
              <a:t>*</a:t>
            </a:r>
            <a:r>
              <a:rPr sz="2800" b="1" spc="50" dirty="0">
                <a:latin typeface="Cambria"/>
                <a:cs typeface="Cambria"/>
              </a:rPr>
              <a:t>t</a:t>
            </a:r>
            <a:r>
              <a:rPr sz="2800" b="1" spc="-25" dirty="0">
                <a:latin typeface="Cambria"/>
                <a:cs typeface="Cambria"/>
              </a:rPr>
              <a:t>*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dirty="0">
                <a:latin typeface="Cambria"/>
                <a:cs typeface="Cambria"/>
              </a:rPr>
              <a:t>i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673608"/>
            <a:ext cx="4523233" cy="51937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3552" y="545591"/>
            <a:ext cx="3870959" cy="8442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27953" y="623061"/>
            <a:ext cx="970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Solution: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84251" y="1446403"/>
            <a:ext cx="11223497" cy="3649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38140" indent="-182245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5438775" algn="l"/>
              </a:tabLst>
            </a:pPr>
            <a:r>
              <a:rPr sz="2800" spc="-10" dirty="0"/>
              <a:t>The</a:t>
            </a:r>
            <a:r>
              <a:rPr sz="2800" spc="85" dirty="0"/>
              <a:t> </a:t>
            </a:r>
            <a:r>
              <a:rPr sz="2800" spc="-15" dirty="0"/>
              <a:t>given</a:t>
            </a:r>
            <a:r>
              <a:rPr sz="2800" spc="85" dirty="0"/>
              <a:t> </a:t>
            </a:r>
            <a:r>
              <a:rPr sz="2800" spc="-10" dirty="0"/>
              <a:t>neural</a:t>
            </a:r>
            <a:r>
              <a:rPr sz="2800" spc="100" dirty="0"/>
              <a:t> </a:t>
            </a:r>
            <a:r>
              <a:rPr sz="2800" spc="-5" dirty="0"/>
              <a:t>net</a:t>
            </a:r>
            <a:r>
              <a:rPr sz="2800" spc="70" dirty="0"/>
              <a:t> </a:t>
            </a:r>
            <a:r>
              <a:rPr sz="2800" spc="-5" dirty="0"/>
              <a:t>consists</a:t>
            </a:r>
            <a:r>
              <a:rPr sz="2800" spc="105" dirty="0"/>
              <a:t> </a:t>
            </a:r>
            <a:r>
              <a:rPr sz="2800" spc="-10" dirty="0"/>
              <a:t>of</a:t>
            </a:r>
            <a:r>
              <a:rPr sz="2800" spc="105" dirty="0"/>
              <a:t> </a:t>
            </a:r>
            <a:r>
              <a:rPr sz="2800" b="1" spc="-10" dirty="0"/>
              <a:t>three</a:t>
            </a:r>
            <a:r>
              <a:rPr sz="2800" b="1" spc="85" dirty="0"/>
              <a:t> </a:t>
            </a:r>
            <a:r>
              <a:rPr sz="2800" b="1" spc="-5" dirty="0"/>
              <a:t>input</a:t>
            </a:r>
            <a:r>
              <a:rPr sz="2800" b="1" spc="100" dirty="0"/>
              <a:t> </a:t>
            </a:r>
            <a:r>
              <a:rPr sz="2800" b="1" spc="-10" dirty="0"/>
              <a:t>neurons</a:t>
            </a:r>
            <a:r>
              <a:rPr sz="2800" b="1" spc="70" dirty="0"/>
              <a:t> </a:t>
            </a:r>
            <a:r>
              <a:rPr sz="2800" spc="-5" dirty="0"/>
              <a:t>and</a:t>
            </a:r>
          </a:p>
          <a:p>
            <a:pPr marL="5255895">
              <a:lnSpc>
                <a:spcPct val="100000"/>
              </a:lnSpc>
            </a:pPr>
            <a:r>
              <a:rPr sz="2800" b="1" spc="-5" dirty="0"/>
              <a:t>one</a:t>
            </a:r>
            <a:r>
              <a:rPr sz="2800" b="1" spc="-30" dirty="0"/>
              <a:t> </a:t>
            </a:r>
            <a:r>
              <a:rPr sz="2800" b="1" dirty="0"/>
              <a:t>output</a:t>
            </a:r>
            <a:r>
              <a:rPr sz="2800" b="1" spc="-20" dirty="0"/>
              <a:t> </a:t>
            </a:r>
            <a:r>
              <a:rPr sz="2800" b="1" spc="-5" dirty="0"/>
              <a:t>neuron</a:t>
            </a:r>
            <a:r>
              <a:rPr sz="2800" spc="-5" dirty="0"/>
              <a:t>.</a:t>
            </a:r>
          </a:p>
          <a:p>
            <a:pPr marL="5438140" indent="-182245">
              <a:lnSpc>
                <a:spcPct val="100000"/>
              </a:lnSpc>
              <a:buSzPct val="94444"/>
              <a:buFont typeface="Wingdings"/>
              <a:buChar char=""/>
              <a:tabLst>
                <a:tab pos="5438775" algn="l"/>
              </a:tabLst>
            </a:pPr>
            <a:r>
              <a:rPr sz="2800" spc="-10" dirty="0"/>
              <a:t>The</a:t>
            </a:r>
            <a:r>
              <a:rPr sz="2800" spc="5" dirty="0"/>
              <a:t> </a:t>
            </a:r>
            <a:r>
              <a:rPr sz="2800" spc="-5" dirty="0"/>
              <a:t>inputs </a:t>
            </a:r>
            <a:r>
              <a:rPr sz="2800" dirty="0"/>
              <a:t>and</a:t>
            </a:r>
            <a:r>
              <a:rPr sz="2800" spc="-30" dirty="0"/>
              <a:t> </a:t>
            </a:r>
            <a:r>
              <a:rPr sz="2800" spc="-10" dirty="0"/>
              <a:t>weights</a:t>
            </a:r>
            <a:r>
              <a:rPr sz="2800" spc="10" dirty="0"/>
              <a:t> </a:t>
            </a:r>
            <a:r>
              <a:rPr sz="2800" spc="-10" dirty="0"/>
              <a:t>are</a:t>
            </a:r>
          </a:p>
          <a:p>
            <a:pPr marL="6699250">
              <a:lnSpc>
                <a:spcPct val="100000"/>
              </a:lnSpc>
              <a:spcBef>
                <a:spcPts val="1020"/>
              </a:spcBef>
            </a:pPr>
            <a:r>
              <a:rPr sz="2800" spc="-5" dirty="0"/>
              <a:t>[x</a:t>
            </a:r>
            <a:r>
              <a:rPr sz="2800" spc="-7" baseline="-20833" dirty="0"/>
              <a:t>1</a:t>
            </a:r>
            <a:r>
              <a:rPr sz="2800" spc="-5" dirty="0"/>
              <a:t>,x</a:t>
            </a:r>
            <a:r>
              <a:rPr sz="2800" spc="-7" baseline="-20833" dirty="0"/>
              <a:t>2</a:t>
            </a:r>
            <a:r>
              <a:rPr sz="2800" spc="-5" dirty="0"/>
              <a:t>,x</a:t>
            </a:r>
            <a:r>
              <a:rPr sz="2800" spc="-7" baseline="-20833" dirty="0"/>
              <a:t>3</a:t>
            </a:r>
            <a:r>
              <a:rPr sz="2800" spc="-5" dirty="0"/>
              <a:t>]</a:t>
            </a:r>
            <a:r>
              <a:rPr sz="2800" spc="5" dirty="0"/>
              <a:t> </a:t>
            </a:r>
            <a:r>
              <a:rPr sz="2800" dirty="0"/>
              <a:t>=</a:t>
            </a:r>
            <a:r>
              <a:rPr sz="2800" spc="5" dirty="0"/>
              <a:t> </a:t>
            </a:r>
            <a:r>
              <a:rPr sz="2800" spc="-5" dirty="0"/>
              <a:t>[0.3,</a:t>
            </a:r>
            <a:r>
              <a:rPr sz="2800" spc="-15" dirty="0"/>
              <a:t> </a:t>
            </a:r>
            <a:r>
              <a:rPr sz="2800" dirty="0"/>
              <a:t>0.5,</a:t>
            </a:r>
            <a:r>
              <a:rPr sz="2800" spc="-15" dirty="0"/>
              <a:t> </a:t>
            </a:r>
            <a:r>
              <a:rPr sz="2800" dirty="0"/>
              <a:t>0.6]</a:t>
            </a:r>
          </a:p>
          <a:p>
            <a:pPr marL="6699250">
              <a:lnSpc>
                <a:spcPct val="100000"/>
              </a:lnSpc>
            </a:pPr>
            <a:r>
              <a:rPr sz="2800" spc="-5" dirty="0"/>
              <a:t>[w</a:t>
            </a:r>
            <a:r>
              <a:rPr sz="2800" spc="-7" baseline="-20833" dirty="0"/>
              <a:t>1</a:t>
            </a:r>
            <a:r>
              <a:rPr sz="2800" spc="-5" dirty="0"/>
              <a:t>,w</a:t>
            </a:r>
            <a:r>
              <a:rPr sz="2800" spc="-7" baseline="-20833" dirty="0"/>
              <a:t>2</a:t>
            </a:r>
            <a:r>
              <a:rPr sz="2800" spc="-5" dirty="0"/>
              <a:t>,w</a:t>
            </a:r>
            <a:r>
              <a:rPr sz="2800" spc="-7" baseline="-20833" dirty="0"/>
              <a:t>3</a:t>
            </a:r>
            <a:r>
              <a:rPr sz="2800" spc="-5" dirty="0"/>
              <a:t>]</a:t>
            </a:r>
            <a:r>
              <a:rPr sz="2800" spc="25" dirty="0"/>
              <a:t> </a:t>
            </a:r>
            <a:r>
              <a:rPr sz="2800" dirty="0"/>
              <a:t>=</a:t>
            </a:r>
            <a:r>
              <a:rPr sz="2800" spc="-5" dirty="0"/>
              <a:t> [0.2,0.1,-0.3]</a:t>
            </a:r>
            <a:endParaRPr sz="2800" dirty="0"/>
          </a:p>
          <a:p>
            <a:pPr marL="5205095">
              <a:lnSpc>
                <a:spcPct val="100000"/>
              </a:lnSpc>
              <a:spcBef>
                <a:spcPts val="25"/>
              </a:spcBef>
            </a:pPr>
            <a:endParaRPr sz="3200" dirty="0"/>
          </a:p>
          <a:p>
            <a:pPr marL="5447030" indent="-182880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5448300" algn="l"/>
              </a:tabLst>
            </a:pPr>
            <a:r>
              <a:rPr sz="2800" spc="-10" dirty="0"/>
              <a:t>The</a:t>
            </a:r>
            <a:r>
              <a:rPr sz="2800" spc="10" dirty="0"/>
              <a:t> </a:t>
            </a:r>
            <a:r>
              <a:rPr sz="2800" dirty="0"/>
              <a:t>net</a:t>
            </a:r>
            <a:r>
              <a:rPr sz="2800" spc="-30" dirty="0"/>
              <a:t> </a:t>
            </a:r>
            <a:r>
              <a:rPr sz="2800" dirty="0"/>
              <a:t>input</a:t>
            </a:r>
            <a:r>
              <a:rPr sz="2800" spc="-5" dirty="0"/>
              <a:t> </a:t>
            </a:r>
            <a:r>
              <a:rPr sz="2800" dirty="0"/>
              <a:t>can</a:t>
            </a:r>
            <a:r>
              <a:rPr sz="2800" spc="-40" dirty="0"/>
              <a:t> </a:t>
            </a:r>
            <a:r>
              <a:rPr sz="2800" spc="-5" dirty="0"/>
              <a:t>be</a:t>
            </a:r>
            <a:r>
              <a:rPr sz="2800" spc="15" dirty="0"/>
              <a:t> </a:t>
            </a:r>
            <a:r>
              <a:rPr sz="2800" spc="-10" dirty="0"/>
              <a:t>calculated</a:t>
            </a:r>
            <a:r>
              <a:rPr sz="2800" spc="-15" dirty="0"/>
              <a:t> </a:t>
            </a:r>
            <a:r>
              <a:rPr sz="2800" dirty="0"/>
              <a:t>as</a:t>
            </a:r>
            <a:endParaRPr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5345" y="6781800"/>
            <a:ext cx="7040116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143" y="0"/>
            <a:ext cx="11802110" cy="6858000"/>
            <a:chOff x="390143" y="0"/>
            <a:chExt cx="118021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3" y="2246376"/>
              <a:ext cx="11591544" cy="21488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5" y="1563624"/>
              <a:ext cx="8683752" cy="46634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43685" y="188798"/>
            <a:ext cx="9062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307719" y="4863465"/>
            <a:ext cx="232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mbria"/>
                <a:cs typeface="Cambria"/>
              </a:rPr>
              <a:t>The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final</a:t>
            </a:r>
            <a:r>
              <a:rPr sz="1800" b="1" spc="-15" dirty="0">
                <a:latin typeface="Cambria"/>
                <a:cs typeface="Cambria"/>
              </a:rPr>
              <a:t> weights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are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3809" y="4863465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mbria"/>
                <a:cs typeface="Cambria"/>
              </a:rPr>
              <a:t>w =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[0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0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0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-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2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0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-2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0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2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2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0]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3901" y="5853480"/>
            <a:ext cx="5818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mbria"/>
                <a:cs typeface="Cambria"/>
              </a:rPr>
              <a:t>The</a:t>
            </a:r>
            <a:r>
              <a:rPr sz="1800" b="1" spc="-10" dirty="0">
                <a:latin typeface="Cambria"/>
                <a:cs typeface="Cambria"/>
              </a:rPr>
              <a:t> network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can</a:t>
            </a:r>
            <a:r>
              <a:rPr sz="1800" b="1" spc="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be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further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trained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for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its </a:t>
            </a:r>
            <a:r>
              <a:rPr sz="1800" b="1" spc="-15" dirty="0">
                <a:latin typeface="Cambria"/>
                <a:cs typeface="Cambria"/>
              </a:rPr>
              <a:t>convergence.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685" y="188798"/>
            <a:ext cx="9062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455" y="1082039"/>
            <a:ext cx="5718047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348437"/>
            <a:ext cx="90595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330833" y="1230934"/>
            <a:ext cx="9702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</a:pPr>
            <a:r>
              <a:rPr sz="2000" spc="-35" dirty="0">
                <a:latin typeface="Cambria"/>
                <a:cs typeface="Cambria"/>
              </a:rPr>
              <a:t>Q.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Design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Perceptron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classifier</a:t>
            </a:r>
            <a:r>
              <a:rPr sz="2000" spc="-15" dirty="0">
                <a:latin typeface="Cambria"/>
                <a:cs typeface="Cambria"/>
              </a:rPr>
              <a:t> for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identifying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class</a:t>
            </a:r>
            <a:r>
              <a:rPr sz="2000" spc="-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given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fruit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based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on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its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weight 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lengths. </a:t>
            </a:r>
            <a:r>
              <a:rPr sz="2000" dirty="0">
                <a:latin typeface="Cambria"/>
                <a:cs typeface="Cambria"/>
              </a:rPr>
              <a:t>Also</a:t>
            </a:r>
            <a:r>
              <a:rPr sz="2000" spc="-10" dirty="0">
                <a:latin typeface="Cambria"/>
                <a:cs typeface="Cambria"/>
              </a:rPr>
              <a:t> identify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class</a:t>
            </a:r>
            <a:r>
              <a:rPr sz="2000" spc="-3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fruit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with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weight=140gms</a:t>
            </a:r>
            <a:r>
              <a:rPr sz="2000" b="1" spc="5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and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length=19.7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cms</a:t>
            </a:r>
            <a:endParaRPr sz="2000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16150" y="2135758"/>
          <a:ext cx="5454650" cy="184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655"/>
                <a:gridCol w="1811655"/>
                <a:gridCol w="1811655"/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Weights(gms)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Length(cms)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5759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Fruit</a:t>
                      </a:r>
                      <a:r>
                        <a:rPr sz="1800" b="1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(class</a:t>
                      </a:r>
                      <a:r>
                        <a:rPr sz="1800" b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121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16.8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114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15.2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5760">
                <a:tc rowSpan="2">
                  <a:txBody>
                    <a:bodyPr/>
                    <a:lstStyle/>
                    <a:p>
                      <a:pPr marL="244475" marR="240665" indent="3073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Fruit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2 </a:t>
                      </a:r>
                      <a:r>
                        <a:rPr sz="1800" b="1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(class</a:t>
                      </a:r>
                      <a:r>
                        <a:rPr sz="1800" b="1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-1)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210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9.4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195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8.1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348437"/>
            <a:ext cx="90595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2905" algn="l"/>
              </a:tabLst>
            </a:pPr>
            <a:r>
              <a:rPr sz="4000" spc="165" dirty="0">
                <a:solidFill>
                  <a:srgbClr val="2A1A00"/>
                </a:solidFill>
              </a:rPr>
              <a:t>PERCEPTRON	</a:t>
            </a:r>
            <a:r>
              <a:rPr sz="4000" spc="175" dirty="0">
                <a:solidFill>
                  <a:srgbClr val="2A1A00"/>
                </a:solidFill>
              </a:rPr>
              <a:t>NETWORKS-</a:t>
            </a:r>
            <a:r>
              <a:rPr sz="4000" spc="175" dirty="0"/>
              <a:t>CLASSIFICATION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0750" y="1170558"/>
          <a:ext cx="6610350" cy="2115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7825"/>
                <a:gridCol w="1647825"/>
                <a:gridCol w="1647825"/>
                <a:gridCol w="1647825"/>
              </a:tblGrid>
              <a:tr h="64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Weights(gms)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X1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Length(cms)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x2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Cambria"/>
                          <a:cs typeface="Cambria"/>
                        </a:rPr>
                        <a:t>target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5760">
                <a:tc rowSpan="2">
                  <a:txBody>
                    <a:bodyPr/>
                    <a:lstStyle/>
                    <a:p>
                      <a:pPr marL="469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Fruit</a:t>
                      </a:r>
                      <a:r>
                        <a:rPr sz="1800" b="1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(class</a:t>
                      </a:r>
                      <a:r>
                        <a:rPr sz="18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121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16.8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114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15.2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65760">
                <a:tc rowSpan="2">
                  <a:txBody>
                    <a:bodyPr/>
                    <a:lstStyle/>
                    <a:p>
                      <a:pPr marL="469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Fruit</a:t>
                      </a:r>
                      <a:r>
                        <a:rPr sz="1800" b="1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(class</a:t>
                      </a:r>
                      <a:r>
                        <a:rPr sz="1800" b="1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2)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210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9.4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195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latin typeface="Cambria"/>
                          <a:cs typeface="Cambria"/>
                        </a:rPr>
                        <a:t>8.1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Cambria"/>
                          <a:cs typeface="Cambria"/>
                        </a:rPr>
                        <a:t>-1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2919" y="3112007"/>
            <a:ext cx="2825496" cy="1581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1823" y="4645152"/>
            <a:ext cx="3922776" cy="5882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556" y="5286004"/>
            <a:ext cx="7219315" cy="13430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129030" algn="ctr">
              <a:lnSpc>
                <a:spcPct val="100000"/>
              </a:lnSpc>
              <a:spcBef>
                <a:spcPts val="675"/>
              </a:spcBef>
            </a:pPr>
            <a:r>
              <a:rPr sz="2400" b="1" spc="-35" dirty="0">
                <a:latin typeface="Cambria"/>
                <a:cs typeface="Cambria"/>
              </a:rPr>
              <a:t>Weight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changes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is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done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using</a:t>
            </a:r>
            <a:r>
              <a:rPr sz="2400" b="1" dirty="0">
                <a:latin typeface="Cambria"/>
                <a:cs typeface="Cambria"/>
              </a:rPr>
              <a:t> the </a:t>
            </a:r>
            <a:r>
              <a:rPr sz="2400" b="1" spc="-5" dirty="0">
                <a:latin typeface="Cambria"/>
                <a:cs typeface="Cambria"/>
              </a:rPr>
              <a:t>equation:</a:t>
            </a:r>
            <a:endParaRPr sz="2400">
              <a:latin typeface="Cambria"/>
              <a:cs typeface="Cambria"/>
            </a:endParaRPr>
          </a:p>
          <a:p>
            <a:pPr marL="3792854" algn="ctr">
              <a:lnSpc>
                <a:spcPct val="100000"/>
              </a:lnSpc>
              <a:spcBef>
                <a:spcPts val="580"/>
              </a:spcBef>
            </a:pPr>
            <a:r>
              <a:rPr sz="2400" b="1" spc="-10" dirty="0">
                <a:latin typeface="Cambria"/>
                <a:cs typeface="Cambria"/>
              </a:rPr>
              <a:t>b(new)=b(old)+α*t</a:t>
            </a:r>
            <a:endParaRPr sz="2400">
              <a:latin typeface="Cambria"/>
              <a:cs typeface="Cambria"/>
            </a:endParaRPr>
          </a:p>
          <a:p>
            <a:pPr marL="3795395" algn="ctr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latin typeface="Cambria"/>
                <a:cs typeface="Cambria"/>
              </a:rPr>
              <a:t>w</a:t>
            </a:r>
            <a:r>
              <a:rPr sz="2400" b="1" spc="-7" baseline="-20833" dirty="0">
                <a:latin typeface="Cambria"/>
                <a:cs typeface="Cambria"/>
              </a:rPr>
              <a:t>i</a:t>
            </a:r>
            <a:r>
              <a:rPr sz="2400" b="1" spc="-5" dirty="0">
                <a:latin typeface="Cambria"/>
                <a:cs typeface="Cambria"/>
              </a:rPr>
              <a:t>(new)=w</a:t>
            </a:r>
            <a:r>
              <a:rPr sz="2400" b="1" spc="-7" baseline="-20833" dirty="0">
                <a:latin typeface="Cambria"/>
                <a:cs typeface="Cambria"/>
              </a:rPr>
              <a:t>i</a:t>
            </a:r>
            <a:r>
              <a:rPr sz="2400" b="1" spc="-5" dirty="0">
                <a:latin typeface="Cambria"/>
                <a:cs typeface="Cambria"/>
              </a:rPr>
              <a:t>(old)+α*t*xi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247" y="3422903"/>
            <a:ext cx="7028688" cy="950976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" y="542925"/>
          <a:ext cx="4556125" cy="1924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/>
                <a:gridCol w="401320"/>
                <a:gridCol w="386714"/>
                <a:gridCol w="386715"/>
                <a:gridCol w="669925"/>
                <a:gridCol w="386714"/>
                <a:gridCol w="940435"/>
                <a:gridCol w="335279"/>
                <a:gridCol w="335279"/>
                <a:gridCol w="335279"/>
              </a:tblGrid>
              <a:tr h="379602">
                <a:tc>
                  <a:txBody>
                    <a:bodyPr/>
                    <a:lstStyle/>
                    <a:p>
                      <a:pPr marR="93345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10" dirty="0">
                          <a:latin typeface="Cambria"/>
                          <a:cs typeface="Cambria"/>
                        </a:rPr>
                        <a:t>x1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spc="-10" dirty="0">
                          <a:latin typeface="Cambria"/>
                          <a:cs typeface="Cambria"/>
                        </a:rPr>
                        <a:t>x2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b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yin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00" b="1" spc="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ha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b="1" spc="5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405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w1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w2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b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8627">
                <a:tc gridSpan="7">
                  <a:txBody>
                    <a:bodyPr/>
                    <a:lstStyle/>
                    <a:p>
                      <a:pPr marL="9525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Epoch-1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R="48895" algn="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121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16.8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42875" algn="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8627">
                <a:tc>
                  <a:txBody>
                    <a:bodyPr/>
                    <a:lstStyle/>
                    <a:p>
                      <a:pPr marR="48895" algn="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114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15.2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43510" algn="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405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78333"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210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9.4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-210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-9.4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5637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195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8.1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18745" algn="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-4103.14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-210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-9.4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34125" y="495300"/>
          <a:ext cx="4835525" cy="193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/>
                <a:gridCol w="410209"/>
                <a:gridCol w="410209"/>
                <a:gridCol w="410209"/>
                <a:gridCol w="711200"/>
                <a:gridCol w="410210"/>
                <a:gridCol w="998220"/>
                <a:gridCol w="355600"/>
                <a:gridCol w="355600"/>
                <a:gridCol w="355600"/>
              </a:tblGrid>
              <a:tr h="5157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mbria"/>
                          <a:cs typeface="Cambria"/>
                        </a:rPr>
                        <a:t>x1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mbria"/>
                          <a:cs typeface="Cambria"/>
                        </a:rPr>
                        <a:t>x2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b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yin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ha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b="1" spc="5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200" b="1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w1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w2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b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325754">
                <a:tc gridSpan="7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b="1" spc="-5" dirty="0">
                          <a:latin typeface="Cambria"/>
                          <a:cs typeface="Cambria"/>
                        </a:rPr>
                        <a:t>Epoch-2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-210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-9.4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704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7139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121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16.8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-25568.92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-89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7.4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7139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114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15.2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-10033.52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25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22.6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7152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210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9.4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5463.44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-185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13.2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7139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195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8.1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-35968.08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-1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No</a:t>
                      </a:r>
                      <a:r>
                        <a:rPr sz="12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Change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5" dirty="0">
                          <a:latin typeface="Cambria"/>
                          <a:cs typeface="Cambria"/>
                        </a:rPr>
                        <a:t>-185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13.2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23975" y="2876042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Change/</a:t>
                      </a:r>
                      <a:r>
                        <a:rPr sz="1100" b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-185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13.2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-22163.24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30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-6839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45.2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10926.88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35.8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-30909.02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35.8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92875" y="2901442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31140" marR="8128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Epoch-4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35.8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-18757.56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-39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52.6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-3644.48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75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67.8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16390.32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-135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58.4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-25849.96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-135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58.4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08075" y="4984241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49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8255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Epoch-5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-135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58.4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474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-15351.88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75.2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-449.96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90.4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21853.76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-20790.9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584950" y="4889500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Change/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5715" algn="ctr">
                        <a:lnSpc>
                          <a:spcPts val="129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Epoch-6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-11946.2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97.8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2744.56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97.8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3233.32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-38085.96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71575" y="958341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250"/>
                <a:gridCol w="41275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8255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3810" algn="ctr">
                        <a:lnSpc>
                          <a:spcPts val="1655"/>
                        </a:lnSpc>
                        <a:spcBef>
                          <a:spcPts val="4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Epoch-7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88.4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731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-22590.88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-78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731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-7288.96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36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731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8696.76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7310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-33026.9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91275" y="945641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31140" marR="8128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6350" algn="ctr">
                        <a:lnSpc>
                          <a:spcPts val="1655"/>
                        </a:lnSpc>
                        <a:spcBef>
                          <a:spcPts val="4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Epoch-8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-19185.2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-53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-4094.44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61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143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14160.2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-149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134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556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-27967.84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-149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134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09675" y="2837942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Change/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3810" algn="ctr">
                        <a:lnSpc>
                          <a:spcPts val="1295"/>
                        </a:lnSpc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0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3810" algn="ctr">
                        <a:lnSpc>
                          <a:spcPts val="1645"/>
                        </a:lnSpc>
                        <a:spcBef>
                          <a:spcPts val="5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Epoch-9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-149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134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-15779.52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5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-899.92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86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19623.64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-124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-22908.78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-124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467475" y="2790825"/>
          <a:ext cx="4492625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779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31140" marR="81280" indent="-1371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9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32283">
                <a:tc gridSpan="7">
                  <a:txBody>
                    <a:bodyPr/>
                    <a:lstStyle/>
                    <a:p>
                      <a:pPr marL="5080" algn="ctr">
                        <a:lnSpc>
                          <a:spcPts val="1660"/>
                        </a:lnSpc>
                        <a:spcBef>
                          <a:spcPts val="6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Epoch-10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-149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134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-15772.8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-89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3547"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-7919.02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-5199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-4921.5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1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2075" y="4615941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b="1" dirty="0">
                          <a:latin typeface="Cambria"/>
                          <a:cs typeface="Cambria"/>
                        </a:rPr>
                        <a:t>Change/</a:t>
                      </a:r>
                      <a:r>
                        <a:rPr sz="1100" b="1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ts val="129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77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36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2540" algn="ctr">
                        <a:lnSpc>
                          <a:spcPts val="1639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-32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499">
                <a:tc>
                  <a:txBody>
                    <a:bodyPr/>
                    <a:lstStyle/>
                    <a:p>
                      <a:pPr marR="76835" algn="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-1285.5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474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5720.18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7585.46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R="76835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-13569.03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778625" y="4727575"/>
          <a:ext cx="4492625" cy="1358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31140" marR="8128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42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5080" algn="ctr">
                        <a:lnSpc>
                          <a:spcPts val="1639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-6607.84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703.42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-1724.76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8699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-1702.99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295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23950" y="419100"/>
          <a:ext cx="4483100" cy="135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82550" indent="-1371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100" b="1" spc="-1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100" b="1" spc="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/</a:t>
                      </a:r>
                      <a:r>
                        <a:rPr sz="1100" b="1" spc="-10" dirty="0">
                          <a:latin typeface="Cambria"/>
                          <a:cs typeface="Cambria"/>
                        </a:rPr>
                        <a:t> N</a:t>
                      </a:r>
                      <a:r>
                        <a:rPr sz="1100" b="1" dirty="0">
                          <a:latin typeface="Cambria"/>
                          <a:cs typeface="Cambria"/>
                        </a:rPr>
                        <a:t>o 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5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2540" algn="ctr">
                        <a:lnSpc>
                          <a:spcPts val="1655"/>
                        </a:lnSpc>
                        <a:spcBef>
                          <a:spcPts val="4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Epoch-13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-16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6.5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854.28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7728.6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11059.7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ts val="131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10163.05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00775" y="374141"/>
          <a:ext cx="4483100" cy="1400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381000"/>
                <a:gridCol w="381000"/>
                <a:gridCol w="660400"/>
                <a:gridCol w="381000"/>
                <a:gridCol w="927100"/>
                <a:gridCol w="330200"/>
                <a:gridCol w="330200"/>
                <a:gridCol w="330200"/>
              </a:tblGrid>
              <a:tr h="4100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x2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spc="-10" dirty="0">
                          <a:latin typeface="Cambria"/>
                          <a:cs typeface="Cambria"/>
                        </a:rPr>
                        <a:t>yin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y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Change/</a:t>
                      </a:r>
                      <a:r>
                        <a:rPr sz="1100" b="1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b="1" spc="-5" dirty="0">
                          <a:latin typeface="Cambria"/>
                          <a:cs typeface="Cambria"/>
                        </a:rPr>
                        <a:t>No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mbria"/>
                          <a:cs typeface="Cambria"/>
                        </a:rPr>
                        <a:t>Change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w1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spc="-20" dirty="0">
                          <a:latin typeface="Cambria"/>
                          <a:cs typeface="Cambria"/>
                        </a:rPr>
                        <a:t>w2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400" b="1" dirty="0">
                          <a:latin typeface="Cambria"/>
                          <a:cs typeface="Cambria"/>
                        </a:rPr>
                        <a:t>b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958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228600">
                <a:tc gridSpan="7">
                  <a:txBody>
                    <a:bodyPr/>
                    <a:lstStyle/>
                    <a:p>
                      <a:pPr marL="5080" algn="ctr">
                        <a:lnSpc>
                          <a:spcPts val="1655"/>
                        </a:lnSpc>
                        <a:spcBef>
                          <a:spcPts val="45"/>
                        </a:spcBef>
                      </a:pPr>
                      <a:r>
                        <a:rPr sz="1400" b="1" spc="-5" dirty="0">
                          <a:latin typeface="Cambria"/>
                          <a:cs typeface="Cambria"/>
                        </a:rPr>
                        <a:t>Epoch-14</a:t>
                      </a:r>
                      <a:endParaRPr sz="1400">
                        <a:latin typeface="Cambria"/>
                        <a:cs typeface="Cambria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810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121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16.8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8316.4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5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15.2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7728.6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9.4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91440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11059.7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81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8.1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10163.05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Change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171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1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64093" y="1926082"/>
            <a:ext cx="210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mbria"/>
                <a:cs typeface="Cambria"/>
              </a:rPr>
              <a:t>w1=45,w2=171,b=7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4419" y="1809623"/>
            <a:ext cx="6622415" cy="80708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1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b="1" dirty="0">
                <a:latin typeface="Cambria"/>
                <a:cs typeface="Cambria"/>
              </a:rPr>
              <a:t>The</a:t>
            </a:r>
            <a:r>
              <a:rPr sz="1800" b="1" spc="-10" dirty="0">
                <a:latin typeface="Cambria"/>
                <a:cs typeface="Cambria"/>
              </a:rPr>
              <a:t> convergence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spc="5" dirty="0">
                <a:latin typeface="Cambria"/>
                <a:cs typeface="Cambria"/>
              </a:rPr>
              <a:t>is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after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14</a:t>
            </a:r>
            <a:r>
              <a:rPr sz="1800" b="1" dirty="0">
                <a:latin typeface="Cambria"/>
                <a:cs typeface="Cambria"/>
              </a:rPr>
              <a:t> Epochs </a:t>
            </a:r>
            <a:r>
              <a:rPr sz="1800" b="1" spc="-5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final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weights</a:t>
            </a:r>
            <a:r>
              <a:rPr sz="1800" b="1" spc="2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are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  <a:p>
            <a:pPr marL="261620" lvl="1" indent="-182245">
              <a:lnSpc>
                <a:spcPct val="100000"/>
              </a:lnSpc>
              <a:spcBef>
                <a:spcPts val="915"/>
              </a:spcBef>
              <a:buSzPct val="94444"/>
              <a:buFont typeface="Wingdings"/>
              <a:buChar char=""/>
              <a:tabLst>
                <a:tab pos="261620" algn="l"/>
              </a:tabLst>
            </a:pPr>
            <a:r>
              <a:rPr sz="1800" b="1" dirty="0">
                <a:latin typeface="Cambria"/>
                <a:cs typeface="Cambria"/>
              </a:rPr>
              <a:t>The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network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architecture </a:t>
            </a:r>
            <a:r>
              <a:rPr sz="1800" b="1" dirty="0">
                <a:latin typeface="Cambria"/>
                <a:cs typeface="Cambria"/>
              </a:rPr>
              <a:t>is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shown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in</a:t>
            </a:r>
            <a:r>
              <a:rPr sz="1800" b="1" spc="-5" dirty="0">
                <a:latin typeface="Cambria"/>
                <a:cs typeface="Cambria"/>
              </a:rPr>
              <a:t> Figure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2758439"/>
            <a:ext cx="4962144" cy="2651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00064" y="3012443"/>
            <a:ext cx="5819775" cy="164338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100"/>
              </a:spcBef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1700" spc="-30" dirty="0">
                <a:latin typeface="Cambria"/>
                <a:cs typeface="Cambria"/>
              </a:rPr>
              <a:t>Now,</a:t>
            </a:r>
            <a:r>
              <a:rPr sz="1700" spc="-35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identify</a:t>
            </a:r>
            <a:r>
              <a:rPr sz="1700" spc="-40" dirty="0">
                <a:latin typeface="Cambria"/>
                <a:cs typeface="Cambria"/>
              </a:rPr>
              <a:t> </a:t>
            </a:r>
            <a:r>
              <a:rPr sz="1700" spc="-5" dirty="0">
                <a:latin typeface="Cambria"/>
                <a:cs typeface="Cambria"/>
              </a:rPr>
              <a:t>fruit</a:t>
            </a:r>
            <a:r>
              <a:rPr sz="1700" spc="-15" dirty="0">
                <a:latin typeface="Cambria"/>
                <a:cs typeface="Cambria"/>
              </a:rPr>
              <a:t> </a:t>
            </a:r>
            <a:r>
              <a:rPr sz="1700" spc="-5" dirty="0">
                <a:latin typeface="Cambria"/>
                <a:cs typeface="Cambria"/>
              </a:rPr>
              <a:t>with</a:t>
            </a:r>
            <a:r>
              <a:rPr sz="1700" spc="-20" dirty="0">
                <a:latin typeface="Cambria"/>
                <a:cs typeface="Cambria"/>
              </a:rPr>
              <a:t> </a:t>
            </a:r>
            <a:r>
              <a:rPr sz="1700" spc="-5" dirty="0">
                <a:latin typeface="Cambria"/>
                <a:cs typeface="Cambria"/>
              </a:rPr>
              <a:t>weight=140gms</a:t>
            </a:r>
            <a:r>
              <a:rPr sz="1700" spc="-55" dirty="0">
                <a:latin typeface="Cambria"/>
                <a:cs typeface="Cambria"/>
              </a:rPr>
              <a:t> </a:t>
            </a:r>
            <a:r>
              <a:rPr sz="1700" spc="5" dirty="0">
                <a:latin typeface="Cambria"/>
                <a:cs typeface="Cambria"/>
              </a:rPr>
              <a:t>and</a:t>
            </a:r>
            <a:r>
              <a:rPr sz="1700" spc="-25" dirty="0">
                <a:latin typeface="Cambria"/>
                <a:cs typeface="Cambria"/>
              </a:rPr>
              <a:t> </a:t>
            </a:r>
            <a:r>
              <a:rPr sz="1700" spc="-5" dirty="0">
                <a:latin typeface="Cambria"/>
                <a:cs typeface="Cambria"/>
              </a:rPr>
              <a:t>length=19.7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-5" dirty="0">
                <a:latin typeface="Cambria"/>
                <a:cs typeface="Cambria"/>
              </a:rPr>
              <a:t>cms</a:t>
            </a:r>
            <a:endParaRPr sz="17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105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b="1" spc="-10" dirty="0">
                <a:latin typeface="Cambria"/>
                <a:cs typeface="Cambria"/>
              </a:rPr>
              <a:t>Yin=140*45+19.7*171+7=9665.85</a:t>
            </a: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b="1" spc="-10" dirty="0">
                <a:latin typeface="Cambria"/>
                <a:cs typeface="Cambria"/>
              </a:rPr>
              <a:t>f(Yin)=Yin&gt;0=1.</a:t>
            </a:r>
            <a:endParaRPr sz="18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b="1" spc="-10" dirty="0">
                <a:solidFill>
                  <a:srgbClr val="0000FF"/>
                </a:solidFill>
                <a:latin typeface="Cambria"/>
                <a:cs typeface="Cambria"/>
              </a:rPr>
              <a:t>Therefore,</a:t>
            </a:r>
            <a:r>
              <a:rPr sz="1800" b="1" spc="-7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mbria"/>
                <a:cs typeface="Cambria"/>
              </a:rPr>
              <a:t>it </a:t>
            </a:r>
            <a:r>
              <a:rPr sz="1800" b="1" spc="-5" dirty="0">
                <a:solidFill>
                  <a:srgbClr val="0000FF"/>
                </a:solidFill>
                <a:latin typeface="Cambria"/>
                <a:cs typeface="Cambria"/>
              </a:rPr>
              <a:t>belongs </a:t>
            </a:r>
            <a:r>
              <a:rPr sz="1800" b="1" spc="-20" dirty="0">
                <a:solidFill>
                  <a:srgbClr val="0000FF"/>
                </a:solidFill>
                <a:latin typeface="Cambria"/>
                <a:cs typeface="Cambria"/>
              </a:rPr>
              <a:t>to</a:t>
            </a:r>
            <a:r>
              <a:rPr sz="1800" b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ambria"/>
                <a:cs typeface="Cambria"/>
              </a:rPr>
              <a:t>class</a:t>
            </a:r>
            <a:r>
              <a:rPr sz="1800" b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mbria"/>
                <a:cs typeface="Cambria"/>
              </a:rPr>
              <a:t>1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9616"/>
            <a:ext cx="257365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spc="165" dirty="0">
                <a:solidFill>
                  <a:srgbClr val="2A1A00"/>
                </a:solidFill>
              </a:rPr>
              <a:t>OVERVIEW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975360" y="725373"/>
            <a:ext cx="5009515" cy="769620"/>
            <a:chOff x="975360" y="725373"/>
            <a:chExt cx="5009515" cy="769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60" y="755954"/>
              <a:ext cx="549948" cy="717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20" y="725373"/>
              <a:ext cx="1232725" cy="7694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2912" y="725373"/>
              <a:ext cx="574370" cy="7694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8736" y="725373"/>
              <a:ext cx="3905885" cy="76941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5656" y="619551"/>
            <a:ext cx="5397500" cy="514286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7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700" b="1" spc="-5" dirty="0">
                <a:solidFill>
                  <a:srgbClr val="0000FF"/>
                </a:solidFill>
                <a:latin typeface="Cambria"/>
                <a:cs typeface="Cambria"/>
              </a:rPr>
              <a:t>Back-propagation</a:t>
            </a:r>
            <a:r>
              <a:rPr sz="2700" b="1" spc="-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700" b="1" spc="-15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27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104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spc="-5" dirty="0">
                <a:latin typeface="Cambria"/>
                <a:cs typeface="Cambria"/>
              </a:rPr>
              <a:t>Theory</a:t>
            </a:r>
            <a:endParaRPr sz="18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spc="-10" dirty="0">
                <a:latin typeface="Cambria"/>
                <a:cs typeface="Cambria"/>
              </a:rPr>
              <a:t>Architecture</a:t>
            </a:r>
            <a:endParaRPr sz="18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spc="-5" dirty="0">
                <a:latin typeface="Cambria"/>
                <a:cs typeface="Cambria"/>
              </a:rPr>
              <a:t>Flowchart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Training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Process</a:t>
            </a:r>
            <a:endParaRPr sz="18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spc="-15" dirty="0">
                <a:latin typeface="Cambria"/>
                <a:cs typeface="Cambria"/>
              </a:rPr>
              <a:t>Training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Algorithm</a:t>
            </a:r>
            <a:endParaRPr sz="18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dirty="0">
                <a:latin typeface="Cambria"/>
                <a:cs typeface="Cambria"/>
              </a:rPr>
              <a:t>Learning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Factors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Back-Propagation</a:t>
            </a:r>
            <a:r>
              <a:rPr sz="1800" spc="-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endParaRPr sz="18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920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Cambria"/>
                <a:cs typeface="Cambria"/>
              </a:rPr>
              <a:t>Initial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Weights</a:t>
            </a:r>
            <a:endParaRPr sz="16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890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Cambria"/>
                <a:cs typeface="Cambria"/>
              </a:rPr>
              <a:t>Learning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Rate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α</a:t>
            </a:r>
            <a:endParaRPr sz="16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885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10" dirty="0">
                <a:latin typeface="Cambria"/>
                <a:cs typeface="Cambria"/>
              </a:rPr>
              <a:t>Mo</a:t>
            </a:r>
            <a:r>
              <a:rPr sz="1600" spc="5" dirty="0">
                <a:latin typeface="Cambria"/>
                <a:cs typeface="Cambria"/>
              </a:rPr>
              <a:t>me</a:t>
            </a:r>
            <a:r>
              <a:rPr sz="1600" spc="-10" dirty="0">
                <a:latin typeface="Cambria"/>
                <a:cs typeface="Cambria"/>
              </a:rPr>
              <a:t>n</a:t>
            </a:r>
            <a:r>
              <a:rPr sz="1600" spc="5" dirty="0">
                <a:latin typeface="Cambria"/>
                <a:cs typeface="Cambria"/>
              </a:rPr>
              <a:t>t</a:t>
            </a:r>
            <a:r>
              <a:rPr sz="1600" spc="-5" dirty="0">
                <a:latin typeface="Cambria"/>
                <a:cs typeface="Cambria"/>
              </a:rPr>
              <a:t>u</a:t>
            </a:r>
            <a:r>
              <a:rPr sz="1600" spc="5" dirty="0">
                <a:latin typeface="Cambria"/>
                <a:cs typeface="Cambria"/>
              </a:rPr>
              <a:t>m</a:t>
            </a:r>
            <a:r>
              <a:rPr sz="1600" spc="-85" dirty="0">
                <a:latin typeface="Cambria"/>
                <a:cs typeface="Cambria"/>
              </a:rPr>
              <a:t> </a:t>
            </a:r>
            <a:r>
              <a:rPr sz="1600" spc="-50" dirty="0">
                <a:latin typeface="Cambria"/>
                <a:cs typeface="Cambria"/>
              </a:rPr>
              <a:t>F</a:t>
            </a:r>
            <a:r>
              <a:rPr sz="1600" spc="5" dirty="0">
                <a:latin typeface="Cambria"/>
                <a:cs typeface="Cambria"/>
              </a:rPr>
              <a:t>ac</a:t>
            </a:r>
            <a:r>
              <a:rPr sz="1600" spc="-20" dirty="0">
                <a:latin typeface="Cambria"/>
                <a:cs typeface="Cambria"/>
              </a:rPr>
              <a:t>t</a:t>
            </a:r>
            <a:r>
              <a:rPr sz="1600" spc="5" dirty="0">
                <a:latin typeface="Cambria"/>
                <a:cs typeface="Cambria"/>
              </a:rPr>
              <a:t>o</a:t>
            </a:r>
            <a:r>
              <a:rPr sz="1600" dirty="0">
                <a:latin typeface="Cambria"/>
                <a:cs typeface="Cambria"/>
              </a:rPr>
              <a:t>r</a:t>
            </a:r>
            <a:endParaRPr sz="16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890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Cambria"/>
                <a:cs typeface="Cambria"/>
              </a:rPr>
              <a:t>Generalization</a:t>
            </a:r>
            <a:endParaRPr sz="16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890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5" dirty="0">
                <a:latin typeface="Cambria"/>
                <a:cs typeface="Cambria"/>
              </a:rPr>
              <a:t>Number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of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Training</a:t>
            </a:r>
            <a:r>
              <a:rPr sz="1600" spc="-5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Data</a:t>
            </a:r>
            <a:endParaRPr sz="1600">
              <a:latin typeface="Cambria"/>
              <a:cs typeface="Cambria"/>
            </a:endParaRPr>
          </a:p>
          <a:p>
            <a:pPr marL="1155700" lvl="2" indent="-229235">
              <a:lnSpc>
                <a:spcPct val="100000"/>
              </a:lnSpc>
              <a:spcBef>
                <a:spcPts val="890"/>
              </a:spcBef>
              <a:buClr>
                <a:srgbClr val="2A1A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5" dirty="0">
                <a:latin typeface="Cambria"/>
                <a:cs typeface="Cambria"/>
              </a:rPr>
              <a:t>Number</a:t>
            </a:r>
            <a:r>
              <a:rPr sz="1600" spc="-7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of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Hidden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Layer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Nodes</a:t>
            </a:r>
            <a:endParaRPr sz="16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90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1800" spc="-25" dirty="0">
                <a:latin typeface="Cambria"/>
                <a:cs typeface="Cambria"/>
              </a:rPr>
              <a:t>Testing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Algorithm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Back-Propagation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4" y="0"/>
              <a:ext cx="2049653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608" y="0"/>
              <a:ext cx="7264654" cy="9248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67305" y="0"/>
            <a:ext cx="802385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2420" algn="l"/>
              </a:tabLst>
            </a:pPr>
            <a:r>
              <a:rPr sz="4000" b="1" spc="110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4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0833" y="694182"/>
            <a:ext cx="1002474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 algn="just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Cambria"/>
                <a:cs typeface="Cambria"/>
              </a:rPr>
              <a:t>A</a:t>
            </a:r>
            <a:r>
              <a:rPr sz="1800" spc="5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single-layer</a:t>
            </a:r>
            <a:r>
              <a:rPr sz="1800" spc="5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neural</a:t>
            </a:r>
            <a:r>
              <a:rPr sz="1800" spc="5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</a:t>
            </a:r>
            <a:r>
              <a:rPr sz="1800" spc="5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has</a:t>
            </a:r>
            <a:r>
              <a:rPr sz="1800" spc="5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many</a:t>
            </a:r>
            <a:r>
              <a:rPr sz="1800" spc="57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restrictions.</a:t>
            </a:r>
            <a:r>
              <a:rPr sz="1800" spc="5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This</a:t>
            </a:r>
            <a:r>
              <a:rPr sz="1800" spc="5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accomplish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very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limited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classes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tasks.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mbria"/>
              <a:cs typeface="Cambria"/>
            </a:endParaRPr>
          </a:p>
          <a:p>
            <a:pPr marL="12700" marR="5080" algn="just">
              <a:lnSpc>
                <a:spcPct val="100000"/>
              </a:lnSpc>
              <a:buClr>
                <a:srgbClr val="2A1A00"/>
              </a:buClr>
              <a:buSzPct val="94444"/>
              <a:buFont typeface="Wingdings"/>
              <a:buChar char=""/>
              <a:tabLst>
                <a:tab pos="256540" algn="l"/>
              </a:tabLst>
            </a:pPr>
            <a:r>
              <a:rPr sz="1800" spc="-5" dirty="0">
                <a:latin typeface="Cambria"/>
                <a:cs typeface="Cambria"/>
              </a:rPr>
              <a:t>Minsky </a:t>
            </a:r>
            <a:r>
              <a:rPr sz="1800" dirty="0">
                <a:latin typeface="Cambria"/>
                <a:cs typeface="Cambria"/>
              </a:rPr>
              <a:t>and </a:t>
            </a:r>
            <a:r>
              <a:rPr sz="1800" spc="-10" dirty="0">
                <a:latin typeface="Cambria"/>
                <a:cs typeface="Cambria"/>
              </a:rPr>
              <a:t>Papert </a:t>
            </a:r>
            <a:r>
              <a:rPr sz="1800" dirty="0">
                <a:latin typeface="Cambria"/>
                <a:cs typeface="Cambria"/>
              </a:rPr>
              <a:t>(1969) </a:t>
            </a:r>
            <a:r>
              <a:rPr sz="1800" spc="-15" dirty="0">
                <a:latin typeface="Cambria"/>
                <a:cs typeface="Cambria"/>
              </a:rPr>
              <a:t>showed </a:t>
            </a:r>
            <a:r>
              <a:rPr sz="1800" spc="-5" dirty="0">
                <a:latin typeface="Cambria"/>
                <a:cs typeface="Cambria"/>
              </a:rPr>
              <a:t>that</a:t>
            </a:r>
            <a:r>
              <a:rPr sz="1800" dirty="0">
                <a:latin typeface="Cambria"/>
                <a:cs typeface="Cambria"/>
              </a:rPr>
              <a:t> a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two</a:t>
            </a:r>
            <a:r>
              <a:rPr sz="1800" spc="-10" dirty="0">
                <a:latin typeface="Cambria"/>
                <a:cs typeface="Cambria"/>
              </a:rPr>
              <a:t> layer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feed-forward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dirty="0">
                <a:latin typeface="Cambria"/>
                <a:cs typeface="Cambria"/>
              </a:rPr>
              <a:t> can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overcome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many </a:t>
            </a:r>
            <a:r>
              <a:rPr sz="1800" spc="-5" dirty="0">
                <a:latin typeface="Cambria"/>
                <a:cs typeface="Cambria"/>
              </a:rPr>
              <a:t> restrictions,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but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they</a:t>
            </a:r>
            <a:r>
              <a:rPr sz="1800" spc="3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did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not</a:t>
            </a:r>
            <a:r>
              <a:rPr sz="1800" spc="7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present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solution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problem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as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"how</a:t>
            </a:r>
            <a:r>
              <a:rPr sz="1800" spc="3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800" spc="3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adjust</a:t>
            </a:r>
            <a:r>
              <a:rPr sz="1800" spc="3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1800" spc="37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weights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 from</a:t>
            </a:r>
            <a:r>
              <a:rPr sz="1800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input</a:t>
            </a:r>
            <a:r>
              <a:rPr sz="1800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Cambria"/>
                <a:cs typeface="Cambria"/>
              </a:rPr>
              <a:t>to</a:t>
            </a:r>
            <a:r>
              <a:rPr sz="1800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hidden</a:t>
            </a:r>
            <a:r>
              <a:rPr sz="1800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layer"</a:t>
            </a:r>
            <a:r>
              <a:rPr sz="1800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?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A1A00"/>
              </a:buClr>
              <a:buFont typeface="Wingdings"/>
              <a:buChar char=""/>
            </a:pPr>
            <a:endParaRPr sz="1800">
              <a:latin typeface="Cambria"/>
              <a:cs typeface="Cambria"/>
            </a:endParaRPr>
          </a:p>
          <a:p>
            <a:pPr marL="12700" marR="5715" algn="just">
              <a:lnSpc>
                <a:spcPct val="100000"/>
              </a:lnSpc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Cambria"/>
                <a:cs typeface="Cambria"/>
              </a:rPr>
              <a:t>An </a:t>
            </a:r>
            <a:r>
              <a:rPr sz="1800" spc="-10" dirty="0">
                <a:latin typeface="Cambria"/>
                <a:cs typeface="Cambria"/>
              </a:rPr>
              <a:t>answer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5" dirty="0">
                <a:latin typeface="Cambria"/>
                <a:cs typeface="Cambria"/>
              </a:rPr>
              <a:t>this question</a:t>
            </a:r>
            <a:r>
              <a:rPr sz="1800" spc="39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was</a:t>
            </a:r>
            <a:r>
              <a:rPr sz="1800" spc="3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presented</a:t>
            </a:r>
            <a:r>
              <a:rPr sz="1800" spc="38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by</a:t>
            </a:r>
            <a:r>
              <a:rPr sz="1800" spc="37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Rumelhart,</a:t>
            </a:r>
            <a:r>
              <a:rPr sz="1800" spc="3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Hinton </a:t>
            </a:r>
            <a:r>
              <a:rPr sz="1800" spc="-5" dirty="0">
                <a:latin typeface="Cambria"/>
                <a:cs typeface="Cambria"/>
              </a:rPr>
              <a:t>and Williams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1986.</a:t>
            </a:r>
            <a:r>
              <a:rPr sz="1800" spc="7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 central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idea</a:t>
            </a:r>
            <a:r>
              <a:rPr sz="1800" spc="38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behind</a:t>
            </a:r>
            <a:r>
              <a:rPr sz="1800" spc="38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this</a:t>
            </a:r>
            <a:r>
              <a:rPr sz="1800" spc="7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solution</a:t>
            </a:r>
            <a:r>
              <a:rPr sz="1800" spc="3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errors </a:t>
            </a:r>
            <a:r>
              <a:rPr sz="1800" spc="-10" dirty="0">
                <a:latin typeface="Cambria"/>
                <a:cs typeface="Cambria"/>
              </a:rPr>
              <a:t>for the </a:t>
            </a:r>
            <a:r>
              <a:rPr sz="1800" spc="-5" dirty="0">
                <a:latin typeface="Cambria"/>
                <a:cs typeface="Cambria"/>
              </a:rPr>
              <a:t>units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hidden </a:t>
            </a:r>
            <a:r>
              <a:rPr sz="1800" spc="-20" dirty="0">
                <a:latin typeface="Cambria"/>
                <a:cs typeface="Cambria"/>
              </a:rPr>
              <a:t>layer </a:t>
            </a:r>
            <a:r>
              <a:rPr sz="1800" spc="-15" dirty="0">
                <a:latin typeface="Cambria"/>
                <a:cs typeface="Cambria"/>
              </a:rPr>
              <a:t>are </a:t>
            </a:r>
            <a:r>
              <a:rPr sz="1800" spc="-5" dirty="0">
                <a:latin typeface="Cambria"/>
                <a:cs typeface="Cambria"/>
              </a:rPr>
              <a:t>determined 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by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back-propagating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layer.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9772" y="4261561"/>
            <a:ext cx="3263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" algn="l"/>
              </a:tabLst>
            </a:pPr>
            <a:r>
              <a:rPr sz="1800" dirty="0">
                <a:latin typeface="Cambria"/>
                <a:cs typeface="Cambria"/>
              </a:rPr>
              <a:t>of	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delta</a:t>
            </a:r>
            <a:r>
              <a:rPr sz="1800" spc="3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rule</a:t>
            </a:r>
            <a:r>
              <a:rPr sz="1800" spc="3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3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non-linear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0833" y="3712540"/>
            <a:ext cx="660273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88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0" dirty="0">
                <a:latin typeface="Cambria"/>
                <a:cs typeface="Cambria"/>
              </a:rPr>
              <a:t>This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method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often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called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Back-propagation</a:t>
            </a:r>
            <a:r>
              <a:rPr sz="1800" spc="-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rule</a:t>
            </a:r>
            <a:r>
              <a:rPr sz="1800" spc="-5" dirty="0">
                <a:latin typeface="Cambria"/>
                <a:cs typeface="Cambria"/>
              </a:rPr>
              <a:t>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A1A00"/>
              </a:buClr>
              <a:buFont typeface="Wingdings"/>
              <a:buChar char=""/>
            </a:pP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buClr>
                <a:srgbClr val="2A1A00"/>
              </a:buClr>
              <a:buSzPct val="94444"/>
              <a:buFont typeface="Wingdings"/>
              <a:buChar char=""/>
              <a:tabLst>
                <a:tab pos="195580" algn="l"/>
                <a:tab pos="4514850" algn="l"/>
                <a:tab pos="4905375" algn="l"/>
                <a:tab pos="5201285" algn="l"/>
              </a:tabLst>
            </a:pPr>
            <a:r>
              <a:rPr sz="1800" spc="-5" dirty="0">
                <a:latin typeface="Cambria"/>
                <a:cs typeface="Cambria"/>
              </a:rPr>
              <a:t>Back-propagation</a:t>
            </a:r>
            <a:r>
              <a:rPr sz="1800" spc="3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can</a:t>
            </a:r>
            <a:r>
              <a:rPr sz="1800" spc="3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also</a:t>
            </a:r>
            <a:r>
              <a:rPr sz="1800" spc="3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</a:t>
            </a:r>
            <a:r>
              <a:rPr sz="1800" spc="29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considered	</a:t>
            </a:r>
            <a:r>
              <a:rPr sz="1800" dirty="0">
                <a:latin typeface="Cambria"/>
                <a:cs typeface="Cambria"/>
              </a:rPr>
              <a:t>as	a	</a:t>
            </a:r>
            <a:r>
              <a:rPr sz="1800" spc="-10" dirty="0">
                <a:latin typeface="Cambria"/>
                <a:cs typeface="Cambria"/>
              </a:rPr>
              <a:t>generalization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mbria"/>
                <a:cs typeface="Cambria"/>
              </a:rPr>
              <a:t>activation </a:t>
            </a:r>
            <a:r>
              <a:rPr sz="1800" spc="-5" dirty="0">
                <a:latin typeface="Cambria"/>
                <a:cs typeface="Cambria"/>
              </a:rPr>
              <a:t>functions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multi-layer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0833" y="5085333"/>
            <a:ext cx="923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5" dirty="0">
                <a:latin typeface="Cambria"/>
                <a:cs typeface="Cambria"/>
              </a:rPr>
              <a:t>Back-propagation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09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systematic</a:t>
            </a:r>
            <a:r>
              <a:rPr sz="1800" spc="4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method</a:t>
            </a:r>
            <a:r>
              <a:rPr sz="1800" spc="409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multi-layer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artificial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neural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4" y="0"/>
              <a:ext cx="2049653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608" y="0"/>
              <a:ext cx="7264654" cy="9248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67305" y="0"/>
            <a:ext cx="802385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2420" algn="l"/>
              </a:tabLst>
            </a:pPr>
            <a:r>
              <a:rPr sz="4000" b="1" spc="110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4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0833" y="670138"/>
            <a:ext cx="10024110" cy="2700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95"/>
              </a:spcBef>
            </a:pPr>
            <a:r>
              <a:rPr sz="1800" spc="-10" dirty="0">
                <a:latin typeface="Cambria"/>
                <a:cs typeface="Cambria"/>
              </a:rPr>
              <a:t>Real world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10" dirty="0">
                <a:latin typeface="Cambria"/>
                <a:cs typeface="Cambria"/>
              </a:rPr>
              <a:t>faced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dirty="0">
                <a:latin typeface="Cambria"/>
                <a:cs typeface="Cambria"/>
              </a:rPr>
              <a:t> a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situations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where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data</a:t>
            </a:r>
            <a:r>
              <a:rPr sz="1800" dirty="0">
                <a:latin typeface="Cambria"/>
                <a:cs typeface="Cambria"/>
              </a:rPr>
              <a:t> is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incomplete </a:t>
            </a:r>
            <a:r>
              <a:rPr sz="1800" dirty="0">
                <a:latin typeface="Cambria"/>
                <a:cs typeface="Cambria"/>
              </a:rPr>
              <a:t>or </a:t>
            </a:r>
            <a:r>
              <a:rPr sz="1800" spc="-35" dirty="0">
                <a:latin typeface="Cambria"/>
                <a:cs typeface="Cambria"/>
              </a:rPr>
              <a:t>noisy.</a:t>
            </a:r>
            <a:r>
              <a:rPr sz="1800" spc="325" dirty="0">
                <a:latin typeface="Cambria"/>
                <a:cs typeface="Cambria"/>
              </a:rPr>
              <a:t> </a:t>
            </a:r>
            <a:r>
              <a:rPr sz="1800" spc="-80" dirty="0">
                <a:latin typeface="Cambria"/>
                <a:cs typeface="Cambria"/>
              </a:rPr>
              <a:t>To</a:t>
            </a:r>
            <a:r>
              <a:rPr sz="1800" spc="2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make reasonable </a:t>
            </a:r>
            <a:r>
              <a:rPr sz="1800" spc="-5" dirty="0">
                <a:latin typeface="Cambria"/>
                <a:cs typeface="Cambria"/>
              </a:rPr>
              <a:t> predictions about </a:t>
            </a:r>
            <a:r>
              <a:rPr sz="1800" spc="-10" dirty="0">
                <a:latin typeface="Cambria"/>
                <a:cs typeface="Cambria"/>
              </a:rPr>
              <a:t>what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5" dirty="0">
                <a:latin typeface="Cambria"/>
                <a:cs typeface="Cambria"/>
              </a:rPr>
              <a:t>missing </a:t>
            </a:r>
            <a:r>
              <a:rPr sz="1800" spc="-10" dirty="0">
                <a:latin typeface="Cambria"/>
                <a:cs typeface="Cambria"/>
              </a:rPr>
              <a:t>from the </a:t>
            </a:r>
            <a:r>
              <a:rPr sz="1800" spc="-5" dirty="0">
                <a:latin typeface="Cambria"/>
                <a:cs typeface="Cambria"/>
              </a:rPr>
              <a:t>information </a:t>
            </a:r>
            <a:r>
              <a:rPr sz="1800" spc="-15" dirty="0">
                <a:latin typeface="Cambria"/>
                <a:cs typeface="Cambria"/>
              </a:rPr>
              <a:t>available</a:t>
            </a:r>
            <a:r>
              <a:rPr sz="1800" spc="3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difficult</a:t>
            </a:r>
            <a:r>
              <a:rPr sz="1800" spc="78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task</a:t>
            </a:r>
            <a:r>
              <a:rPr sz="1800" spc="7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when</a:t>
            </a:r>
            <a:r>
              <a:rPr sz="1800" spc="7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there</a:t>
            </a:r>
            <a:r>
              <a:rPr sz="1800" spc="760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is 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 a </a:t>
            </a:r>
            <a:r>
              <a:rPr sz="1800" spc="-15" dirty="0">
                <a:latin typeface="Cambria"/>
                <a:cs typeface="Cambria"/>
              </a:rPr>
              <a:t>good </a:t>
            </a:r>
            <a:r>
              <a:rPr sz="1800" spc="-5" dirty="0">
                <a:latin typeface="Cambria"/>
                <a:cs typeface="Cambria"/>
              </a:rPr>
              <a:t>theory </a:t>
            </a:r>
            <a:r>
              <a:rPr sz="1800" spc="-10" dirty="0">
                <a:latin typeface="Cambria"/>
                <a:cs typeface="Cambria"/>
              </a:rPr>
              <a:t>available </a:t>
            </a:r>
            <a:r>
              <a:rPr sz="1800" spc="-5" dirty="0">
                <a:latin typeface="Cambria"/>
                <a:cs typeface="Cambria"/>
              </a:rPr>
              <a:t>that </a:t>
            </a:r>
            <a:r>
              <a:rPr sz="1800" spc="-10" dirty="0">
                <a:latin typeface="Cambria"/>
                <a:cs typeface="Cambria"/>
              </a:rPr>
              <a:t>may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5" dirty="0">
                <a:latin typeface="Cambria"/>
                <a:cs typeface="Cambria"/>
              </a:rPr>
              <a:t>help </a:t>
            </a:r>
            <a:r>
              <a:rPr sz="1800" spc="-10" dirty="0">
                <a:latin typeface="Cambria"/>
                <a:cs typeface="Cambria"/>
              </a:rPr>
              <a:t>reconstruct </a:t>
            </a:r>
            <a:r>
              <a:rPr sz="1800" dirty="0">
                <a:latin typeface="Cambria"/>
                <a:cs typeface="Cambria"/>
              </a:rPr>
              <a:t>the missing data. </a:t>
            </a:r>
            <a:r>
              <a:rPr sz="1800" spc="-5" dirty="0">
                <a:latin typeface="Cambria"/>
                <a:cs typeface="Cambria"/>
              </a:rPr>
              <a:t>It </a:t>
            </a:r>
            <a:r>
              <a:rPr sz="1800" dirty="0">
                <a:latin typeface="Cambria"/>
                <a:cs typeface="Cambria"/>
              </a:rPr>
              <a:t>is in </a:t>
            </a:r>
            <a:r>
              <a:rPr sz="1800" spc="-5" dirty="0">
                <a:latin typeface="Cambria"/>
                <a:cs typeface="Cambria"/>
              </a:rPr>
              <a:t>such </a:t>
            </a:r>
            <a:r>
              <a:rPr sz="1800" dirty="0">
                <a:latin typeface="Cambria"/>
                <a:cs typeface="Cambria"/>
              </a:rPr>
              <a:t>situations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 Back-propagation</a:t>
            </a:r>
            <a:r>
              <a:rPr sz="1800" spc="-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(Back-Prop)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may</a:t>
            </a:r>
            <a:r>
              <a:rPr sz="1800" spc="-10" dirty="0">
                <a:latin typeface="Cambria"/>
                <a:cs typeface="Cambria"/>
              </a:rPr>
              <a:t> provide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some answers.</a:t>
            </a:r>
            <a:endParaRPr sz="1800">
              <a:latin typeface="Cambria"/>
              <a:cs typeface="Cambria"/>
            </a:endParaRPr>
          </a:p>
          <a:p>
            <a:pPr marL="194945" indent="-182245" algn="just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Cambria"/>
                <a:cs typeface="Cambria"/>
              </a:rPr>
              <a:t>A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BackProp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consists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at </a:t>
            </a:r>
            <a:r>
              <a:rPr sz="1800" spc="-5" dirty="0">
                <a:latin typeface="Cambria"/>
                <a:cs typeface="Cambria"/>
              </a:rPr>
              <a:t>least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three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layers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  <a:p>
            <a:pPr marL="652780" lvl="1" indent="-183515">
              <a:lnSpc>
                <a:spcPct val="100000"/>
              </a:lnSpc>
              <a:spcBef>
                <a:spcPts val="919"/>
              </a:spcBef>
              <a:buClr>
                <a:srgbClr val="2A1A00"/>
              </a:buClr>
              <a:buSzPct val="93750"/>
              <a:buFont typeface="Wingdings"/>
              <a:buChar char=""/>
              <a:tabLst>
                <a:tab pos="652780" algn="l"/>
              </a:tabLst>
            </a:pPr>
            <a:r>
              <a:rPr sz="1600" spc="5" dirty="0">
                <a:latin typeface="Cambria"/>
                <a:cs typeface="Cambria"/>
              </a:rPr>
              <a:t>an</a:t>
            </a:r>
            <a:r>
              <a:rPr sz="1600" spc="-50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input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layer</a:t>
            </a:r>
            <a:r>
              <a:rPr sz="1600" spc="-10" dirty="0">
                <a:latin typeface="Cambria"/>
                <a:cs typeface="Cambria"/>
              </a:rPr>
              <a:t>,</a:t>
            </a:r>
            <a:endParaRPr sz="1600">
              <a:latin typeface="Cambria"/>
              <a:cs typeface="Cambria"/>
            </a:endParaRPr>
          </a:p>
          <a:p>
            <a:pPr marL="652145" lvl="1" indent="-18351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SzPct val="93750"/>
              <a:buFont typeface="Wingdings"/>
              <a:buChar char=""/>
              <a:tabLst>
                <a:tab pos="652780" algn="l"/>
              </a:tabLst>
            </a:pPr>
            <a:r>
              <a:rPr sz="1600" spc="5" dirty="0">
                <a:latin typeface="Cambria"/>
                <a:cs typeface="Cambria"/>
              </a:rPr>
              <a:t>at</a:t>
            </a:r>
            <a:r>
              <a:rPr sz="1600" spc="-2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least</a:t>
            </a:r>
            <a:r>
              <a:rPr sz="1600" spc="-3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one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intermediate</a:t>
            </a:r>
            <a:r>
              <a:rPr sz="1600" spc="-80" dirty="0">
                <a:latin typeface="Cambria"/>
                <a:cs typeface="Cambria"/>
              </a:rPr>
              <a:t> </a:t>
            </a:r>
            <a:r>
              <a:rPr sz="1600" b="1" spc="5" dirty="0">
                <a:latin typeface="Cambria"/>
                <a:cs typeface="Cambria"/>
              </a:rPr>
              <a:t>hidden</a:t>
            </a:r>
            <a:r>
              <a:rPr sz="1600" b="1" spc="-8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layer</a:t>
            </a:r>
            <a:r>
              <a:rPr sz="1600" spc="-10" dirty="0">
                <a:latin typeface="Cambria"/>
                <a:cs typeface="Cambria"/>
              </a:rPr>
              <a:t>,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and</a:t>
            </a:r>
            <a:endParaRPr sz="1600">
              <a:latin typeface="Cambria"/>
              <a:cs typeface="Cambria"/>
            </a:endParaRPr>
          </a:p>
          <a:p>
            <a:pPr marL="652145" lvl="1" indent="-183515">
              <a:lnSpc>
                <a:spcPct val="100000"/>
              </a:lnSpc>
              <a:spcBef>
                <a:spcPts val="890"/>
              </a:spcBef>
              <a:buClr>
                <a:srgbClr val="2A1A00"/>
              </a:buClr>
              <a:buSzPct val="93750"/>
              <a:buFont typeface="Wingdings"/>
              <a:buChar char=""/>
              <a:tabLst>
                <a:tab pos="652780" algn="l"/>
              </a:tabLst>
            </a:pPr>
            <a:r>
              <a:rPr sz="1600" spc="5" dirty="0">
                <a:latin typeface="Cambria"/>
                <a:cs typeface="Cambria"/>
              </a:rPr>
              <a:t>an</a:t>
            </a:r>
            <a:r>
              <a:rPr sz="1600" spc="-50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output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layer</a:t>
            </a:r>
            <a:r>
              <a:rPr sz="1600" spc="-10" dirty="0"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0833" y="3456813"/>
            <a:ext cx="1001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  <a:tab pos="3319779" algn="l"/>
                <a:tab pos="3674110" algn="l"/>
                <a:tab pos="3950970" algn="l"/>
                <a:tab pos="5490845" algn="l"/>
                <a:tab pos="6430010" algn="l"/>
                <a:tab pos="7036434" algn="l"/>
              </a:tabLst>
            </a:pPr>
            <a:r>
              <a:rPr sz="1800" spc="-30" dirty="0">
                <a:latin typeface="Cambria"/>
                <a:cs typeface="Cambria"/>
              </a:rPr>
              <a:t>Typically,</a:t>
            </a:r>
            <a:r>
              <a:rPr sz="1800" spc="26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units</a:t>
            </a:r>
            <a:r>
              <a:rPr sz="1800" spc="2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spc="2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connected	</a:t>
            </a:r>
            <a:r>
              <a:rPr sz="1800" dirty="0">
                <a:latin typeface="Cambria"/>
                <a:cs typeface="Cambria"/>
              </a:rPr>
              <a:t>in	a	</a:t>
            </a:r>
            <a:r>
              <a:rPr sz="1800" b="1" spc="-15" dirty="0">
                <a:latin typeface="Cambria"/>
                <a:cs typeface="Cambria"/>
              </a:rPr>
              <a:t>feed-forward	</a:t>
            </a:r>
            <a:r>
              <a:rPr sz="1800" b="1" spc="-5" dirty="0">
                <a:latin typeface="Cambria"/>
                <a:cs typeface="Cambria"/>
              </a:rPr>
              <a:t>fashion	</a:t>
            </a:r>
            <a:r>
              <a:rPr sz="1800" spc="-5" dirty="0">
                <a:latin typeface="Cambria"/>
                <a:cs typeface="Cambria"/>
              </a:rPr>
              <a:t>with	</a:t>
            </a:r>
            <a:r>
              <a:rPr sz="1800" dirty="0">
                <a:latin typeface="Cambria"/>
                <a:cs typeface="Cambria"/>
              </a:rPr>
              <a:t>input</a:t>
            </a:r>
            <a:r>
              <a:rPr sz="1800" spc="229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229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fully</a:t>
            </a:r>
            <a:r>
              <a:rPr sz="1800" spc="2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connected</a:t>
            </a:r>
            <a:r>
              <a:rPr sz="1800" spc="250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to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33607" y="4148785"/>
            <a:ext cx="517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"/>
                <a:cs typeface="Cambria"/>
              </a:rPr>
              <a:t>units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0833" y="3643580"/>
            <a:ext cx="9368155" cy="149796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4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38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3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fully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connected</a:t>
            </a:r>
            <a:r>
              <a:rPr sz="1800" spc="-20" dirty="0">
                <a:latin typeface="Cambria"/>
                <a:cs typeface="Cambria"/>
              </a:rPr>
              <a:t> 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10" dirty="0">
                <a:latin typeface="Cambria"/>
                <a:cs typeface="Cambria"/>
              </a:rPr>
              <a:t> 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layer.</a:t>
            </a: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5580" algn="l"/>
                <a:tab pos="8701405" algn="l"/>
              </a:tabLst>
            </a:pPr>
            <a:r>
              <a:rPr sz="1800" spc="-5" dirty="0">
                <a:latin typeface="Cambria"/>
                <a:cs typeface="Cambria"/>
              </a:rPr>
              <a:t>W</a:t>
            </a:r>
            <a:r>
              <a:rPr sz="1800" spc="-20" dirty="0">
                <a:latin typeface="Cambria"/>
                <a:cs typeface="Cambria"/>
              </a:rPr>
              <a:t>h</a:t>
            </a:r>
            <a:r>
              <a:rPr sz="1800" spc="5" dirty="0">
                <a:latin typeface="Cambria"/>
                <a:cs typeface="Cambria"/>
              </a:rPr>
              <a:t>e</a:t>
            </a:r>
            <a:r>
              <a:rPr sz="1800" dirty="0">
                <a:latin typeface="Cambria"/>
                <a:cs typeface="Cambria"/>
              </a:rPr>
              <a:t>n </a:t>
            </a:r>
            <a:r>
              <a:rPr sz="1800" spc="-1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1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</a:t>
            </a:r>
            <a:r>
              <a:rPr sz="1800" spc="-15" dirty="0">
                <a:latin typeface="Cambria"/>
                <a:cs typeface="Cambria"/>
              </a:rPr>
              <a:t>a</a:t>
            </a:r>
            <a:r>
              <a:rPr sz="1800" dirty="0">
                <a:latin typeface="Cambria"/>
                <a:cs typeface="Cambria"/>
              </a:rPr>
              <a:t>c</a:t>
            </a:r>
            <a:r>
              <a:rPr sz="1800" spc="-15" dirty="0">
                <a:latin typeface="Cambria"/>
                <a:cs typeface="Cambria"/>
              </a:rPr>
              <a:t>k</a:t>
            </a:r>
            <a:r>
              <a:rPr sz="1800" spc="5" dirty="0">
                <a:latin typeface="Cambria"/>
                <a:cs typeface="Cambria"/>
              </a:rPr>
              <a:t>P</a:t>
            </a:r>
            <a:r>
              <a:rPr sz="1800" spc="-30" dirty="0">
                <a:latin typeface="Cambria"/>
                <a:cs typeface="Cambria"/>
              </a:rPr>
              <a:t>r</a:t>
            </a:r>
            <a:r>
              <a:rPr sz="1800" dirty="0">
                <a:latin typeface="Cambria"/>
                <a:cs typeface="Cambria"/>
              </a:rPr>
              <a:t>op </a:t>
            </a:r>
            <a:r>
              <a:rPr sz="1800" spc="-1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</a:t>
            </a:r>
            <a:r>
              <a:rPr sz="1800" spc="5" dirty="0">
                <a:latin typeface="Cambria"/>
                <a:cs typeface="Cambria"/>
              </a:rPr>
              <a:t>e</a:t>
            </a:r>
            <a:r>
              <a:rPr sz="1800" spc="-10" dirty="0">
                <a:latin typeface="Cambria"/>
                <a:cs typeface="Cambria"/>
              </a:rPr>
              <a:t>t</a:t>
            </a:r>
            <a:r>
              <a:rPr sz="1800" spc="-30" dirty="0">
                <a:latin typeface="Cambria"/>
                <a:cs typeface="Cambria"/>
              </a:rPr>
              <a:t>w</a:t>
            </a:r>
            <a:r>
              <a:rPr sz="1800" dirty="0">
                <a:latin typeface="Cambria"/>
                <a:cs typeface="Cambria"/>
              </a:rPr>
              <a:t>ork </a:t>
            </a:r>
            <a:r>
              <a:rPr sz="1800" spc="-1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180" dirty="0">
                <a:latin typeface="Cambria"/>
                <a:cs typeface="Cambria"/>
              </a:rPr>
              <a:t> </a:t>
            </a:r>
            <a:r>
              <a:rPr sz="1800" spc="-30" dirty="0">
                <a:latin typeface="Cambria"/>
                <a:cs typeface="Cambria"/>
              </a:rPr>
              <a:t>c</a:t>
            </a:r>
            <a:r>
              <a:rPr sz="1800" spc="-20" dirty="0">
                <a:latin typeface="Cambria"/>
                <a:cs typeface="Cambria"/>
              </a:rPr>
              <a:t>y</a:t>
            </a:r>
            <a:r>
              <a:rPr sz="1800" dirty="0">
                <a:latin typeface="Cambria"/>
                <a:cs typeface="Cambria"/>
              </a:rPr>
              <a:t>c</a:t>
            </a:r>
            <a:r>
              <a:rPr sz="1800" spc="-15" dirty="0">
                <a:latin typeface="Cambria"/>
                <a:cs typeface="Cambria"/>
              </a:rPr>
              <a:t>l</a:t>
            </a:r>
            <a:r>
              <a:rPr sz="1800" spc="5" dirty="0">
                <a:latin typeface="Cambria"/>
                <a:cs typeface="Cambria"/>
              </a:rPr>
              <a:t>ed</a:t>
            </a:r>
            <a:r>
              <a:rPr sz="1800" dirty="0">
                <a:latin typeface="Cambria"/>
                <a:cs typeface="Cambria"/>
              </a:rPr>
              <a:t>, </a:t>
            </a:r>
            <a:r>
              <a:rPr sz="1800" spc="-17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a</a:t>
            </a:r>
            <a:r>
              <a:rPr sz="1800" dirty="0">
                <a:latin typeface="Cambria"/>
                <a:cs typeface="Cambria"/>
              </a:rPr>
              <a:t>n </a:t>
            </a:r>
            <a:r>
              <a:rPr sz="1800" spc="-170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i</a:t>
            </a:r>
            <a:r>
              <a:rPr sz="1800" spc="-5" dirty="0">
                <a:latin typeface="Cambria"/>
                <a:cs typeface="Cambria"/>
              </a:rPr>
              <a:t>n</a:t>
            </a:r>
            <a:r>
              <a:rPr sz="1800" spc="5" dirty="0">
                <a:latin typeface="Cambria"/>
                <a:cs typeface="Cambria"/>
              </a:rPr>
              <a:t>p</a:t>
            </a:r>
            <a:r>
              <a:rPr sz="1800" spc="-15" dirty="0">
                <a:latin typeface="Cambria"/>
                <a:cs typeface="Cambria"/>
              </a:rPr>
              <a:t>u</a:t>
            </a:r>
            <a:r>
              <a:rPr sz="1800" dirty="0">
                <a:latin typeface="Cambria"/>
                <a:cs typeface="Cambria"/>
              </a:rPr>
              <a:t>t </a:t>
            </a:r>
            <a:r>
              <a:rPr sz="1800" spc="-1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</a:t>
            </a:r>
            <a:r>
              <a:rPr sz="1800" spc="5" dirty="0">
                <a:latin typeface="Cambria"/>
                <a:cs typeface="Cambria"/>
              </a:rPr>
              <a:t>a</a:t>
            </a:r>
            <a:r>
              <a:rPr sz="1800" spc="-10" dirty="0">
                <a:latin typeface="Cambria"/>
                <a:cs typeface="Cambria"/>
              </a:rPr>
              <a:t>t</a:t>
            </a:r>
            <a:r>
              <a:rPr sz="1800" spc="-35" dirty="0">
                <a:latin typeface="Cambria"/>
                <a:cs typeface="Cambria"/>
              </a:rPr>
              <a:t>t</a:t>
            </a:r>
            <a:r>
              <a:rPr sz="1800" spc="5" dirty="0">
                <a:latin typeface="Cambria"/>
                <a:cs typeface="Cambria"/>
              </a:rPr>
              <a:t>e</a:t>
            </a:r>
            <a:r>
              <a:rPr sz="1800" dirty="0">
                <a:latin typeface="Cambria"/>
                <a:cs typeface="Cambria"/>
              </a:rPr>
              <a:t>rn </a:t>
            </a:r>
            <a:r>
              <a:rPr sz="1800" spc="-1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180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p</a:t>
            </a:r>
            <a:r>
              <a:rPr sz="1800" spc="-30" dirty="0">
                <a:latin typeface="Cambria"/>
                <a:cs typeface="Cambria"/>
              </a:rPr>
              <a:t>r</a:t>
            </a:r>
            <a:r>
              <a:rPr sz="1800" spc="-20" dirty="0">
                <a:latin typeface="Cambria"/>
                <a:cs typeface="Cambria"/>
              </a:rPr>
              <a:t>op</a:t>
            </a:r>
            <a:r>
              <a:rPr sz="1800" spc="5" dirty="0">
                <a:latin typeface="Cambria"/>
                <a:cs typeface="Cambria"/>
              </a:rPr>
              <a:t>a</a:t>
            </a:r>
            <a:r>
              <a:rPr sz="1800" spc="-30" dirty="0">
                <a:latin typeface="Cambria"/>
                <a:cs typeface="Cambria"/>
              </a:rPr>
              <a:t>g</a:t>
            </a:r>
            <a:r>
              <a:rPr sz="1800" spc="5" dirty="0">
                <a:latin typeface="Cambria"/>
                <a:cs typeface="Cambria"/>
              </a:rPr>
              <a:t>a</a:t>
            </a:r>
            <a:r>
              <a:rPr sz="1800" spc="-35" dirty="0">
                <a:latin typeface="Cambria"/>
                <a:cs typeface="Cambria"/>
              </a:rPr>
              <a:t>t</a:t>
            </a:r>
            <a:r>
              <a:rPr sz="1800" spc="5" dirty="0">
                <a:latin typeface="Cambria"/>
                <a:cs typeface="Cambria"/>
              </a:rPr>
              <a:t>e</a:t>
            </a:r>
            <a:r>
              <a:rPr sz="1800" dirty="0">
                <a:latin typeface="Cambria"/>
                <a:cs typeface="Cambria"/>
              </a:rPr>
              <a:t>d </a:t>
            </a:r>
            <a:r>
              <a:rPr sz="1800" spc="-16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f</a:t>
            </a:r>
            <a:r>
              <a:rPr sz="1800" dirty="0">
                <a:latin typeface="Cambria"/>
                <a:cs typeface="Cambria"/>
              </a:rPr>
              <a:t>or</a:t>
            </a:r>
            <a:r>
              <a:rPr sz="1800" spc="-45" dirty="0">
                <a:latin typeface="Cambria"/>
                <a:cs typeface="Cambria"/>
              </a:rPr>
              <a:t>w</a:t>
            </a:r>
            <a:r>
              <a:rPr sz="1800" spc="5" dirty="0">
                <a:latin typeface="Cambria"/>
                <a:cs typeface="Cambria"/>
              </a:rPr>
              <a:t>a</a:t>
            </a:r>
            <a:r>
              <a:rPr sz="1800" spc="-30" dirty="0">
                <a:latin typeface="Cambria"/>
                <a:cs typeface="Cambria"/>
              </a:rPr>
              <a:t>r</a:t>
            </a:r>
            <a:r>
              <a:rPr sz="1800" dirty="0">
                <a:latin typeface="Cambria"/>
                <a:cs typeface="Cambria"/>
              </a:rPr>
              <a:t>d </a:t>
            </a:r>
            <a:r>
              <a:rPr sz="1800" spc="-16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t</a:t>
            </a:r>
            <a:r>
              <a:rPr sz="1800" dirty="0">
                <a:latin typeface="Cambria"/>
                <a:cs typeface="Cambria"/>
              </a:rPr>
              <a:t>o </a:t>
            </a:r>
            <a:r>
              <a:rPr sz="1800" spc="-1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</a:t>
            </a:r>
            <a:r>
              <a:rPr sz="1800" spc="-15" dirty="0">
                <a:latin typeface="Cambria"/>
                <a:cs typeface="Cambria"/>
              </a:rPr>
              <a:t>h</a:t>
            </a:r>
            <a:r>
              <a:rPr sz="1800" dirty="0">
                <a:latin typeface="Cambria"/>
                <a:cs typeface="Cambria"/>
              </a:rPr>
              <a:t>e	o</a:t>
            </a:r>
            <a:r>
              <a:rPr sz="1800" spc="-10" dirty="0">
                <a:latin typeface="Cambria"/>
                <a:cs typeface="Cambria"/>
              </a:rPr>
              <a:t>ut</a:t>
            </a:r>
            <a:r>
              <a:rPr sz="1800" dirty="0">
                <a:latin typeface="Cambria"/>
                <a:cs typeface="Cambria"/>
              </a:rPr>
              <a:t>p</a:t>
            </a:r>
            <a:r>
              <a:rPr sz="1800" spc="-15" dirty="0">
                <a:latin typeface="Cambria"/>
                <a:cs typeface="Cambria"/>
              </a:rPr>
              <a:t>u</a:t>
            </a:r>
            <a:r>
              <a:rPr sz="1800" dirty="0">
                <a:latin typeface="Cambria"/>
                <a:cs typeface="Cambria"/>
              </a:rPr>
              <a:t>t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15" dirty="0">
                <a:latin typeface="Cambria"/>
                <a:cs typeface="Cambria"/>
              </a:rPr>
              <a:t>through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409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intervening</a:t>
            </a:r>
            <a:r>
              <a:rPr sz="1800" spc="3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input-to-hidden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hidden-to-output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weights.</a:t>
            </a: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BackProp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interpreted</a:t>
            </a:r>
            <a:r>
              <a:rPr sz="1800" dirty="0">
                <a:latin typeface="Cambria"/>
                <a:cs typeface="Cambria"/>
              </a:rPr>
              <a:t> as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classification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decision.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186893"/>
            <a:ext cx="867029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49880" algn="l"/>
              </a:tabLst>
            </a:pPr>
            <a:r>
              <a:rPr sz="4600" spc="165" dirty="0">
                <a:solidFill>
                  <a:srgbClr val="2A1A00"/>
                </a:solidFill>
              </a:rPr>
              <a:t>ARTIFICIAL	</a:t>
            </a:r>
            <a:r>
              <a:rPr sz="4600" spc="155" dirty="0">
                <a:solidFill>
                  <a:srgbClr val="2A1A00"/>
                </a:solidFill>
              </a:rPr>
              <a:t>NEURON</a:t>
            </a:r>
            <a:r>
              <a:rPr sz="4600" spc="365" dirty="0">
                <a:solidFill>
                  <a:srgbClr val="2A1A00"/>
                </a:solidFill>
              </a:rPr>
              <a:t> </a:t>
            </a:r>
            <a:r>
              <a:rPr sz="4600" spc="130" dirty="0">
                <a:solidFill>
                  <a:srgbClr val="2A1A00"/>
                </a:solidFill>
              </a:rPr>
              <a:t>AND</a:t>
            </a:r>
            <a:r>
              <a:rPr sz="4600" spc="360" dirty="0">
                <a:solidFill>
                  <a:srgbClr val="2A1A00"/>
                </a:solidFill>
              </a:rPr>
              <a:t> </a:t>
            </a:r>
            <a:r>
              <a:rPr sz="4600" spc="125" dirty="0">
                <a:solidFill>
                  <a:srgbClr val="2A1A00"/>
                </a:solidFill>
              </a:rPr>
              <a:t>ITS</a:t>
            </a:r>
            <a:r>
              <a:rPr sz="4600" spc="385" dirty="0">
                <a:solidFill>
                  <a:srgbClr val="2A1A00"/>
                </a:solidFill>
              </a:rPr>
              <a:t> </a:t>
            </a:r>
            <a:r>
              <a:rPr sz="4600" spc="150" dirty="0">
                <a:solidFill>
                  <a:srgbClr val="2A1A00"/>
                </a:solidFill>
              </a:rPr>
              <a:t>MODEL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6324600" y="809800"/>
            <a:ext cx="5867400" cy="617502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8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Artificial</a:t>
            </a:r>
            <a:r>
              <a:rPr sz="2800" b="1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8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Neuron:</a:t>
            </a:r>
            <a:endParaRPr sz="2800" dirty="0">
              <a:latin typeface="Cambria"/>
              <a:cs typeface="Cambria"/>
            </a:endParaRPr>
          </a:p>
          <a:p>
            <a:pPr marL="241300" marR="5080" indent="-228600">
              <a:lnSpc>
                <a:spcPct val="110100"/>
              </a:lnSpc>
              <a:spcBef>
                <a:spcPts val="6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mbria"/>
                <a:cs typeface="Cambria"/>
              </a:rPr>
              <a:t>An 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Artificial </a:t>
            </a:r>
            <a:r>
              <a:rPr sz="2800" b="1" spc="-5" dirty="0">
                <a:solidFill>
                  <a:srgbClr val="0000FF"/>
                </a:solidFill>
                <a:latin typeface="Cambria"/>
                <a:cs typeface="Cambria"/>
              </a:rPr>
              <a:t>Neuron </a:t>
            </a:r>
            <a:r>
              <a:rPr sz="2800" dirty="0">
                <a:latin typeface="Cambria"/>
                <a:cs typeface="Cambria"/>
              </a:rPr>
              <a:t>is a mathematical 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function </a:t>
            </a:r>
            <a:r>
              <a:rPr sz="2800" dirty="0">
                <a:latin typeface="Cambria"/>
                <a:cs typeface="Cambria"/>
              </a:rPr>
              <a:t>based on </a:t>
            </a:r>
            <a:r>
              <a:rPr sz="2800" spc="-5" dirty="0">
                <a:latin typeface="Cambria"/>
                <a:cs typeface="Cambria"/>
              </a:rPr>
              <a:t>the </a:t>
            </a:r>
            <a:r>
              <a:rPr sz="2800" spc="-10" dirty="0">
                <a:latin typeface="Cambria"/>
                <a:cs typeface="Cambria"/>
              </a:rPr>
              <a:t>model </a:t>
            </a:r>
            <a:r>
              <a:rPr sz="2800" dirty="0">
                <a:latin typeface="Cambria"/>
                <a:cs typeface="Cambria"/>
              </a:rPr>
              <a:t>of </a:t>
            </a:r>
            <a:r>
              <a:rPr sz="2800" spc="-5" dirty="0">
                <a:latin typeface="Cambria"/>
                <a:cs typeface="Cambria"/>
              </a:rPr>
              <a:t>biological </a:t>
            </a:r>
            <a:r>
              <a:rPr sz="2800" spc="-51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neurons</a:t>
            </a:r>
            <a:endParaRPr sz="2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Each</a:t>
            </a:r>
            <a:r>
              <a:rPr sz="28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mbria"/>
                <a:cs typeface="Cambria"/>
              </a:rPr>
              <a:t>artificial</a:t>
            </a:r>
            <a:r>
              <a:rPr sz="28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2800" b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5" dirty="0">
                <a:solidFill>
                  <a:srgbClr val="0000FF"/>
                </a:solidFill>
                <a:latin typeface="Cambria"/>
                <a:cs typeface="Cambria"/>
              </a:rPr>
              <a:t>has</a:t>
            </a:r>
            <a:r>
              <a:rPr sz="28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8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10" dirty="0" smtClean="0">
                <a:solidFill>
                  <a:srgbClr val="0000FF"/>
                </a:solidFill>
                <a:latin typeface="Cambria"/>
                <a:cs typeface="Cambria"/>
              </a:rPr>
              <a:t>following</a:t>
            </a:r>
            <a:r>
              <a:rPr lang="en-US" sz="2800" b="1" spc="-10" dirty="0" smtClean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5" dirty="0" smtClean="0">
                <a:solidFill>
                  <a:srgbClr val="0000FF"/>
                </a:solidFill>
                <a:latin typeface="Cambria"/>
                <a:cs typeface="Cambria"/>
              </a:rPr>
              <a:t>main</a:t>
            </a:r>
            <a:r>
              <a:rPr sz="2800" b="1" spc="-85" dirty="0" smtClean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mbria"/>
                <a:cs typeface="Cambria"/>
              </a:rPr>
              <a:t>functions:</a:t>
            </a:r>
            <a:endParaRPr sz="2800" dirty="0">
              <a:latin typeface="Cambria"/>
              <a:cs typeface="Cambria"/>
            </a:endParaRPr>
          </a:p>
          <a:p>
            <a:pPr marL="469900" marR="636270" indent="-457200">
              <a:lnSpc>
                <a:spcPct val="110000"/>
              </a:lnSpc>
              <a:spcBef>
                <a:spcPts val="725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spc="-20" dirty="0">
                <a:latin typeface="Cambria"/>
                <a:cs typeface="Cambria"/>
              </a:rPr>
              <a:t>Receives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inputs</a:t>
            </a:r>
            <a:r>
              <a:rPr sz="2800" spc="-4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from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no.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input </a:t>
            </a:r>
            <a:r>
              <a:rPr sz="2800" spc="-5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signals.</a:t>
            </a:r>
            <a:endParaRPr sz="2800" dirty="0">
              <a:latin typeface="Cambria"/>
              <a:cs typeface="Cambria"/>
            </a:endParaRPr>
          </a:p>
          <a:p>
            <a:pPr marL="469900" marR="41275" indent="-457200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spc="-30" dirty="0">
                <a:latin typeface="Cambria"/>
                <a:cs typeface="Cambria"/>
              </a:rPr>
              <a:t>Weight </a:t>
            </a:r>
            <a:r>
              <a:rPr sz="2800" dirty="0">
                <a:latin typeface="Cambria"/>
                <a:cs typeface="Cambria"/>
              </a:rPr>
              <a:t>each input </a:t>
            </a:r>
            <a:r>
              <a:rPr sz="2800" spc="-15" dirty="0">
                <a:latin typeface="Cambria"/>
                <a:cs typeface="Cambria"/>
              </a:rPr>
              <a:t>separately </a:t>
            </a:r>
            <a:r>
              <a:rPr sz="2800" dirty="0">
                <a:latin typeface="Cambria"/>
                <a:cs typeface="Cambria"/>
              </a:rPr>
              <a:t>and </a:t>
            </a:r>
            <a:r>
              <a:rPr sz="2800" spc="-5" dirty="0">
                <a:latin typeface="Cambria"/>
                <a:cs typeface="Cambria"/>
              </a:rPr>
              <a:t>sums </a:t>
            </a:r>
            <a:r>
              <a:rPr sz="2800" spc="-5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them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up.</a:t>
            </a:r>
            <a:endParaRPr sz="2800" dirty="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800" spc="-15" dirty="0">
                <a:latin typeface="Cambria"/>
                <a:cs typeface="Cambria"/>
              </a:rPr>
              <a:t>Pass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this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sum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through</a:t>
            </a:r>
            <a:r>
              <a:rPr sz="2800" spc="-5" dirty="0">
                <a:latin typeface="Cambria"/>
                <a:cs typeface="Cambria"/>
              </a:rPr>
              <a:t> an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activation</a:t>
            </a:r>
            <a:endParaRPr sz="2800" dirty="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800" spc="-5" dirty="0">
                <a:latin typeface="Cambria"/>
                <a:cs typeface="Cambria"/>
              </a:rPr>
              <a:t>function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to produce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output.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64" y="915238"/>
            <a:ext cx="5803900" cy="6751320"/>
            <a:chOff x="0" y="944880"/>
            <a:chExt cx="5803900" cy="46697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4880"/>
              <a:ext cx="5803392" cy="4669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495" y="4806695"/>
              <a:ext cx="2350008" cy="676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744" y="0"/>
              <a:ext cx="2049653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5535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0608" y="0"/>
              <a:ext cx="7264654" cy="92481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67305" y="0"/>
            <a:ext cx="802385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2420" algn="l"/>
              </a:tabLst>
            </a:pPr>
            <a:r>
              <a:rPr sz="4000" b="1" spc="110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4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0833" y="642112"/>
            <a:ext cx="10024110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>
              <a:lnSpc>
                <a:spcPct val="1501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BackProp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networks,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occurs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during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training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phase.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steps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followed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during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dirty="0">
                <a:latin typeface="Cambria"/>
                <a:cs typeface="Cambria"/>
              </a:rPr>
              <a:t> :</a:t>
            </a:r>
            <a:endParaRPr sz="1800">
              <a:latin typeface="Cambria"/>
              <a:cs typeface="Cambria"/>
            </a:endParaRPr>
          </a:p>
          <a:p>
            <a:pPr marL="674370" lvl="1" indent="-205740">
              <a:lnSpc>
                <a:spcPct val="100000"/>
              </a:lnSpc>
              <a:spcBef>
                <a:spcPts val="1775"/>
              </a:spcBef>
              <a:buClr>
                <a:srgbClr val="2A1A00"/>
              </a:buClr>
              <a:buSzPct val="94444"/>
              <a:buFont typeface="Wingdings"/>
              <a:buChar char=""/>
              <a:tabLst>
                <a:tab pos="675005" algn="l"/>
              </a:tabLst>
            </a:pPr>
            <a:r>
              <a:rPr sz="1800" dirty="0">
                <a:latin typeface="Cambria"/>
                <a:cs typeface="Cambria"/>
              </a:rPr>
              <a:t>each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input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training set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applied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input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then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propagated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forward.</a:t>
            </a:r>
            <a:endParaRPr sz="1800">
              <a:latin typeface="Cambria"/>
              <a:cs typeface="Cambria"/>
            </a:endParaRPr>
          </a:p>
          <a:p>
            <a:pPr marL="674370" lvl="1" indent="-205740">
              <a:lnSpc>
                <a:spcPct val="100000"/>
              </a:lnSpc>
              <a:spcBef>
                <a:spcPts val="1800"/>
              </a:spcBef>
              <a:buClr>
                <a:srgbClr val="2A1A00"/>
              </a:buClr>
              <a:buSzPct val="94444"/>
              <a:buFont typeface="Wingdings"/>
              <a:buChar char=""/>
              <a:tabLst>
                <a:tab pos="675005" algn="l"/>
                <a:tab pos="4661535" algn="l"/>
                <a:tab pos="5210175" algn="l"/>
                <a:tab pos="6100445" algn="l"/>
                <a:tab pos="6823075" algn="l"/>
                <a:tab pos="7222490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5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</a:t>
            </a:r>
            <a:r>
              <a:rPr sz="1800" spc="5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5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activation</a:t>
            </a:r>
            <a:r>
              <a:rPr sz="1800" spc="5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arriving</a:t>
            </a:r>
            <a:r>
              <a:rPr sz="1800" spc="5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at	</a:t>
            </a:r>
            <a:r>
              <a:rPr sz="1800" spc="-10" dirty="0">
                <a:latin typeface="Cambria"/>
                <a:cs typeface="Cambria"/>
              </a:rPr>
              <a:t>the	</a:t>
            </a:r>
            <a:r>
              <a:rPr sz="1800" spc="-5" dirty="0">
                <a:latin typeface="Cambria"/>
                <a:cs typeface="Cambria"/>
              </a:rPr>
              <a:t>output	</a:t>
            </a:r>
            <a:r>
              <a:rPr sz="1800" spc="-15" dirty="0">
                <a:latin typeface="Cambria"/>
                <a:cs typeface="Cambria"/>
              </a:rPr>
              <a:t>layer	</a:t>
            </a:r>
            <a:r>
              <a:rPr sz="1800" dirty="0">
                <a:latin typeface="Cambria"/>
                <a:cs typeface="Cambria"/>
              </a:rPr>
              <a:t>is	</a:t>
            </a:r>
            <a:r>
              <a:rPr sz="1800" spc="-10" dirty="0">
                <a:latin typeface="Cambria"/>
                <a:cs typeface="Cambria"/>
              </a:rPr>
              <a:t>compared</a:t>
            </a:r>
            <a:r>
              <a:rPr sz="1800" spc="5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509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5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correct</a:t>
            </a:r>
            <a:endParaRPr sz="1800">
              <a:latin typeface="Cambria"/>
              <a:cs typeface="Cambria"/>
            </a:endParaRPr>
          </a:p>
          <a:p>
            <a:pPr marL="469265">
              <a:lnSpc>
                <a:spcPct val="100000"/>
              </a:lnSpc>
              <a:spcBef>
                <a:spcPts val="1085"/>
              </a:spcBef>
            </a:pPr>
            <a:r>
              <a:rPr sz="1800" spc="-5" dirty="0">
                <a:latin typeface="Cambria"/>
                <a:cs typeface="Cambria"/>
              </a:rPr>
              <a:t>(associated)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calculate </a:t>
            </a:r>
            <a:r>
              <a:rPr sz="1800" dirty="0">
                <a:latin typeface="Cambria"/>
                <a:cs typeface="Cambria"/>
              </a:rPr>
              <a:t>an</a:t>
            </a:r>
            <a:r>
              <a:rPr sz="1800" spc="-5" dirty="0">
                <a:latin typeface="Cambria"/>
                <a:cs typeface="Cambria"/>
              </a:rPr>
              <a:t> error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signal.</a:t>
            </a:r>
            <a:endParaRPr sz="1800">
              <a:latin typeface="Cambria"/>
              <a:cs typeface="Cambria"/>
            </a:endParaRPr>
          </a:p>
          <a:p>
            <a:pPr marL="673735" lvl="1" indent="-205104">
              <a:lnSpc>
                <a:spcPct val="100000"/>
              </a:lnSpc>
              <a:spcBef>
                <a:spcPts val="1775"/>
              </a:spcBef>
              <a:buClr>
                <a:srgbClr val="2A1A00"/>
              </a:buClr>
              <a:buSzPct val="94444"/>
              <a:buFont typeface="Wingdings"/>
              <a:buChar char=""/>
              <a:tabLst>
                <a:tab pos="674370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signal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for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each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such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target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output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then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back-propagated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from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to</a:t>
            </a:r>
            <a:endParaRPr sz="1800">
              <a:latin typeface="Cambria"/>
              <a:cs typeface="Cambria"/>
            </a:endParaRPr>
          </a:p>
          <a:p>
            <a:pPr marL="469265">
              <a:lnSpc>
                <a:spcPct val="100000"/>
              </a:lnSpc>
              <a:spcBef>
                <a:spcPts val="1080"/>
              </a:spcBef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inputs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order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appropriately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adjust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each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network.</a:t>
            </a:r>
            <a:endParaRPr sz="1800">
              <a:latin typeface="Cambria"/>
              <a:cs typeface="Cambria"/>
            </a:endParaRPr>
          </a:p>
          <a:p>
            <a:pPr marL="469265" marR="7620" lvl="1">
              <a:lnSpc>
                <a:spcPct val="150100"/>
              </a:lnSpc>
              <a:spcBef>
                <a:spcPts val="700"/>
              </a:spcBef>
              <a:buClr>
                <a:srgbClr val="2A1A00"/>
              </a:buClr>
              <a:buSzPct val="94444"/>
              <a:buFont typeface="Wingdings"/>
              <a:buChar char=""/>
              <a:tabLst>
                <a:tab pos="674370" algn="l"/>
              </a:tabLst>
            </a:pPr>
            <a:r>
              <a:rPr sz="1800" spc="-5" dirty="0">
                <a:latin typeface="Cambria"/>
                <a:cs typeface="Cambria"/>
              </a:rPr>
              <a:t>after</a:t>
            </a:r>
            <a:r>
              <a:rPr sz="1800" spc="3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2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BackProp</a:t>
            </a:r>
            <a:r>
              <a:rPr sz="1800" spc="2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</a:t>
            </a:r>
            <a:r>
              <a:rPr sz="1800" spc="3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has</a:t>
            </a:r>
            <a:r>
              <a:rPr sz="1800" spc="2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learned</a:t>
            </a:r>
            <a:r>
              <a:rPr sz="1800" spc="3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correct</a:t>
            </a:r>
            <a:r>
              <a:rPr sz="1800" spc="2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classification</a:t>
            </a:r>
            <a:r>
              <a:rPr sz="1800" spc="31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for</a:t>
            </a:r>
            <a:r>
              <a:rPr sz="1800" spc="2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2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set</a:t>
            </a:r>
            <a:r>
              <a:rPr sz="1800" spc="2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of</a:t>
            </a:r>
            <a:r>
              <a:rPr sz="1800" spc="3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inputs,</a:t>
            </a:r>
            <a:r>
              <a:rPr sz="1800" spc="2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it</a:t>
            </a:r>
            <a:r>
              <a:rPr sz="1800" spc="2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285" dirty="0">
                <a:latin typeface="Cambria"/>
                <a:cs typeface="Cambria"/>
              </a:rPr>
              <a:t> </a:t>
            </a:r>
            <a:r>
              <a:rPr sz="1800" spc="-30" dirty="0">
                <a:latin typeface="Cambria"/>
                <a:cs typeface="Cambria"/>
              </a:rPr>
              <a:t>be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tested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second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set of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inputs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see</a:t>
            </a:r>
            <a:r>
              <a:rPr sz="1800" spc="-5" dirty="0">
                <a:latin typeface="Cambria"/>
                <a:cs typeface="Cambria"/>
              </a:rPr>
              <a:t> how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well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it classifies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untrained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patterns.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0"/>
              <a:ext cx="2049652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0"/>
              <a:ext cx="7118350" cy="9248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176" y="0"/>
              <a:ext cx="860869" cy="924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247" y="0"/>
              <a:ext cx="2765932" cy="92481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0902" y="0"/>
            <a:ext cx="103276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7500" algn="l"/>
              </a:tabLst>
            </a:pPr>
            <a:r>
              <a:rPr sz="40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5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000" b="1" spc="150" dirty="0">
                <a:latin typeface="Cambria"/>
                <a:cs typeface="Cambria"/>
              </a:rPr>
              <a:t>THEORY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0833" y="642112"/>
            <a:ext cx="10026015" cy="488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 algn="just">
              <a:lnSpc>
                <a:spcPct val="150100"/>
              </a:lnSpc>
              <a:spcBef>
                <a:spcPts val="10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back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propagation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learning</a:t>
            </a:r>
            <a:r>
              <a:rPr sz="1800" spc="-5" dirty="0">
                <a:latin typeface="Cambria"/>
                <a:cs typeface="Cambria"/>
              </a:rPr>
              <a:t> algorithm</a:t>
            </a:r>
            <a:r>
              <a:rPr sz="1800" dirty="0">
                <a:latin typeface="Cambria"/>
                <a:cs typeface="Cambria"/>
              </a:rPr>
              <a:t> 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one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most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important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developments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neural 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networks.</a:t>
            </a:r>
            <a:endParaRPr sz="1800">
              <a:latin typeface="Cambria"/>
              <a:cs typeface="Cambria"/>
            </a:endParaRPr>
          </a:p>
          <a:p>
            <a:pPr marL="192405" marR="8255" indent="-180340" algn="just">
              <a:lnSpc>
                <a:spcPct val="150100"/>
              </a:lnSpc>
              <a:spcBef>
                <a:spcPts val="690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10" dirty="0">
                <a:latin typeface="Cambria"/>
                <a:cs typeface="Cambria"/>
              </a:rPr>
              <a:t>This </a:t>
            </a:r>
            <a:r>
              <a:rPr sz="1800" dirty="0">
                <a:latin typeface="Cambria"/>
                <a:cs typeface="Cambria"/>
              </a:rPr>
              <a:t>learning </a:t>
            </a:r>
            <a:r>
              <a:rPr sz="1800" spc="-5" dirty="0">
                <a:latin typeface="Cambria"/>
                <a:cs typeface="Cambria"/>
              </a:rPr>
              <a:t>algorithm </a:t>
            </a:r>
            <a:r>
              <a:rPr sz="1800" dirty="0">
                <a:latin typeface="Cambria"/>
                <a:cs typeface="Cambria"/>
              </a:rPr>
              <a:t>is applied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10" dirty="0">
                <a:latin typeface="Cambria"/>
                <a:cs typeface="Cambria"/>
              </a:rPr>
              <a:t>multilayer </a:t>
            </a:r>
            <a:r>
              <a:rPr sz="1800" spc="-15" dirty="0">
                <a:latin typeface="Cambria"/>
                <a:cs typeface="Cambria"/>
              </a:rPr>
              <a:t>feed-forward </a:t>
            </a:r>
            <a:r>
              <a:rPr sz="1800" spc="-10" dirty="0">
                <a:latin typeface="Cambria"/>
                <a:cs typeface="Cambria"/>
              </a:rPr>
              <a:t>networks </a:t>
            </a:r>
            <a:r>
              <a:rPr sz="1800" spc="-5" dirty="0">
                <a:latin typeface="Cambria"/>
                <a:cs typeface="Cambria"/>
              </a:rPr>
              <a:t>consisting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10" dirty="0">
                <a:latin typeface="Cambria"/>
                <a:cs typeface="Cambria"/>
              </a:rPr>
              <a:t>processing </a:t>
            </a:r>
            <a:r>
              <a:rPr sz="1800" spc="-5" dirty="0">
                <a:latin typeface="Cambria"/>
                <a:cs typeface="Cambria"/>
              </a:rPr>
              <a:t> elements with </a:t>
            </a:r>
            <a:r>
              <a:rPr sz="1800" spc="-10" dirty="0">
                <a:latin typeface="Cambria"/>
                <a:cs typeface="Cambria"/>
              </a:rPr>
              <a:t>continuous differentiable activation </a:t>
            </a:r>
            <a:r>
              <a:rPr sz="1800" spc="-5" dirty="0">
                <a:latin typeface="Cambria"/>
                <a:cs typeface="Cambria"/>
              </a:rPr>
              <a:t>functions. </a:t>
            </a:r>
            <a:r>
              <a:rPr sz="1800" spc="-10" dirty="0">
                <a:latin typeface="Cambria"/>
                <a:cs typeface="Cambria"/>
              </a:rPr>
              <a:t>The networks </a:t>
            </a:r>
            <a:r>
              <a:rPr sz="1800" spc="-5" dirty="0">
                <a:latin typeface="Cambria"/>
                <a:cs typeface="Cambria"/>
              </a:rPr>
              <a:t>associated with back- 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propagation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algorithm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al</a:t>
            </a:r>
            <a:r>
              <a:rPr sz="1800" i="1" dirty="0">
                <a:latin typeface="Cambria"/>
                <a:cs typeface="Cambria"/>
              </a:rPr>
              <a:t>so</a:t>
            </a:r>
            <a:r>
              <a:rPr sz="1800" i="1" spc="-15" dirty="0">
                <a:latin typeface="Cambria"/>
                <a:cs typeface="Cambria"/>
              </a:rPr>
              <a:t> called</a:t>
            </a:r>
            <a:r>
              <a:rPr sz="1800" i="1" spc="25" dirty="0">
                <a:latin typeface="Cambria"/>
                <a:cs typeface="Cambria"/>
              </a:rPr>
              <a:t> </a:t>
            </a:r>
            <a:r>
              <a:rPr sz="1800" i="1" spc="-15" dirty="0">
                <a:latin typeface="Cambria"/>
                <a:cs typeface="Cambria"/>
              </a:rPr>
              <a:t>back</a:t>
            </a:r>
            <a:r>
              <a:rPr sz="1800" i="1" spc="25" dirty="0">
                <a:latin typeface="Cambria"/>
                <a:cs typeface="Cambria"/>
              </a:rPr>
              <a:t> </a:t>
            </a:r>
            <a:r>
              <a:rPr sz="1800" i="1" spc="-10" dirty="0">
                <a:latin typeface="Cambria"/>
                <a:cs typeface="Cambria"/>
              </a:rPr>
              <a:t>-propagation</a:t>
            </a:r>
            <a:r>
              <a:rPr sz="1800" i="1" spc="35" dirty="0">
                <a:latin typeface="Cambria"/>
                <a:cs typeface="Cambria"/>
              </a:rPr>
              <a:t> </a:t>
            </a:r>
            <a:r>
              <a:rPr sz="1800" i="1" spc="-5" dirty="0">
                <a:latin typeface="Cambria"/>
                <a:cs typeface="Cambria"/>
              </a:rPr>
              <a:t>networks</a:t>
            </a:r>
            <a:r>
              <a:rPr sz="1800" i="1" spc="25" dirty="0">
                <a:latin typeface="Cambria"/>
                <a:cs typeface="Cambria"/>
              </a:rPr>
              <a:t> </a:t>
            </a:r>
            <a:r>
              <a:rPr sz="1800" b="1" i="1" dirty="0">
                <a:latin typeface="Cambria"/>
                <a:cs typeface="Cambria"/>
              </a:rPr>
              <a:t>(BPNs).</a:t>
            </a:r>
            <a:endParaRPr sz="1800">
              <a:latin typeface="Cambria"/>
              <a:cs typeface="Cambria"/>
            </a:endParaRPr>
          </a:p>
          <a:p>
            <a:pPr marL="241300" marR="7620" indent="-228600" algn="just">
              <a:lnSpc>
                <a:spcPct val="110100"/>
              </a:lnSpc>
              <a:spcBef>
                <a:spcPts val="93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241300" algn="l"/>
              </a:tabLst>
            </a:pPr>
            <a:r>
              <a:rPr sz="1800" spc="-30" dirty="0">
                <a:latin typeface="Cambria"/>
                <a:cs typeface="Cambria"/>
              </a:rPr>
              <a:t>For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15" dirty="0">
                <a:latin typeface="Cambria"/>
                <a:cs typeface="Cambria"/>
              </a:rPr>
              <a:t>given </a:t>
            </a:r>
            <a:r>
              <a:rPr sz="1800" spc="-5" dirty="0">
                <a:latin typeface="Cambria"/>
                <a:cs typeface="Cambria"/>
              </a:rPr>
              <a:t>set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10" dirty="0">
                <a:latin typeface="Cambria"/>
                <a:cs typeface="Cambria"/>
              </a:rPr>
              <a:t>training </a:t>
            </a:r>
            <a:r>
              <a:rPr sz="1800" spc="-5" dirty="0">
                <a:latin typeface="Cambria"/>
                <a:cs typeface="Cambria"/>
              </a:rPr>
              <a:t>input-output </a:t>
            </a:r>
            <a:r>
              <a:rPr sz="1800" spc="-35" dirty="0">
                <a:latin typeface="Cambria"/>
                <a:cs typeface="Cambria"/>
              </a:rPr>
              <a:t>pair, </a:t>
            </a:r>
            <a:r>
              <a:rPr sz="1800" dirty="0">
                <a:latin typeface="Cambria"/>
                <a:cs typeface="Cambria"/>
              </a:rPr>
              <a:t>this </a:t>
            </a:r>
            <a:r>
              <a:rPr sz="1800" spc="-5" dirty="0">
                <a:latin typeface="Cambria"/>
                <a:cs typeface="Cambria"/>
              </a:rPr>
              <a:t>algorithm </a:t>
            </a:r>
            <a:r>
              <a:rPr sz="1800" spc="-10" dirty="0">
                <a:latin typeface="Cambria"/>
                <a:cs typeface="Cambria"/>
              </a:rPr>
              <a:t>provides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10" dirty="0">
                <a:latin typeface="Cambria"/>
                <a:cs typeface="Cambria"/>
              </a:rPr>
              <a:t>procedure for changing the 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weights </a:t>
            </a:r>
            <a:r>
              <a:rPr sz="1800" dirty="0">
                <a:latin typeface="Cambria"/>
                <a:cs typeface="Cambria"/>
              </a:rPr>
              <a:t>in a BPN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5" dirty="0">
                <a:latin typeface="Cambria"/>
                <a:cs typeface="Cambria"/>
              </a:rPr>
              <a:t>classify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20" dirty="0">
                <a:latin typeface="Cambria"/>
                <a:cs typeface="Cambria"/>
              </a:rPr>
              <a:t>given </a:t>
            </a:r>
            <a:r>
              <a:rPr sz="1800" spc="-5" dirty="0">
                <a:latin typeface="Cambria"/>
                <a:cs typeface="Cambria"/>
              </a:rPr>
              <a:t>input patterns </a:t>
            </a:r>
            <a:r>
              <a:rPr sz="1800" spc="-25" dirty="0">
                <a:latin typeface="Cambria"/>
                <a:cs typeface="Cambria"/>
              </a:rPr>
              <a:t>correctly.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basic </a:t>
            </a:r>
            <a:r>
              <a:rPr sz="1800" spc="-10" dirty="0">
                <a:latin typeface="Cambria"/>
                <a:cs typeface="Cambria"/>
              </a:rPr>
              <a:t>concept for </a:t>
            </a:r>
            <a:r>
              <a:rPr sz="1800" spc="-5" dirty="0">
                <a:latin typeface="Cambria"/>
                <a:cs typeface="Cambria"/>
              </a:rPr>
              <a:t>this </a:t>
            </a:r>
            <a:r>
              <a:rPr sz="1800" spc="-10" dirty="0">
                <a:latin typeface="Cambria"/>
                <a:cs typeface="Cambria"/>
              </a:rPr>
              <a:t>weight 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update </a:t>
            </a:r>
            <a:r>
              <a:rPr sz="1800" spc="-5" dirty="0">
                <a:latin typeface="Cambria"/>
                <a:cs typeface="Cambria"/>
              </a:rPr>
              <a:t>algorithm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5" dirty="0">
                <a:latin typeface="Cambria"/>
                <a:cs typeface="Cambria"/>
              </a:rPr>
              <a:t>simply the gradient-descent method </a:t>
            </a:r>
            <a:r>
              <a:rPr sz="1800" spc="5" dirty="0">
                <a:latin typeface="Cambria"/>
                <a:cs typeface="Cambria"/>
              </a:rPr>
              <a:t>as </a:t>
            </a:r>
            <a:r>
              <a:rPr sz="1800" spc="-5" dirty="0">
                <a:latin typeface="Cambria"/>
                <a:cs typeface="Cambria"/>
              </a:rPr>
              <a:t>used </a:t>
            </a:r>
            <a:r>
              <a:rPr sz="1800" dirty="0">
                <a:latin typeface="Cambria"/>
                <a:cs typeface="Cambria"/>
              </a:rPr>
              <a:t>in </a:t>
            </a:r>
            <a:r>
              <a:rPr sz="1800" spc="-10" dirty="0">
                <a:latin typeface="Cambria"/>
                <a:cs typeface="Cambria"/>
              </a:rPr>
              <a:t>the case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5" dirty="0">
                <a:latin typeface="Cambria"/>
                <a:cs typeface="Cambria"/>
              </a:rPr>
              <a:t>simple </a:t>
            </a:r>
            <a:r>
              <a:rPr sz="1800" spc="-15" dirty="0">
                <a:latin typeface="Cambria"/>
                <a:cs typeface="Cambria"/>
              </a:rPr>
              <a:t>Perceptron </a:t>
            </a:r>
            <a:r>
              <a:rPr sz="1800" spc="-10" dirty="0">
                <a:latin typeface="Cambria"/>
                <a:cs typeface="Cambria"/>
              </a:rPr>
              <a:t> networks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differentiable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units.</a:t>
            </a:r>
            <a:endParaRPr sz="180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241300" algn="l"/>
              </a:tabLst>
            </a:pPr>
            <a:r>
              <a:rPr sz="1800" spc="-10" dirty="0">
                <a:latin typeface="Cambria"/>
                <a:cs typeface="Cambria"/>
              </a:rPr>
              <a:t>This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method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where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propagated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unit.</a:t>
            </a:r>
            <a:endParaRPr sz="1800">
              <a:latin typeface="Cambria"/>
              <a:cs typeface="Cambria"/>
            </a:endParaRPr>
          </a:p>
          <a:p>
            <a:pPr marL="241300" marR="6350" indent="-228600" algn="just">
              <a:lnSpc>
                <a:spcPct val="110000"/>
              </a:lnSpc>
              <a:spcBef>
                <a:spcPts val="695"/>
              </a:spcBef>
              <a:buClr>
                <a:srgbClr val="2A1A00"/>
              </a:buClr>
              <a:buSzPct val="94444"/>
              <a:buFont typeface="Wingdings"/>
              <a:buChar char=""/>
              <a:tabLst>
                <a:tab pos="241300" algn="l"/>
              </a:tabLst>
            </a:pP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dirty="0">
                <a:latin typeface="Cambria"/>
                <a:cs typeface="Cambria"/>
              </a:rPr>
              <a:t>aim of </a:t>
            </a:r>
            <a:r>
              <a:rPr sz="1800" spc="-10" dirty="0">
                <a:latin typeface="Cambria"/>
                <a:cs typeface="Cambria"/>
              </a:rPr>
              <a:t>the neural </a:t>
            </a:r>
            <a:r>
              <a:rPr sz="1800" spc="-5" dirty="0">
                <a:latin typeface="Cambria"/>
                <a:cs typeface="Cambria"/>
              </a:rPr>
              <a:t>network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10" dirty="0">
                <a:latin typeface="Cambria"/>
                <a:cs typeface="Cambria"/>
              </a:rPr>
              <a:t>train the </a:t>
            </a:r>
            <a:r>
              <a:rPr sz="1800" dirty="0">
                <a:latin typeface="Cambria"/>
                <a:cs typeface="Cambria"/>
              </a:rPr>
              <a:t>net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10" dirty="0">
                <a:latin typeface="Cambria"/>
                <a:cs typeface="Cambria"/>
              </a:rPr>
              <a:t>achieve </a:t>
            </a:r>
            <a:r>
              <a:rPr sz="1800" dirty="0">
                <a:latin typeface="Cambria"/>
                <a:cs typeface="Cambria"/>
              </a:rPr>
              <a:t>a </a:t>
            </a:r>
            <a:r>
              <a:rPr sz="1800" spc="-5" dirty="0">
                <a:latin typeface="Cambria"/>
                <a:cs typeface="Cambria"/>
              </a:rPr>
              <a:t>balance </a:t>
            </a:r>
            <a:r>
              <a:rPr sz="1800" spc="-10" dirty="0">
                <a:latin typeface="Cambria"/>
                <a:cs typeface="Cambria"/>
              </a:rPr>
              <a:t>between the </a:t>
            </a:r>
            <a:r>
              <a:rPr sz="1800" spc="-5" dirty="0">
                <a:latin typeface="Cambria"/>
                <a:cs typeface="Cambria"/>
              </a:rPr>
              <a:t>net's ability </a:t>
            </a:r>
            <a:r>
              <a:rPr sz="1800" spc="-35" dirty="0">
                <a:latin typeface="Cambria"/>
                <a:cs typeface="Cambria"/>
              </a:rPr>
              <a:t>to 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respond </a:t>
            </a:r>
            <a:r>
              <a:rPr sz="1800" spc="-5" dirty="0">
                <a:latin typeface="Cambria"/>
                <a:cs typeface="Cambria"/>
              </a:rPr>
              <a:t>(memorization) </a:t>
            </a:r>
            <a:r>
              <a:rPr sz="1800" spc="-10" dirty="0">
                <a:latin typeface="Cambria"/>
                <a:cs typeface="Cambria"/>
              </a:rPr>
              <a:t>and </a:t>
            </a:r>
            <a:r>
              <a:rPr sz="1800" spc="-15" dirty="0">
                <a:latin typeface="Cambria"/>
                <a:cs typeface="Cambria"/>
              </a:rPr>
              <a:t>its </a:t>
            </a:r>
            <a:r>
              <a:rPr sz="1800" spc="-5" dirty="0">
                <a:latin typeface="Cambria"/>
                <a:cs typeface="Cambria"/>
              </a:rPr>
              <a:t>ability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25" dirty="0">
                <a:latin typeface="Cambria"/>
                <a:cs typeface="Cambria"/>
              </a:rPr>
              <a:t>give </a:t>
            </a:r>
            <a:r>
              <a:rPr sz="1800" spc="-10" dirty="0">
                <a:latin typeface="Cambria"/>
                <a:cs typeface="Cambria"/>
              </a:rPr>
              <a:t>reasonable </a:t>
            </a:r>
            <a:r>
              <a:rPr sz="1800" spc="-5" dirty="0">
                <a:latin typeface="Cambria"/>
                <a:cs typeface="Cambria"/>
              </a:rPr>
              <a:t>responses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10" dirty="0">
                <a:latin typeface="Cambria"/>
                <a:cs typeface="Cambria"/>
              </a:rPr>
              <a:t>the input </a:t>
            </a:r>
            <a:r>
              <a:rPr sz="1800" spc="-5" dirty="0">
                <a:latin typeface="Cambria"/>
                <a:cs typeface="Cambria"/>
              </a:rPr>
              <a:t>that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similar but </a:t>
            </a:r>
            <a:r>
              <a:rPr sz="1800" dirty="0">
                <a:latin typeface="Cambria"/>
                <a:cs typeface="Cambria"/>
              </a:rPr>
              <a:t> not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identical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one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r>
              <a:rPr sz="1800" dirty="0">
                <a:latin typeface="Cambria"/>
                <a:cs typeface="Cambria"/>
              </a:rPr>
              <a:t> 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used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(generalization).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0"/>
              <a:ext cx="2049652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0"/>
              <a:ext cx="7118350" cy="9248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176" y="0"/>
              <a:ext cx="860869" cy="924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247" y="0"/>
              <a:ext cx="2765932" cy="92481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0902" y="0"/>
            <a:ext cx="103276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7500" algn="l"/>
              </a:tabLst>
            </a:pPr>
            <a:r>
              <a:rPr sz="40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5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000" b="1" spc="150" dirty="0">
                <a:latin typeface="Cambria"/>
                <a:cs typeface="Cambria"/>
              </a:rPr>
              <a:t>THEORY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0833" y="668921"/>
            <a:ext cx="10024110" cy="576707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3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back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propagation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algorithm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is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different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from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other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networks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respect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to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process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2000" spc="-25" dirty="0">
                <a:latin typeface="Cambria"/>
                <a:cs typeface="Cambria"/>
              </a:rPr>
              <a:t>by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which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weights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calculated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during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-2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learning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period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network.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3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8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34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general</a:t>
            </a:r>
            <a:r>
              <a:rPr sz="2000" spc="37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difficulty</a:t>
            </a:r>
            <a:r>
              <a:rPr sz="2000" spc="36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with</a:t>
            </a:r>
            <a:r>
              <a:rPr sz="2000" spc="36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35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multilayer</a:t>
            </a:r>
            <a:r>
              <a:rPr sz="2000" spc="37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Perceptrons</a:t>
            </a:r>
            <a:r>
              <a:rPr sz="2000" spc="39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is</a:t>
            </a:r>
            <a:r>
              <a:rPr sz="2000" spc="36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calculating</a:t>
            </a:r>
            <a:r>
              <a:rPr sz="2000" spc="36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34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weights</a:t>
            </a:r>
            <a:r>
              <a:rPr sz="2000" spc="35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of</a:t>
            </a:r>
            <a:r>
              <a:rPr sz="2000" spc="3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Cambria"/>
                <a:cs typeface="Cambria"/>
              </a:rPr>
              <a:t>hidden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layers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in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efficient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40" dirty="0">
                <a:latin typeface="Cambria"/>
                <a:cs typeface="Cambria"/>
              </a:rPr>
              <a:t>way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that </a:t>
            </a:r>
            <a:r>
              <a:rPr sz="2000" spc="-10" dirty="0">
                <a:latin typeface="Cambria"/>
                <a:cs typeface="Cambria"/>
              </a:rPr>
              <a:t>would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result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in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very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small</a:t>
            </a:r>
            <a:r>
              <a:rPr sz="2000" spc="-10" dirty="0">
                <a:latin typeface="Cambria"/>
                <a:cs typeface="Cambria"/>
              </a:rPr>
              <a:t> or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zero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output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0" dirty="0">
                <a:latin typeface="Cambria"/>
                <a:cs typeface="Cambria"/>
              </a:rPr>
              <a:t>error.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3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58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Cambria"/>
                <a:cs typeface="Cambria"/>
              </a:rPr>
              <a:t>When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 hidden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layers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increased,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network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training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becomes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more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complex.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2A1A00"/>
              </a:buClr>
              <a:buFont typeface="Arial MT"/>
              <a:buChar char="•"/>
            </a:pPr>
            <a:endParaRPr sz="2300">
              <a:latin typeface="Cambria"/>
              <a:cs typeface="Cambria"/>
            </a:endParaRPr>
          </a:p>
          <a:p>
            <a:pPr marL="241300" marR="8255" indent="-228600" algn="just">
              <a:lnSpc>
                <a:spcPct val="110000"/>
              </a:lnSpc>
              <a:spcBef>
                <a:spcPts val="136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95" dirty="0">
                <a:latin typeface="Cambria"/>
                <a:cs typeface="Cambria"/>
              </a:rPr>
              <a:t>To</a:t>
            </a:r>
            <a:r>
              <a:rPr sz="2000" spc="-9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update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weights,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error</a:t>
            </a:r>
            <a:r>
              <a:rPr sz="2000" spc="-10" dirty="0">
                <a:latin typeface="Cambria"/>
                <a:cs typeface="Cambria"/>
              </a:rPr>
              <a:t> must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be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calculated.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45" dirty="0">
                <a:latin typeface="Cambria"/>
                <a:cs typeface="Cambria"/>
              </a:rPr>
              <a:t>error,</a:t>
            </a:r>
            <a:r>
              <a:rPr sz="2000" spc="-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Which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is</a:t>
            </a:r>
            <a:r>
              <a:rPr sz="2000" spc="4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43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difference 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between the </a:t>
            </a:r>
            <a:r>
              <a:rPr sz="2000" spc="-5" dirty="0">
                <a:latin typeface="Cambria"/>
                <a:cs typeface="Cambria"/>
              </a:rPr>
              <a:t>actual </a:t>
            </a:r>
            <a:r>
              <a:rPr sz="2000" spc="-10" dirty="0">
                <a:latin typeface="Cambria"/>
                <a:cs typeface="Cambria"/>
              </a:rPr>
              <a:t>(calculated) </a:t>
            </a:r>
            <a:r>
              <a:rPr sz="2000" spc="-5" dirty="0">
                <a:latin typeface="Cambria"/>
                <a:cs typeface="Cambria"/>
              </a:rPr>
              <a:t>and </a:t>
            </a:r>
            <a:r>
              <a:rPr sz="2000" spc="-10" dirty="0">
                <a:latin typeface="Cambria"/>
                <a:cs typeface="Cambria"/>
              </a:rPr>
              <a:t>the desired </a:t>
            </a:r>
            <a:r>
              <a:rPr sz="2000" spc="-5" dirty="0">
                <a:latin typeface="Cambria"/>
                <a:cs typeface="Cambria"/>
              </a:rPr>
              <a:t>(target) output, is </a:t>
            </a:r>
            <a:r>
              <a:rPr sz="2000" spc="-15" dirty="0">
                <a:latin typeface="Cambria"/>
                <a:cs typeface="Cambria"/>
              </a:rPr>
              <a:t>easily </a:t>
            </a:r>
            <a:r>
              <a:rPr sz="2000" spc="-10" dirty="0">
                <a:latin typeface="Cambria"/>
                <a:cs typeface="Cambria"/>
              </a:rPr>
              <a:t>measured </a:t>
            </a:r>
            <a:r>
              <a:rPr sz="2000" dirty="0">
                <a:latin typeface="Cambria"/>
                <a:cs typeface="Cambria"/>
              </a:rPr>
              <a:t>at </a:t>
            </a:r>
            <a:r>
              <a:rPr sz="2000" spc="-10" dirty="0">
                <a:latin typeface="Cambria"/>
                <a:cs typeface="Cambria"/>
              </a:rPr>
              <a:t>the 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Output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5" dirty="0">
                <a:latin typeface="Cambria"/>
                <a:cs typeface="Cambria"/>
              </a:rPr>
              <a:t>layer.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A1A00"/>
              </a:buClr>
              <a:buFont typeface="Arial MT"/>
              <a:buChar char="•"/>
            </a:pPr>
            <a:endParaRPr sz="3400">
              <a:latin typeface="Cambria"/>
              <a:cs typeface="Cambria"/>
            </a:endParaRPr>
          </a:p>
          <a:p>
            <a:pPr marL="241300" marR="6350" indent="-228600" algn="just">
              <a:lnSpc>
                <a:spcPct val="110100"/>
              </a:lnSpc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5" dirty="0">
                <a:latin typeface="Cambria"/>
                <a:cs typeface="Cambria"/>
              </a:rPr>
              <a:t>It should </a:t>
            </a:r>
            <a:r>
              <a:rPr sz="2000" spc="-15" dirty="0">
                <a:latin typeface="Cambria"/>
                <a:cs typeface="Cambria"/>
              </a:rPr>
              <a:t>be </a:t>
            </a:r>
            <a:r>
              <a:rPr sz="2000" spc="-10" dirty="0">
                <a:latin typeface="Cambria"/>
                <a:cs typeface="Cambria"/>
              </a:rPr>
              <a:t>noted </a:t>
            </a:r>
            <a:r>
              <a:rPr sz="2000" spc="-5" dirty="0">
                <a:latin typeface="Cambria"/>
                <a:cs typeface="Cambria"/>
              </a:rPr>
              <a:t>that </a:t>
            </a:r>
            <a:r>
              <a:rPr sz="2000" dirty="0">
                <a:latin typeface="Cambria"/>
                <a:cs typeface="Cambria"/>
              </a:rPr>
              <a:t>at the </a:t>
            </a:r>
            <a:r>
              <a:rPr sz="2000" spc="-5" dirty="0">
                <a:latin typeface="Cambria"/>
                <a:cs typeface="Cambria"/>
              </a:rPr>
              <a:t>hidden </a:t>
            </a:r>
            <a:r>
              <a:rPr sz="2000" spc="-15" dirty="0">
                <a:latin typeface="Cambria"/>
                <a:cs typeface="Cambria"/>
              </a:rPr>
              <a:t>layers, there </a:t>
            </a:r>
            <a:r>
              <a:rPr sz="2000" spc="-5" dirty="0">
                <a:latin typeface="Cambria"/>
                <a:cs typeface="Cambria"/>
              </a:rPr>
              <a:t>is </a:t>
            </a:r>
            <a:r>
              <a:rPr sz="2000" dirty="0">
                <a:latin typeface="Cambria"/>
                <a:cs typeface="Cambria"/>
              </a:rPr>
              <a:t>no </a:t>
            </a:r>
            <a:r>
              <a:rPr sz="2000" spc="-15" dirty="0">
                <a:latin typeface="Cambria"/>
                <a:cs typeface="Cambria"/>
              </a:rPr>
              <a:t>direct </a:t>
            </a:r>
            <a:r>
              <a:rPr sz="2000" spc="-10" dirty="0">
                <a:latin typeface="Cambria"/>
                <a:cs typeface="Cambria"/>
              </a:rPr>
              <a:t>information of </a:t>
            </a:r>
            <a:r>
              <a:rPr sz="2000" dirty="0">
                <a:latin typeface="Cambria"/>
                <a:cs typeface="Cambria"/>
              </a:rPr>
              <a:t>the </a:t>
            </a:r>
            <a:r>
              <a:rPr sz="2000" spc="-45" dirty="0">
                <a:latin typeface="Cambria"/>
                <a:cs typeface="Cambria"/>
              </a:rPr>
              <a:t>error. </a:t>
            </a:r>
            <a:r>
              <a:rPr sz="2000" spc="-4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Therefore, </a:t>
            </a:r>
            <a:r>
              <a:rPr sz="2000" spc="-5" dirty="0">
                <a:latin typeface="Cambria"/>
                <a:cs typeface="Cambria"/>
              </a:rPr>
              <a:t>other </a:t>
            </a:r>
            <a:r>
              <a:rPr sz="2000" spc="-10" dirty="0">
                <a:latin typeface="Cambria"/>
                <a:cs typeface="Cambria"/>
              </a:rPr>
              <a:t>techniques </a:t>
            </a:r>
            <a:r>
              <a:rPr sz="2000" spc="-5" dirty="0">
                <a:latin typeface="Cambria"/>
                <a:cs typeface="Cambria"/>
              </a:rPr>
              <a:t>should </a:t>
            </a:r>
            <a:r>
              <a:rPr sz="2000" spc="-15" dirty="0">
                <a:latin typeface="Cambria"/>
                <a:cs typeface="Cambria"/>
              </a:rPr>
              <a:t>be </a:t>
            </a:r>
            <a:r>
              <a:rPr sz="2000" spc="-5" dirty="0">
                <a:latin typeface="Cambria"/>
                <a:cs typeface="Cambria"/>
              </a:rPr>
              <a:t>used </a:t>
            </a:r>
            <a:r>
              <a:rPr sz="2000" spc="-20" dirty="0">
                <a:latin typeface="Cambria"/>
                <a:cs typeface="Cambria"/>
              </a:rPr>
              <a:t>to </a:t>
            </a:r>
            <a:r>
              <a:rPr sz="2000" spc="-5" dirty="0">
                <a:latin typeface="Cambria"/>
                <a:cs typeface="Cambria"/>
              </a:rPr>
              <a:t>calculate </a:t>
            </a:r>
            <a:r>
              <a:rPr sz="2000" dirty="0">
                <a:latin typeface="Cambria"/>
                <a:cs typeface="Cambria"/>
              </a:rPr>
              <a:t>an </a:t>
            </a:r>
            <a:r>
              <a:rPr sz="2000" spc="-15" dirty="0">
                <a:latin typeface="Cambria"/>
                <a:cs typeface="Cambria"/>
              </a:rPr>
              <a:t>error </a:t>
            </a:r>
            <a:r>
              <a:rPr sz="2000" dirty="0">
                <a:latin typeface="Cambria"/>
                <a:cs typeface="Cambria"/>
              </a:rPr>
              <a:t>at </a:t>
            </a:r>
            <a:r>
              <a:rPr sz="2000" spc="-10" dirty="0">
                <a:latin typeface="Cambria"/>
                <a:cs typeface="Cambria"/>
              </a:rPr>
              <a:t>the </a:t>
            </a:r>
            <a:r>
              <a:rPr sz="2000" dirty="0">
                <a:latin typeface="Cambria"/>
                <a:cs typeface="Cambria"/>
              </a:rPr>
              <a:t>hidden </a:t>
            </a:r>
            <a:r>
              <a:rPr sz="2000" spc="-50" dirty="0">
                <a:latin typeface="Cambria"/>
                <a:cs typeface="Cambria"/>
              </a:rPr>
              <a:t>layer, </a:t>
            </a:r>
            <a:r>
              <a:rPr sz="2000" spc="-10" dirty="0">
                <a:latin typeface="Cambria"/>
                <a:cs typeface="Cambria"/>
              </a:rPr>
              <a:t>which 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will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cause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minimization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of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output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0" dirty="0">
                <a:latin typeface="Cambria"/>
                <a:cs typeface="Cambria"/>
              </a:rPr>
              <a:t>error,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this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ultimate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goal.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0"/>
              <a:ext cx="2049652" cy="9248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860869" cy="924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0"/>
              <a:ext cx="7118350" cy="9248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7176" y="0"/>
              <a:ext cx="860869" cy="924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2247" y="0"/>
              <a:ext cx="2765932" cy="92481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0902" y="0"/>
            <a:ext cx="103276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97500" algn="l"/>
              </a:tabLst>
            </a:pPr>
            <a:r>
              <a:rPr sz="40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4000" b="1" spc="15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000" b="1" spc="150" dirty="0">
                <a:latin typeface="Cambria"/>
                <a:cs typeface="Cambria"/>
              </a:rPr>
              <a:t>THEORY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0833" y="542687"/>
            <a:ext cx="10024745" cy="394335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315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training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BPN</a:t>
            </a:r>
            <a:r>
              <a:rPr sz="2400" dirty="0">
                <a:latin typeface="Cambria"/>
                <a:cs typeface="Cambria"/>
              </a:rPr>
              <a:t> is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done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three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stages:</a:t>
            </a:r>
            <a:endParaRPr sz="24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b="1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feed-forward</a:t>
            </a:r>
            <a:r>
              <a:rPr sz="2000" b="1" i="1" spc="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2000" b="1" i="1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b="1" i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input</a:t>
            </a:r>
            <a:r>
              <a:rPr sz="2000" b="1" i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training</a:t>
            </a:r>
            <a:r>
              <a:rPr sz="2000" b="1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5" dirty="0">
                <a:solidFill>
                  <a:srgbClr val="0000FF"/>
                </a:solidFill>
                <a:latin typeface="Cambria"/>
                <a:cs typeface="Cambria"/>
              </a:rPr>
              <a:t>pattern,</a:t>
            </a:r>
            <a:endParaRPr sz="20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b="1" i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calculation</a:t>
            </a:r>
            <a:r>
              <a:rPr sz="2000" b="1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and</a:t>
            </a:r>
            <a:r>
              <a:rPr sz="2000" b="1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5" dirty="0">
                <a:solidFill>
                  <a:srgbClr val="0000FF"/>
                </a:solidFill>
                <a:latin typeface="Cambria"/>
                <a:cs typeface="Cambria"/>
              </a:rPr>
              <a:t>back-propagation</a:t>
            </a:r>
            <a:r>
              <a:rPr sz="2000" b="1" i="1" spc="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2000" b="1" i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b="1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25" dirty="0">
                <a:solidFill>
                  <a:srgbClr val="0000FF"/>
                </a:solidFill>
                <a:latin typeface="Cambria"/>
                <a:cs typeface="Cambria"/>
              </a:rPr>
              <a:t>error,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 and</a:t>
            </a:r>
            <a:endParaRPr sz="20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Font typeface="Trebuchet MS"/>
              <a:buChar char="–"/>
              <a:tabLst>
                <a:tab pos="698500" algn="l"/>
              </a:tabLst>
            </a:pP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updation</a:t>
            </a:r>
            <a:r>
              <a:rPr sz="2000" b="1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2000" b="1" i="1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-10" dirty="0">
                <a:solidFill>
                  <a:srgbClr val="0000FF"/>
                </a:solidFill>
                <a:latin typeface="Cambria"/>
                <a:cs typeface="Cambria"/>
              </a:rPr>
              <a:t>weights.</a:t>
            </a:r>
            <a:endParaRPr sz="20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2A1A00"/>
              </a:buClr>
              <a:buFont typeface="Trebuchet MS"/>
              <a:buChar char="–"/>
            </a:pPr>
            <a:endParaRPr sz="340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10100"/>
              </a:lnSpc>
              <a:buClr>
                <a:srgbClr val="2A1A00"/>
              </a:buClr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The testing of the </a:t>
            </a:r>
            <a:r>
              <a:rPr sz="2400" spc="5" dirty="0">
                <a:latin typeface="Cambria"/>
                <a:cs typeface="Cambria"/>
              </a:rPr>
              <a:t>BPN </a:t>
            </a:r>
            <a:r>
              <a:rPr sz="2400" spc="-30" dirty="0">
                <a:latin typeface="Cambria"/>
                <a:cs typeface="Cambria"/>
              </a:rPr>
              <a:t>involves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computation </a:t>
            </a:r>
            <a:r>
              <a:rPr sz="2400" spc="-5" dirty="0">
                <a:latin typeface="Cambria"/>
                <a:cs typeface="Cambria"/>
              </a:rPr>
              <a:t>of </a:t>
            </a:r>
            <a:r>
              <a:rPr sz="2400" spc="-15" dirty="0">
                <a:latin typeface="Cambria"/>
                <a:cs typeface="Cambria"/>
              </a:rPr>
              <a:t>feed-forward</a:t>
            </a:r>
            <a:r>
              <a:rPr sz="2400" spc="4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phase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5" dirty="0">
                <a:latin typeface="Cambria"/>
                <a:cs typeface="Cambria"/>
              </a:rPr>
              <a:t>only. </a:t>
            </a:r>
            <a:r>
              <a:rPr sz="2400" spc="-10" dirty="0">
                <a:latin typeface="Cambria"/>
                <a:cs typeface="Cambria"/>
              </a:rPr>
              <a:t>There </a:t>
            </a:r>
            <a:r>
              <a:rPr sz="2400" dirty="0">
                <a:latin typeface="Cambria"/>
                <a:cs typeface="Cambria"/>
              </a:rPr>
              <a:t>can be </a:t>
            </a:r>
            <a:r>
              <a:rPr sz="2400" spc="-15" dirty="0">
                <a:latin typeface="Cambria"/>
                <a:cs typeface="Cambria"/>
              </a:rPr>
              <a:t>more </a:t>
            </a:r>
            <a:r>
              <a:rPr sz="2400" spc="-5" dirty="0">
                <a:latin typeface="Cambria"/>
                <a:cs typeface="Cambria"/>
              </a:rPr>
              <a:t>than </a:t>
            </a:r>
            <a:r>
              <a:rPr sz="2400" dirty="0">
                <a:latin typeface="Cambria"/>
                <a:cs typeface="Cambria"/>
              </a:rPr>
              <a:t>one </a:t>
            </a:r>
            <a:r>
              <a:rPr sz="2400" spc="-5" dirty="0">
                <a:latin typeface="Cambria"/>
                <a:cs typeface="Cambria"/>
              </a:rPr>
              <a:t>hidden </a:t>
            </a:r>
            <a:r>
              <a:rPr sz="2400" spc="-15" dirty="0">
                <a:latin typeface="Cambria"/>
                <a:cs typeface="Cambria"/>
              </a:rPr>
              <a:t>layer </a:t>
            </a:r>
            <a:r>
              <a:rPr sz="2400" spc="-10" dirty="0">
                <a:latin typeface="Cambria"/>
                <a:cs typeface="Cambria"/>
              </a:rPr>
              <a:t>(more </a:t>
            </a:r>
            <a:r>
              <a:rPr sz="2400" dirty="0">
                <a:latin typeface="Cambria"/>
                <a:cs typeface="Cambria"/>
              </a:rPr>
              <a:t>beneficial) </a:t>
            </a:r>
            <a:r>
              <a:rPr sz="2400" spc="-5" dirty="0">
                <a:latin typeface="Cambria"/>
                <a:cs typeface="Cambria"/>
              </a:rPr>
              <a:t>but </a:t>
            </a:r>
            <a:r>
              <a:rPr sz="2400" dirty="0">
                <a:latin typeface="Cambria"/>
                <a:cs typeface="Cambria"/>
              </a:rPr>
              <a:t>one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 </a:t>
            </a:r>
            <a:r>
              <a:rPr sz="2400" spc="-25" dirty="0">
                <a:latin typeface="Cambria"/>
                <a:cs typeface="Cambria"/>
              </a:rPr>
              <a:t>layer </a:t>
            </a:r>
            <a:r>
              <a:rPr sz="2400" dirty="0">
                <a:latin typeface="Cambria"/>
                <a:cs typeface="Cambria"/>
              </a:rPr>
              <a:t>is sufficient. </a:t>
            </a:r>
            <a:r>
              <a:rPr sz="2400" spc="-25" dirty="0">
                <a:latin typeface="Cambria"/>
                <a:cs typeface="Cambria"/>
              </a:rPr>
              <a:t>Even </a:t>
            </a:r>
            <a:r>
              <a:rPr sz="2400" spc="-10" dirty="0">
                <a:latin typeface="Cambria"/>
                <a:cs typeface="Cambria"/>
              </a:rPr>
              <a:t>though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training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15" dirty="0">
                <a:latin typeface="Cambria"/>
                <a:cs typeface="Cambria"/>
              </a:rPr>
              <a:t>very </a:t>
            </a:r>
            <a:r>
              <a:rPr sz="2400" spc="-40" dirty="0">
                <a:latin typeface="Cambria"/>
                <a:cs typeface="Cambria"/>
              </a:rPr>
              <a:t>slow, </a:t>
            </a:r>
            <a:r>
              <a:rPr sz="2400" spc="-10" dirty="0">
                <a:latin typeface="Cambria"/>
                <a:cs typeface="Cambria"/>
              </a:rPr>
              <a:t>once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trained</a:t>
            </a:r>
            <a:r>
              <a:rPr sz="2400" dirty="0">
                <a:latin typeface="Cambria"/>
                <a:cs typeface="Cambria"/>
              </a:rPr>
              <a:t> it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 </a:t>
            </a:r>
            <a:r>
              <a:rPr sz="2400" spc="-10" dirty="0">
                <a:latin typeface="Cambria"/>
                <a:cs typeface="Cambria"/>
              </a:rPr>
              <a:t>produce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very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40" dirty="0">
                <a:latin typeface="Cambria"/>
                <a:cs typeface="Cambria"/>
              </a:rPr>
              <a:t>rapidly.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0" y="0"/>
                  </a:lnTo>
                  <a:lnTo>
                    <a:pt x="0" y="515112"/>
                  </a:lnTo>
                  <a:lnTo>
                    <a:pt x="11908536" y="515112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515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75" y="0"/>
              <a:ext cx="1851533" cy="836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903" y="0"/>
              <a:ext cx="778560" cy="836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35" y="0"/>
              <a:ext cx="6453886" cy="836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2943" y="0"/>
              <a:ext cx="778560" cy="8365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776" y="0"/>
              <a:ext cx="4222877" cy="83654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6854" y="0"/>
            <a:ext cx="11088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0930" algn="l"/>
              </a:tabLst>
            </a:pPr>
            <a:r>
              <a:rPr sz="36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600" b="1" spc="17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3600" b="1" spc="170" dirty="0">
                <a:latin typeface="Cambria"/>
                <a:cs typeface="Cambria"/>
              </a:rPr>
              <a:t>ARCHITECTURE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4742" y="607602"/>
            <a:ext cx="10198735" cy="24403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285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1600" spc="5" dirty="0">
                <a:latin typeface="Cambria"/>
                <a:cs typeface="Cambria"/>
              </a:rPr>
              <a:t>A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back-propagation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neural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network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is</a:t>
            </a:r>
            <a:r>
              <a:rPr sz="1600" i="1" spc="165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a</a:t>
            </a:r>
            <a:r>
              <a:rPr sz="1600" i="1" spc="130" dirty="0">
                <a:latin typeface="Cambria"/>
                <a:cs typeface="Cambria"/>
              </a:rPr>
              <a:t> </a:t>
            </a:r>
            <a:r>
              <a:rPr sz="1600" b="1" i="1" spc="-10" dirty="0">
                <a:latin typeface="Cambria"/>
                <a:cs typeface="Cambria"/>
              </a:rPr>
              <a:t>multilayer,</a:t>
            </a:r>
            <a:r>
              <a:rPr sz="1600" b="1" i="1" spc="130" dirty="0">
                <a:latin typeface="Cambria"/>
                <a:cs typeface="Cambria"/>
              </a:rPr>
              <a:t> </a:t>
            </a:r>
            <a:r>
              <a:rPr sz="1600" b="1" i="1" spc="-5" dirty="0">
                <a:latin typeface="Cambria"/>
                <a:cs typeface="Cambria"/>
              </a:rPr>
              <a:t>feed-forward</a:t>
            </a:r>
            <a:r>
              <a:rPr sz="1600" b="1" i="1" spc="130" dirty="0">
                <a:latin typeface="Cambria"/>
                <a:cs typeface="Cambria"/>
              </a:rPr>
              <a:t> </a:t>
            </a:r>
            <a:r>
              <a:rPr sz="1600" b="1" i="1" spc="-5" dirty="0">
                <a:latin typeface="Cambria"/>
                <a:cs typeface="Cambria"/>
              </a:rPr>
              <a:t>neural</a:t>
            </a:r>
            <a:r>
              <a:rPr sz="1600" b="1" i="1" spc="145" dirty="0">
                <a:latin typeface="Cambria"/>
                <a:cs typeface="Cambria"/>
              </a:rPr>
              <a:t> </a:t>
            </a:r>
            <a:r>
              <a:rPr sz="1600" b="1" i="1" spc="-5" dirty="0">
                <a:latin typeface="Cambria"/>
                <a:cs typeface="Cambria"/>
              </a:rPr>
              <a:t>network</a:t>
            </a:r>
            <a:r>
              <a:rPr sz="1600" b="1" i="1" spc="135" dirty="0">
                <a:latin typeface="Cambria"/>
                <a:cs typeface="Cambria"/>
              </a:rPr>
              <a:t> </a:t>
            </a:r>
            <a:r>
              <a:rPr sz="1600" i="1" spc="-5" dirty="0">
                <a:latin typeface="Cambria"/>
                <a:cs typeface="Cambria"/>
              </a:rPr>
              <a:t>consisting</a:t>
            </a:r>
            <a:r>
              <a:rPr sz="1600" i="1" spc="160" dirty="0">
                <a:latin typeface="Cambria"/>
                <a:cs typeface="Cambria"/>
              </a:rPr>
              <a:t> </a:t>
            </a:r>
            <a:r>
              <a:rPr sz="1600" i="1" spc="-10" dirty="0">
                <a:latin typeface="Cambria"/>
                <a:cs typeface="Cambria"/>
              </a:rPr>
              <a:t>of</a:t>
            </a:r>
            <a:r>
              <a:rPr sz="1600" i="1" spc="165" dirty="0">
                <a:latin typeface="Cambria"/>
                <a:cs typeface="Cambria"/>
              </a:rPr>
              <a:t> </a:t>
            </a:r>
            <a:r>
              <a:rPr sz="1600" i="1" spc="-5" dirty="0">
                <a:latin typeface="Cambria"/>
                <a:cs typeface="Cambria"/>
              </a:rPr>
              <a:t>an</a:t>
            </a:r>
            <a:r>
              <a:rPr sz="1600" i="1" spc="135" dirty="0">
                <a:latin typeface="Cambria"/>
                <a:cs typeface="Cambria"/>
              </a:rPr>
              <a:t> </a:t>
            </a:r>
            <a:r>
              <a:rPr sz="1600" i="1" spc="-5" dirty="0">
                <a:latin typeface="Cambria"/>
                <a:cs typeface="Cambria"/>
              </a:rPr>
              <a:t>input</a:t>
            </a:r>
            <a:r>
              <a:rPr sz="1600" i="1" spc="150" dirty="0">
                <a:latin typeface="Cambria"/>
                <a:cs typeface="Cambria"/>
              </a:rPr>
              <a:t> </a:t>
            </a:r>
            <a:r>
              <a:rPr sz="1600" i="1" spc="-15" dirty="0">
                <a:latin typeface="Cambria"/>
                <a:cs typeface="Cambria"/>
              </a:rPr>
              <a:t>layer,</a:t>
            </a:r>
            <a:r>
              <a:rPr sz="1600" i="1" spc="1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</a:t>
            </a:r>
            <a:endParaRPr sz="160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195"/>
              </a:spcBef>
            </a:pPr>
            <a:r>
              <a:rPr sz="1600" dirty="0">
                <a:latin typeface="Cambria"/>
                <a:cs typeface="Cambria"/>
              </a:rPr>
              <a:t>hidden</a:t>
            </a:r>
            <a:r>
              <a:rPr sz="1600" spc="-3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layer</a:t>
            </a:r>
            <a:r>
              <a:rPr sz="1600" spc="-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and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an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output</a:t>
            </a:r>
            <a:r>
              <a:rPr sz="1600" spc="-35" dirty="0">
                <a:latin typeface="Cambria"/>
                <a:cs typeface="Cambria"/>
              </a:rPr>
              <a:t> layer.</a:t>
            </a:r>
            <a:endParaRPr sz="1600">
              <a:latin typeface="Cambria"/>
              <a:cs typeface="Cambria"/>
            </a:endParaRPr>
          </a:p>
          <a:p>
            <a:pPr marL="241300" marR="5080" indent="-229235" algn="just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1600" spc="5" dirty="0">
                <a:latin typeface="Cambria"/>
                <a:cs typeface="Cambria"/>
              </a:rPr>
              <a:t>The </a:t>
            </a:r>
            <a:r>
              <a:rPr sz="1600" spc="-10" dirty="0">
                <a:latin typeface="Cambria"/>
                <a:cs typeface="Cambria"/>
              </a:rPr>
              <a:t>neurons </a:t>
            </a:r>
            <a:r>
              <a:rPr sz="1600" spc="-15" dirty="0">
                <a:latin typeface="Cambria"/>
                <a:cs typeface="Cambria"/>
              </a:rPr>
              <a:t>present </a:t>
            </a:r>
            <a:r>
              <a:rPr sz="1600" spc="5" dirty="0">
                <a:latin typeface="Cambria"/>
                <a:cs typeface="Cambria"/>
              </a:rPr>
              <a:t>in the </a:t>
            </a:r>
            <a:r>
              <a:rPr sz="1600" spc="-5" dirty="0">
                <a:latin typeface="Cambria"/>
                <a:cs typeface="Cambria"/>
              </a:rPr>
              <a:t>hidden </a:t>
            </a:r>
            <a:r>
              <a:rPr sz="1600" dirty="0">
                <a:latin typeface="Cambria"/>
                <a:cs typeface="Cambria"/>
              </a:rPr>
              <a:t>and output </a:t>
            </a:r>
            <a:r>
              <a:rPr sz="1600" spc="-15" dirty="0">
                <a:latin typeface="Cambria"/>
                <a:cs typeface="Cambria"/>
              </a:rPr>
              <a:t>layers </a:t>
            </a:r>
            <a:r>
              <a:rPr sz="1600" spc="-20" dirty="0">
                <a:latin typeface="Cambria"/>
                <a:cs typeface="Cambria"/>
              </a:rPr>
              <a:t>have </a:t>
            </a:r>
            <a:r>
              <a:rPr sz="1600" spc="-5" dirty="0">
                <a:latin typeface="Cambria"/>
                <a:cs typeface="Cambria"/>
              </a:rPr>
              <a:t>biases, </a:t>
            </a:r>
            <a:r>
              <a:rPr sz="1600" spc="-10" dirty="0">
                <a:latin typeface="Cambria"/>
                <a:cs typeface="Cambria"/>
              </a:rPr>
              <a:t>which </a:t>
            </a:r>
            <a:r>
              <a:rPr sz="1600" spc="-5" dirty="0">
                <a:latin typeface="Cambria"/>
                <a:cs typeface="Cambria"/>
              </a:rPr>
              <a:t>are the connections </a:t>
            </a:r>
            <a:r>
              <a:rPr sz="1600" spc="-10" dirty="0">
                <a:latin typeface="Cambria"/>
                <a:cs typeface="Cambria"/>
              </a:rPr>
              <a:t>from </a:t>
            </a:r>
            <a:r>
              <a:rPr sz="1600" spc="5" dirty="0">
                <a:latin typeface="Cambria"/>
                <a:cs typeface="Cambria"/>
              </a:rPr>
              <a:t>the </a:t>
            </a:r>
            <a:r>
              <a:rPr sz="1600" spc="-10" dirty="0">
                <a:latin typeface="Cambria"/>
                <a:cs typeface="Cambria"/>
              </a:rPr>
              <a:t>units whose </a:t>
            </a:r>
            <a:r>
              <a:rPr sz="1600" spc="-5" dirty="0">
                <a:latin typeface="Cambria"/>
                <a:cs typeface="Cambria"/>
              </a:rPr>
              <a:t> activation </a:t>
            </a:r>
            <a:r>
              <a:rPr sz="1600" spc="5" dirty="0">
                <a:latin typeface="Cambria"/>
                <a:cs typeface="Cambria"/>
              </a:rPr>
              <a:t>is </a:t>
            </a:r>
            <a:r>
              <a:rPr sz="1600" spc="-15" dirty="0">
                <a:latin typeface="Cambria"/>
                <a:cs typeface="Cambria"/>
              </a:rPr>
              <a:t>always 1. </a:t>
            </a:r>
            <a:r>
              <a:rPr sz="1600" spc="-5" dirty="0">
                <a:latin typeface="Cambria"/>
                <a:cs typeface="Cambria"/>
              </a:rPr>
              <a:t>The </a:t>
            </a:r>
            <a:r>
              <a:rPr sz="1600" spc="5" dirty="0">
                <a:latin typeface="Cambria"/>
                <a:cs typeface="Cambria"/>
              </a:rPr>
              <a:t>bias </a:t>
            </a:r>
            <a:r>
              <a:rPr sz="1600" spc="-10" dirty="0">
                <a:latin typeface="Cambria"/>
                <a:cs typeface="Cambria"/>
              </a:rPr>
              <a:t>terms </a:t>
            </a:r>
            <a:r>
              <a:rPr sz="1600" spc="-5" dirty="0">
                <a:latin typeface="Cambria"/>
                <a:cs typeface="Cambria"/>
              </a:rPr>
              <a:t>also acts </a:t>
            </a:r>
            <a:r>
              <a:rPr sz="1600" spc="-10" dirty="0">
                <a:latin typeface="Cambria"/>
                <a:cs typeface="Cambria"/>
              </a:rPr>
              <a:t>as weights. Figure </a:t>
            </a:r>
            <a:r>
              <a:rPr sz="1600" spc="-5" dirty="0">
                <a:latin typeface="Cambria"/>
                <a:cs typeface="Cambria"/>
              </a:rPr>
              <a:t>below shows the </a:t>
            </a:r>
            <a:r>
              <a:rPr sz="1600" spc="-10" dirty="0">
                <a:latin typeface="Cambria"/>
                <a:cs typeface="Cambria"/>
              </a:rPr>
              <a:t>architecture </a:t>
            </a:r>
            <a:r>
              <a:rPr sz="1600" spc="5" dirty="0">
                <a:latin typeface="Cambria"/>
                <a:cs typeface="Cambria"/>
              </a:rPr>
              <a:t>of a </a:t>
            </a:r>
            <a:r>
              <a:rPr sz="1600" b="1" dirty="0">
                <a:latin typeface="Cambria"/>
                <a:cs typeface="Cambria"/>
              </a:rPr>
              <a:t>BPN</a:t>
            </a:r>
            <a:r>
              <a:rPr sz="1600" dirty="0">
                <a:latin typeface="Cambria"/>
                <a:cs typeface="Cambria"/>
              </a:rPr>
              <a:t>, </a:t>
            </a:r>
            <a:r>
              <a:rPr sz="1600" spc="-5" dirty="0">
                <a:latin typeface="Cambria"/>
                <a:cs typeface="Cambria"/>
              </a:rPr>
              <a:t>depicting </a:t>
            </a:r>
            <a:r>
              <a:rPr sz="160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only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direction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of</a:t>
            </a:r>
            <a:r>
              <a:rPr sz="1600" spc="-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information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flow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for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feed-forward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phase.</a:t>
            </a:r>
            <a:endParaRPr sz="1600">
              <a:latin typeface="Cambria"/>
              <a:cs typeface="Cambria"/>
            </a:endParaRPr>
          </a:p>
          <a:p>
            <a:pPr marL="241300" indent="-229235" algn="just">
              <a:lnSpc>
                <a:spcPct val="100000"/>
              </a:lnSpc>
              <a:spcBef>
                <a:spcPts val="885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1600" dirty="0">
                <a:latin typeface="Cambria"/>
                <a:cs typeface="Cambria"/>
              </a:rPr>
              <a:t>During</a:t>
            </a:r>
            <a:r>
              <a:rPr sz="1600" spc="-2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back-propogation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phase</a:t>
            </a:r>
            <a:r>
              <a:rPr sz="1600" spc="-3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of</a:t>
            </a:r>
            <a:r>
              <a:rPr sz="1600" spc="-2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learning,</a:t>
            </a:r>
            <a:r>
              <a:rPr sz="1600" spc="-30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signals</a:t>
            </a:r>
            <a:r>
              <a:rPr sz="1600" i="1" spc="-25" dirty="0">
                <a:latin typeface="Cambria"/>
                <a:cs typeface="Cambria"/>
              </a:rPr>
              <a:t> </a:t>
            </a:r>
            <a:r>
              <a:rPr sz="1600" i="1" spc="-15" dirty="0">
                <a:latin typeface="Cambria"/>
                <a:cs typeface="Cambria"/>
              </a:rPr>
              <a:t>are</a:t>
            </a:r>
            <a:r>
              <a:rPr sz="1600" i="1" spc="15" dirty="0">
                <a:latin typeface="Cambria"/>
                <a:cs typeface="Cambria"/>
              </a:rPr>
              <a:t> </a:t>
            </a:r>
            <a:r>
              <a:rPr sz="1600" i="1" spc="5" dirty="0">
                <a:latin typeface="Cambria"/>
                <a:cs typeface="Cambria"/>
              </a:rPr>
              <a:t>sent</a:t>
            </a:r>
            <a:r>
              <a:rPr sz="1600" i="1" spc="-40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in</a:t>
            </a:r>
            <a:r>
              <a:rPr sz="1600" i="1" spc="10" dirty="0">
                <a:latin typeface="Cambria"/>
                <a:cs typeface="Cambria"/>
              </a:rPr>
              <a:t> </a:t>
            </a:r>
            <a:r>
              <a:rPr sz="1600" i="1" spc="-5" dirty="0">
                <a:latin typeface="Cambria"/>
                <a:cs typeface="Cambria"/>
              </a:rPr>
              <a:t>the </a:t>
            </a:r>
            <a:r>
              <a:rPr sz="1600" i="1" dirty="0">
                <a:latin typeface="Cambria"/>
                <a:cs typeface="Cambria"/>
              </a:rPr>
              <a:t>reverse</a:t>
            </a:r>
            <a:r>
              <a:rPr sz="1600" i="1" spc="-25" dirty="0">
                <a:latin typeface="Cambria"/>
                <a:cs typeface="Cambria"/>
              </a:rPr>
              <a:t> </a:t>
            </a:r>
            <a:r>
              <a:rPr sz="1600" i="1" spc="-5" dirty="0">
                <a:latin typeface="Cambria"/>
                <a:cs typeface="Cambria"/>
              </a:rPr>
              <a:t>direction.</a:t>
            </a:r>
            <a:endParaRPr sz="1600">
              <a:latin typeface="Cambria"/>
              <a:cs typeface="Cambria"/>
            </a:endParaRPr>
          </a:p>
          <a:p>
            <a:pPr marL="241300" indent="-229235" algn="just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inputs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sent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to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the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BPN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and</a:t>
            </a:r>
            <a:r>
              <a:rPr sz="1600" spc="5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the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output</a:t>
            </a:r>
            <a:r>
              <a:rPr sz="1600" spc="8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obtained</a:t>
            </a:r>
            <a:r>
              <a:rPr sz="1600" spc="8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from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net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could</a:t>
            </a:r>
            <a:r>
              <a:rPr sz="1600" spc="8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be</a:t>
            </a:r>
            <a:r>
              <a:rPr sz="1600" spc="6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either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binary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(0,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-15" dirty="0">
                <a:latin typeface="Cambria"/>
                <a:cs typeface="Cambria"/>
              </a:rPr>
              <a:t>1)</a:t>
            </a:r>
            <a:r>
              <a:rPr sz="1600" spc="7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or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bipolar</a:t>
            </a:r>
            <a:r>
              <a:rPr sz="1600" spc="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(</a:t>
            </a:r>
            <a:r>
              <a:rPr sz="1600" spc="5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-1,</a:t>
            </a:r>
            <a:r>
              <a:rPr sz="1600" spc="9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+</a:t>
            </a:r>
            <a:r>
              <a:rPr sz="1600" spc="60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1).</a:t>
            </a:r>
            <a:endParaRPr sz="160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195"/>
              </a:spcBef>
            </a:pP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-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activation</a:t>
            </a:r>
            <a:r>
              <a:rPr sz="1600" spc="-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function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could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be</a:t>
            </a:r>
            <a:r>
              <a:rPr sz="1600" spc="-2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any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function</a:t>
            </a:r>
            <a:r>
              <a:rPr sz="1600" spc="-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which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increases</a:t>
            </a:r>
            <a:r>
              <a:rPr sz="1600" spc="-6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monotonically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and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is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also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differentiable.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00911" y="3075431"/>
            <a:ext cx="10546080" cy="3782695"/>
            <a:chOff x="1200911" y="3075431"/>
            <a:chExt cx="10546080" cy="378269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4847" y="3075431"/>
              <a:ext cx="4962144" cy="3782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911" y="3115056"/>
              <a:ext cx="4876800" cy="3151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70915"/>
            <a:chOff x="0" y="0"/>
            <a:chExt cx="6858000" cy="97091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410" y="292608"/>
              <a:ext cx="6411340" cy="6780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08533" y="0"/>
            <a:ext cx="6009005" cy="785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">
              <a:lnSpc>
                <a:spcPts val="3225"/>
              </a:lnSpc>
              <a:spcBef>
                <a:spcPts val="110"/>
              </a:spcBef>
              <a:tabLst>
                <a:tab pos="394081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marL="12700">
              <a:lnSpc>
                <a:spcPts val="2745"/>
              </a:lnSpc>
              <a:tabLst>
                <a:tab pos="2136775" algn="l"/>
              </a:tabLst>
            </a:pPr>
            <a:r>
              <a:rPr sz="2400" b="1" spc="135" dirty="0">
                <a:solidFill>
                  <a:srgbClr val="FF0000"/>
                </a:solidFill>
                <a:latin typeface="Cambria"/>
                <a:cs typeface="Cambria"/>
              </a:rPr>
              <a:t>FLOWCHART	</a:t>
            </a:r>
            <a:r>
              <a:rPr sz="2400" b="1" spc="110" dirty="0">
                <a:solidFill>
                  <a:srgbClr val="FF0000"/>
                </a:solidFill>
                <a:latin typeface="Cambria"/>
                <a:cs typeface="Cambria"/>
              </a:rPr>
              <a:t>FOR</a:t>
            </a:r>
            <a:r>
              <a:rPr sz="2400" b="1" spc="3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b="1" spc="165" dirty="0">
                <a:solidFill>
                  <a:srgbClr val="FF0000"/>
                </a:solidFill>
                <a:latin typeface="Cambria"/>
                <a:cs typeface="Cambria"/>
              </a:rPr>
              <a:t>TRAINING</a:t>
            </a:r>
            <a:r>
              <a:rPr sz="2400" b="1" spc="4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b="1" spc="150" dirty="0">
                <a:solidFill>
                  <a:srgbClr val="FF0000"/>
                </a:solidFill>
                <a:latin typeface="Cambria"/>
                <a:cs typeface="Cambria"/>
              </a:rPr>
              <a:t>PROCESS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" y="1200911"/>
            <a:ext cx="6857998" cy="468477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242303"/>
            <a:ext cx="6857999" cy="4596384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" y="1584960"/>
            <a:ext cx="6857998" cy="9579864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467250"/>
            <a:ext cx="880744" cy="59493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3145"/>
              </a:lnSpc>
              <a:tabLst>
                <a:tab pos="38950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algn="ctr">
              <a:lnSpc>
                <a:spcPts val="3654"/>
              </a:lnSpc>
              <a:tabLst>
                <a:tab pos="1810385" algn="l"/>
              </a:tabLst>
            </a:pPr>
            <a:r>
              <a:rPr sz="3200" spc="155" dirty="0">
                <a:solidFill>
                  <a:srgbClr val="FF0000"/>
                </a:solidFill>
                <a:latin typeface="Impact"/>
                <a:cs typeface="Impact"/>
              </a:rPr>
              <a:t>TRAINING	ALGORITHM</a:t>
            </a:r>
            <a:endParaRPr sz="3200">
              <a:latin typeface="Impact"/>
              <a:cs typeface="Impac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9239" y="228600"/>
            <a:ext cx="9576816" cy="4663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21909" y="702797"/>
            <a:ext cx="5126990" cy="24949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1175"/>
              </a:spcBef>
            </a:pPr>
            <a:r>
              <a:rPr sz="1800" spc="-15" dirty="0">
                <a:latin typeface="Cambria"/>
                <a:cs typeface="Cambria"/>
              </a:rPr>
              <a:t>From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above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diagram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we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see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endParaRPr sz="1800">
              <a:latin typeface="Cambria"/>
              <a:cs typeface="Cambria"/>
            </a:endParaRPr>
          </a:p>
          <a:p>
            <a:pPr marL="38100" marR="1939289" algn="just">
              <a:lnSpc>
                <a:spcPts val="3240"/>
              </a:lnSpc>
              <a:spcBef>
                <a:spcPts val="290"/>
              </a:spcBef>
            </a:pP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vector </a:t>
            </a:r>
            <a:r>
              <a:rPr sz="1800" b="1" spc="-20" dirty="0">
                <a:latin typeface="Cambria"/>
                <a:cs typeface="Cambria"/>
              </a:rPr>
              <a:t>to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baseline="-20833" dirty="0">
                <a:latin typeface="Cambria"/>
                <a:cs typeface="Cambria"/>
              </a:rPr>
              <a:t>1</a:t>
            </a:r>
            <a:r>
              <a:rPr sz="1800" dirty="0">
                <a:latin typeface="Cambria"/>
                <a:cs typeface="Cambria"/>
              </a:rPr>
              <a:t>: [v</a:t>
            </a:r>
            <a:r>
              <a:rPr sz="1800" baseline="-20833" dirty="0">
                <a:latin typeface="Cambria"/>
                <a:cs typeface="Cambria"/>
              </a:rPr>
              <a:t>11</a:t>
            </a:r>
            <a:r>
              <a:rPr sz="1800" dirty="0">
                <a:latin typeface="Cambria"/>
                <a:cs typeface="Cambria"/>
              </a:rPr>
              <a:t>, v</a:t>
            </a:r>
            <a:r>
              <a:rPr sz="1800" baseline="-20833" dirty="0">
                <a:latin typeface="Cambria"/>
                <a:cs typeface="Cambria"/>
              </a:rPr>
              <a:t>21</a:t>
            </a:r>
            <a:r>
              <a:rPr sz="1800" dirty="0">
                <a:latin typeface="Cambria"/>
                <a:cs typeface="Cambria"/>
              </a:rPr>
              <a:t>, v</a:t>
            </a:r>
            <a:r>
              <a:rPr sz="1800" baseline="-20833" dirty="0">
                <a:latin typeface="Cambria"/>
                <a:cs typeface="Cambria"/>
              </a:rPr>
              <a:t>01</a:t>
            </a:r>
            <a:r>
              <a:rPr sz="1800" dirty="0">
                <a:latin typeface="Cambria"/>
                <a:cs typeface="Cambria"/>
              </a:rPr>
              <a:t>]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</a:t>
            </a:r>
            <a:r>
              <a:rPr sz="1800" b="1" spc="-10" dirty="0">
                <a:latin typeface="Cambria"/>
                <a:cs typeface="Cambria"/>
              </a:rPr>
              <a:t>n</a:t>
            </a:r>
            <a:r>
              <a:rPr sz="1800" b="1" dirty="0">
                <a:latin typeface="Cambria"/>
                <a:cs typeface="Cambria"/>
              </a:rPr>
              <a:t>put </a:t>
            </a:r>
            <a:r>
              <a:rPr sz="1800" b="1" spc="-45" dirty="0">
                <a:latin typeface="Cambria"/>
                <a:cs typeface="Cambria"/>
              </a:rPr>
              <a:t>v</a:t>
            </a:r>
            <a:r>
              <a:rPr sz="1800" b="1" dirty="0">
                <a:latin typeface="Cambria"/>
                <a:cs typeface="Cambria"/>
              </a:rPr>
              <a:t>ec</a:t>
            </a:r>
            <a:r>
              <a:rPr sz="1800" b="1" spc="-35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or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35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spc="7" baseline="-20833" dirty="0">
                <a:latin typeface="Cambria"/>
                <a:cs typeface="Cambria"/>
              </a:rPr>
              <a:t>2</a:t>
            </a:r>
            <a:r>
              <a:rPr sz="1800" b="1" dirty="0">
                <a:latin typeface="Cambria"/>
                <a:cs typeface="Cambria"/>
              </a:rPr>
              <a:t>:</a:t>
            </a:r>
            <a:r>
              <a:rPr sz="1800" b="1" spc="-1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[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12</a:t>
            </a:r>
            <a:r>
              <a:rPr sz="1800" dirty="0">
                <a:latin typeface="Cambria"/>
                <a:cs typeface="Cambria"/>
              </a:rPr>
              <a:t>,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22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02</a:t>
            </a:r>
            <a:r>
              <a:rPr sz="1800" dirty="0">
                <a:latin typeface="Cambria"/>
                <a:cs typeface="Cambria"/>
              </a:rPr>
              <a:t>]  </a:t>
            </a:r>
            <a:r>
              <a:rPr sz="1800" b="1" spc="-5" dirty="0">
                <a:latin typeface="Cambria"/>
                <a:cs typeface="Cambria"/>
              </a:rPr>
              <a:t>Input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vector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to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5" dirty="0">
                <a:latin typeface="Cambria"/>
                <a:cs typeface="Cambria"/>
              </a:rPr>
              <a:t>Y: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[w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spc="-5" dirty="0">
                <a:latin typeface="Cambria"/>
                <a:cs typeface="Cambria"/>
              </a:rPr>
              <a:t>,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0</a:t>
            </a:r>
            <a:r>
              <a:rPr sz="1800" dirty="0"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 marL="38100" marR="30480" algn="just">
              <a:lnSpc>
                <a:spcPts val="3240"/>
              </a:lnSpc>
            </a:pPr>
            <a:r>
              <a:rPr sz="1800" spc="-10" dirty="0">
                <a:latin typeface="Cambria"/>
                <a:cs typeface="Cambria"/>
              </a:rPr>
              <a:t>The activation </a:t>
            </a:r>
            <a:r>
              <a:rPr sz="1800" spc="-5" dirty="0">
                <a:latin typeface="Cambria"/>
                <a:cs typeface="Cambria"/>
              </a:rPr>
              <a:t>function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15" dirty="0">
                <a:latin typeface="Cambria"/>
                <a:cs typeface="Cambria"/>
              </a:rPr>
              <a:t>given by </a:t>
            </a:r>
            <a:r>
              <a:rPr sz="1800" b="1" spc="-5" dirty="0">
                <a:latin typeface="Cambria"/>
                <a:cs typeface="Cambria"/>
              </a:rPr>
              <a:t>f(x)= 1/ </a:t>
            </a:r>
            <a:r>
              <a:rPr sz="1800" b="1" dirty="0">
                <a:latin typeface="Cambria"/>
                <a:cs typeface="Cambria"/>
              </a:rPr>
              <a:t>(1 </a:t>
            </a:r>
            <a:r>
              <a:rPr sz="1800" b="1" spc="-5" dirty="0">
                <a:latin typeface="Cambria"/>
                <a:cs typeface="Cambria"/>
              </a:rPr>
              <a:t>+e </a:t>
            </a:r>
            <a:r>
              <a:rPr sz="1800" b="1" spc="-7" baseline="25462" dirty="0">
                <a:latin typeface="Cambria"/>
                <a:cs typeface="Cambria"/>
              </a:rPr>
              <a:t>-x</a:t>
            </a:r>
            <a:r>
              <a:rPr sz="1800" b="1" spc="-5" dirty="0">
                <a:latin typeface="Cambria"/>
                <a:cs typeface="Cambria"/>
              </a:rPr>
              <a:t>) </a:t>
            </a:r>
            <a:r>
              <a:rPr sz="1800" b="1" spc="-38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dirty="0">
                <a:latin typeface="Cambria"/>
                <a:cs typeface="Cambria"/>
              </a:rPr>
              <a:t>= </a:t>
            </a:r>
            <a:r>
              <a:rPr sz="1800" b="1" spc="-10" dirty="0">
                <a:latin typeface="Cambria"/>
                <a:cs typeface="Cambria"/>
              </a:rPr>
              <a:t>[x1,x2]</a:t>
            </a:r>
            <a:r>
              <a:rPr sz="1800" b="1" spc="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target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t=y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1832" y="3852671"/>
            <a:ext cx="5925820" cy="923925"/>
          </a:xfrm>
          <a:prstGeom prst="rect">
            <a:avLst/>
          </a:prstGeom>
          <a:solidFill>
            <a:srgbClr val="F3F3F1"/>
          </a:solidFill>
          <a:ln w="18288">
            <a:solidFill>
              <a:srgbClr val="0000FF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2710" marR="1118870">
              <a:lnSpc>
                <a:spcPts val="2590"/>
              </a:lnSpc>
              <a:spcBef>
                <a:spcPts val="65"/>
              </a:spcBef>
            </a:pPr>
            <a:r>
              <a:rPr sz="1800" b="1" spc="-10" dirty="0">
                <a:latin typeface="Cambria"/>
                <a:cs typeface="Cambria"/>
              </a:rPr>
              <a:t>1: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weight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for </a:t>
            </a:r>
            <a:r>
              <a:rPr sz="1800" b="1" spc="5" dirty="0">
                <a:latin typeface="Cambria"/>
                <a:cs typeface="Cambria"/>
              </a:rPr>
              <a:t>Z</a:t>
            </a:r>
            <a:r>
              <a:rPr sz="1800" b="1" spc="7" baseline="-20833" dirty="0">
                <a:latin typeface="Cambria"/>
                <a:cs typeface="Cambria"/>
              </a:rPr>
              <a:t>1</a:t>
            </a:r>
            <a:r>
              <a:rPr sz="1800" b="1" spc="44" baseline="-20833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Z</a:t>
            </a:r>
            <a:r>
              <a:rPr sz="1800" b="1" spc="-7" baseline="-20833" dirty="0">
                <a:latin typeface="Cambria"/>
                <a:cs typeface="Cambria"/>
              </a:rPr>
              <a:t>2 </a:t>
            </a:r>
            <a:r>
              <a:rPr sz="1800" b="1" spc="-375" baseline="-20833" dirty="0"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in1 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=v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01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2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12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11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2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2700" b="1" spc="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21</a:t>
            </a:r>
            <a:endParaRPr sz="1200">
              <a:latin typeface="Cambria"/>
              <a:cs typeface="Cambria"/>
            </a:endParaRPr>
          </a:p>
          <a:p>
            <a:pPr marL="92710">
              <a:lnSpc>
                <a:spcPts val="2005"/>
              </a:lnSpc>
            </a:pP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in2</a:t>
            </a:r>
            <a:r>
              <a:rPr sz="1200" b="1" spc="4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02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*</a:t>
            </a:r>
            <a:r>
              <a:rPr sz="12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2700" b="1" spc="-22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22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5691" y="5009388"/>
            <a:ext cx="5057140" cy="646430"/>
          </a:xfrm>
          <a:prstGeom prst="rect">
            <a:avLst/>
          </a:prstGeom>
          <a:solidFill>
            <a:srgbClr val="F3F3F1"/>
          </a:solidFill>
          <a:ln w="21335">
            <a:solidFill>
              <a:srgbClr val="0000F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8900" marR="697865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latin typeface="Cambria"/>
                <a:cs typeface="Cambria"/>
              </a:rPr>
              <a:t>3: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Net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input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 </a:t>
            </a:r>
            <a:r>
              <a:rPr sz="1800" b="1" spc="-5" dirty="0">
                <a:latin typeface="Cambria"/>
                <a:cs typeface="Cambria"/>
              </a:rPr>
              <a:t>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layer </a:t>
            </a:r>
            <a:r>
              <a:rPr sz="1800" b="1" spc="-385" dirty="0"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0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+ 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*w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800" b="1" spc="150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+ 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*w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endParaRPr sz="1800" baseline="-20833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0211" y="3863340"/>
            <a:ext cx="4087495" cy="920750"/>
          </a:xfrm>
          <a:prstGeom prst="rect">
            <a:avLst/>
          </a:prstGeom>
          <a:solidFill>
            <a:srgbClr val="F3F3F1"/>
          </a:solidFill>
          <a:ln w="21336">
            <a:solidFill>
              <a:srgbClr val="0000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latin typeface="Cambria"/>
                <a:cs typeface="Cambria"/>
              </a:rPr>
              <a:t>2: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Apply</a:t>
            </a:r>
            <a:r>
              <a:rPr sz="1800" b="1" spc="-4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Activation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  <a:tabLst>
                <a:tab pos="1463675" algn="l"/>
              </a:tabLst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f(Z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in1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)	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15" baseline="25462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800" b="1" spc="165" baseline="25462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Zin1</a:t>
            </a:r>
            <a:endParaRPr sz="1800" baseline="25462">
              <a:latin typeface="Cambria"/>
              <a:cs typeface="Cambria"/>
            </a:endParaRPr>
          </a:p>
          <a:p>
            <a:pPr marL="92075">
              <a:lnSpc>
                <a:spcPct val="100000"/>
              </a:lnSpc>
              <a:tabLst>
                <a:tab pos="1463675" algn="l"/>
              </a:tabLst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f(Z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in2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)	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15" baseline="25462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800" b="1" spc="165" baseline="25462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Zin2</a:t>
            </a:r>
            <a:endParaRPr sz="1800" baseline="25462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0547" y="5030723"/>
            <a:ext cx="5200015" cy="646430"/>
          </a:xfrm>
          <a:prstGeom prst="rect">
            <a:avLst/>
          </a:prstGeom>
          <a:solidFill>
            <a:srgbClr val="F3F3F1"/>
          </a:solidFill>
          <a:ln w="21336">
            <a:solidFill>
              <a:srgbClr val="0000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1800" b="1" spc="-10" dirty="0">
                <a:latin typeface="Cambria"/>
                <a:cs typeface="Cambria"/>
              </a:rPr>
              <a:t>4: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output using</a:t>
            </a:r>
            <a:r>
              <a:rPr sz="1800" b="1" spc="-15" dirty="0">
                <a:latin typeface="Cambria"/>
                <a:cs typeface="Cambria"/>
              </a:rPr>
              <a:t> activation</a:t>
            </a:r>
            <a:endParaRPr sz="1800">
              <a:latin typeface="Cambria"/>
              <a:cs typeface="Cambria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y=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f(y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r>
              <a:rPr sz="1800" b="1" spc="-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-yin</a:t>
            </a:r>
            <a:endParaRPr sz="1800" baseline="25462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4503" y="768095"/>
            <a:ext cx="3953255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0" y="1895855"/>
            <a:ext cx="6858000" cy="9695815"/>
            <a:chOff x="0" y="1895855"/>
            <a:chExt cx="6858000" cy="96958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95855"/>
              <a:ext cx="6857999" cy="93817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6264" y="9552432"/>
              <a:ext cx="1231391" cy="20391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0367" y="8330184"/>
              <a:ext cx="756869" cy="2996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467250"/>
            <a:ext cx="880744" cy="59493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3145"/>
              </a:lnSpc>
              <a:tabLst>
                <a:tab pos="38950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algn="ctr">
              <a:lnSpc>
                <a:spcPts val="3654"/>
              </a:lnSpc>
              <a:tabLst>
                <a:tab pos="1810385" algn="l"/>
              </a:tabLst>
            </a:pPr>
            <a:r>
              <a:rPr sz="3200" spc="155" dirty="0">
                <a:solidFill>
                  <a:srgbClr val="FF0000"/>
                </a:solidFill>
                <a:latin typeface="Impact"/>
                <a:cs typeface="Impact"/>
              </a:rPr>
              <a:t>TRAINING	ALGORITHM</a:t>
            </a:r>
            <a:endParaRPr sz="3200">
              <a:latin typeface="Impact"/>
              <a:cs typeface="Impac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911" y="0"/>
            <a:ext cx="3429000" cy="5059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1094232"/>
            <a:ext cx="3962400" cy="267614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210683" y="870965"/>
            <a:ext cx="643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5:</a:t>
            </a:r>
            <a:r>
              <a:rPr sz="1800" b="1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Calculation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of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 Error</a:t>
            </a:r>
            <a:r>
              <a:rPr sz="1800" b="1" spc="-5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mbria"/>
                <a:cs typeface="Cambria"/>
              </a:rPr>
              <a:t>between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hidden</a:t>
            </a:r>
            <a:r>
              <a:rPr sz="1800" b="1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00"/>
                </a:solidFill>
                <a:latin typeface="Cambria"/>
                <a:cs typeface="Cambria"/>
              </a:rPr>
              <a:t>layer</a:t>
            </a:r>
            <a:r>
              <a:rPr sz="1800" b="1" spc="-5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sz="1800" b="1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output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00"/>
                </a:solidFill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39867" y="790955"/>
            <a:ext cx="6849109" cy="1981200"/>
            <a:chOff x="5039867" y="790955"/>
            <a:chExt cx="6849109" cy="1981200"/>
          </a:xfrm>
        </p:grpSpPr>
        <p:sp>
          <p:nvSpPr>
            <p:cNvPr id="15" name="object 15"/>
            <p:cNvSpPr/>
            <p:nvPr/>
          </p:nvSpPr>
          <p:spPr>
            <a:xfrm>
              <a:off x="5039867" y="790955"/>
              <a:ext cx="6849109" cy="1981200"/>
            </a:xfrm>
            <a:custGeom>
              <a:avLst/>
              <a:gdLst/>
              <a:ahLst/>
              <a:cxnLst/>
              <a:rect l="l" t="t" r="r" b="b"/>
              <a:pathLst>
                <a:path w="6849109" h="1981200">
                  <a:moveTo>
                    <a:pt x="0" y="1959864"/>
                  </a:moveTo>
                  <a:lnTo>
                    <a:pt x="0" y="1981200"/>
                  </a:lnTo>
                  <a:lnTo>
                    <a:pt x="21336" y="1981200"/>
                  </a:lnTo>
                  <a:lnTo>
                    <a:pt x="0" y="1959864"/>
                  </a:lnTo>
                  <a:close/>
                </a:path>
                <a:path w="6849109" h="1981200">
                  <a:moveTo>
                    <a:pt x="21336" y="0"/>
                  </a:moveTo>
                  <a:lnTo>
                    <a:pt x="0" y="21336"/>
                  </a:lnTo>
                  <a:lnTo>
                    <a:pt x="0" y="1959864"/>
                  </a:lnTo>
                  <a:lnTo>
                    <a:pt x="21336" y="1981200"/>
                  </a:lnTo>
                  <a:lnTo>
                    <a:pt x="21336" y="0"/>
                  </a:lnTo>
                  <a:close/>
                </a:path>
                <a:path w="6849109" h="1981200">
                  <a:moveTo>
                    <a:pt x="6827520" y="1959864"/>
                  </a:moveTo>
                  <a:lnTo>
                    <a:pt x="21336" y="1959864"/>
                  </a:lnTo>
                  <a:lnTo>
                    <a:pt x="21336" y="1981200"/>
                  </a:lnTo>
                  <a:lnTo>
                    <a:pt x="6827520" y="1981200"/>
                  </a:lnTo>
                  <a:lnTo>
                    <a:pt x="6827520" y="1959864"/>
                  </a:lnTo>
                  <a:close/>
                </a:path>
                <a:path w="6849109" h="1981200">
                  <a:moveTo>
                    <a:pt x="6827520" y="0"/>
                  </a:moveTo>
                  <a:lnTo>
                    <a:pt x="6827520" y="1981200"/>
                  </a:lnTo>
                  <a:lnTo>
                    <a:pt x="6848856" y="1959864"/>
                  </a:lnTo>
                  <a:lnTo>
                    <a:pt x="6848856" y="21336"/>
                  </a:lnTo>
                  <a:lnTo>
                    <a:pt x="6827520" y="0"/>
                  </a:lnTo>
                  <a:close/>
                </a:path>
                <a:path w="6849109" h="1981200">
                  <a:moveTo>
                    <a:pt x="6848856" y="1959864"/>
                  </a:moveTo>
                  <a:lnTo>
                    <a:pt x="6827520" y="1981200"/>
                  </a:lnTo>
                  <a:lnTo>
                    <a:pt x="6848856" y="1981200"/>
                  </a:lnTo>
                  <a:lnTo>
                    <a:pt x="6848856" y="1959864"/>
                  </a:lnTo>
                  <a:close/>
                </a:path>
                <a:path w="6849109" h="1981200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0"/>
                  </a:lnTo>
                  <a:close/>
                </a:path>
                <a:path w="6849109" h="1981200">
                  <a:moveTo>
                    <a:pt x="6827520" y="0"/>
                  </a:moveTo>
                  <a:lnTo>
                    <a:pt x="21336" y="0"/>
                  </a:lnTo>
                  <a:lnTo>
                    <a:pt x="21336" y="21336"/>
                  </a:lnTo>
                  <a:lnTo>
                    <a:pt x="6827520" y="21336"/>
                  </a:lnTo>
                  <a:lnTo>
                    <a:pt x="6827520" y="0"/>
                  </a:lnTo>
                  <a:close/>
                </a:path>
                <a:path w="6849109" h="1981200">
                  <a:moveTo>
                    <a:pt x="6848856" y="0"/>
                  </a:moveTo>
                  <a:lnTo>
                    <a:pt x="6827520" y="0"/>
                  </a:lnTo>
                  <a:lnTo>
                    <a:pt x="6848856" y="21336"/>
                  </a:lnTo>
                  <a:lnTo>
                    <a:pt x="684885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800" y="1213104"/>
              <a:ext cx="3294888" cy="624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7271" y="1847088"/>
              <a:ext cx="3343655" cy="81991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134355" y="3201923"/>
            <a:ext cx="6781800" cy="1801495"/>
            <a:chOff x="5134355" y="3201923"/>
            <a:chExt cx="6781800" cy="1801495"/>
          </a:xfrm>
        </p:grpSpPr>
        <p:sp>
          <p:nvSpPr>
            <p:cNvPr id="19" name="object 19"/>
            <p:cNvSpPr/>
            <p:nvPr/>
          </p:nvSpPr>
          <p:spPr>
            <a:xfrm>
              <a:off x="5134355" y="3201923"/>
              <a:ext cx="6781800" cy="1801495"/>
            </a:xfrm>
            <a:custGeom>
              <a:avLst/>
              <a:gdLst/>
              <a:ahLst/>
              <a:cxnLst/>
              <a:rect l="l" t="t" r="r" b="b"/>
              <a:pathLst>
                <a:path w="6781800" h="1801495">
                  <a:moveTo>
                    <a:pt x="0" y="1780032"/>
                  </a:moveTo>
                  <a:lnTo>
                    <a:pt x="0" y="1801368"/>
                  </a:lnTo>
                  <a:lnTo>
                    <a:pt x="21336" y="1801368"/>
                  </a:lnTo>
                  <a:lnTo>
                    <a:pt x="0" y="1780032"/>
                  </a:lnTo>
                  <a:close/>
                </a:path>
                <a:path w="6781800" h="1801495">
                  <a:moveTo>
                    <a:pt x="21336" y="0"/>
                  </a:moveTo>
                  <a:lnTo>
                    <a:pt x="0" y="21336"/>
                  </a:lnTo>
                  <a:lnTo>
                    <a:pt x="0" y="1780032"/>
                  </a:lnTo>
                  <a:lnTo>
                    <a:pt x="21336" y="1801368"/>
                  </a:lnTo>
                  <a:lnTo>
                    <a:pt x="21336" y="0"/>
                  </a:lnTo>
                  <a:close/>
                </a:path>
                <a:path w="6781800" h="1801495">
                  <a:moveTo>
                    <a:pt x="6760464" y="1780032"/>
                  </a:moveTo>
                  <a:lnTo>
                    <a:pt x="21336" y="1780032"/>
                  </a:lnTo>
                  <a:lnTo>
                    <a:pt x="21336" y="1801368"/>
                  </a:lnTo>
                  <a:lnTo>
                    <a:pt x="6760464" y="1801368"/>
                  </a:lnTo>
                  <a:lnTo>
                    <a:pt x="6760464" y="1780032"/>
                  </a:lnTo>
                  <a:close/>
                </a:path>
                <a:path w="6781800" h="1801495">
                  <a:moveTo>
                    <a:pt x="6760464" y="0"/>
                  </a:moveTo>
                  <a:lnTo>
                    <a:pt x="6760464" y="1801368"/>
                  </a:lnTo>
                  <a:lnTo>
                    <a:pt x="6781800" y="1780032"/>
                  </a:lnTo>
                  <a:lnTo>
                    <a:pt x="6781800" y="21336"/>
                  </a:lnTo>
                  <a:lnTo>
                    <a:pt x="6760464" y="0"/>
                  </a:lnTo>
                  <a:close/>
                </a:path>
                <a:path w="6781800" h="1801495">
                  <a:moveTo>
                    <a:pt x="6781800" y="1780032"/>
                  </a:moveTo>
                  <a:lnTo>
                    <a:pt x="6760464" y="1801368"/>
                  </a:lnTo>
                  <a:lnTo>
                    <a:pt x="6781800" y="1801368"/>
                  </a:lnTo>
                  <a:lnTo>
                    <a:pt x="6781800" y="1780032"/>
                  </a:lnTo>
                  <a:close/>
                </a:path>
                <a:path w="6781800" h="1801495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0"/>
                  </a:lnTo>
                  <a:close/>
                </a:path>
                <a:path w="6781800" h="1801495">
                  <a:moveTo>
                    <a:pt x="6760464" y="0"/>
                  </a:moveTo>
                  <a:lnTo>
                    <a:pt x="21336" y="0"/>
                  </a:lnTo>
                  <a:lnTo>
                    <a:pt x="21336" y="21336"/>
                  </a:lnTo>
                  <a:lnTo>
                    <a:pt x="6760464" y="21336"/>
                  </a:lnTo>
                  <a:lnTo>
                    <a:pt x="6760464" y="0"/>
                  </a:lnTo>
                  <a:close/>
                </a:path>
                <a:path w="6781800" h="1801495">
                  <a:moveTo>
                    <a:pt x="6781800" y="0"/>
                  </a:moveTo>
                  <a:lnTo>
                    <a:pt x="6760464" y="0"/>
                  </a:lnTo>
                  <a:lnTo>
                    <a:pt x="6781800" y="21336"/>
                  </a:lnTo>
                  <a:lnTo>
                    <a:pt x="67818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6439" y="3294887"/>
              <a:ext cx="5836920" cy="16581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86578" y="3336112"/>
            <a:ext cx="224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6</a:t>
            </a:r>
            <a:r>
              <a:rPr sz="1800" b="1" dirty="0"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95757"/>
            <a:ext cx="867029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49245" algn="l"/>
              </a:tabLst>
            </a:pPr>
            <a:r>
              <a:rPr sz="4600" spc="165" dirty="0">
                <a:solidFill>
                  <a:srgbClr val="2A1A00"/>
                </a:solidFill>
              </a:rPr>
              <a:t>ARTIFICIAL	</a:t>
            </a:r>
            <a:r>
              <a:rPr sz="4600" spc="155" dirty="0">
                <a:solidFill>
                  <a:srgbClr val="2A1A00"/>
                </a:solidFill>
              </a:rPr>
              <a:t>NEURON</a:t>
            </a:r>
            <a:r>
              <a:rPr sz="4600" spc="355" dirty="0">
                <a:solidFill>
                  <a:srgbClr val="2A1A00"/>
                </a:solidFill>
              </a:rPr>
              <a:t> </a:t>
            </a:r>
            <a:r>
              <a:rPr sz="4600" spc="130" dirty="0">
                <a:solidFill>
                  <a:srgbClr val="2A1A00"/>
                </a:solidFill>
              </a:rPr>
              <a:t>AND</a:t>
            </a:r>
            <a:r>
              <a:rPr sz="4600" spc="350" dirty="0">
                <a:solidFill>
                  <a:srgbClr val="2A1A00"/>
                </a:solidFill>
              </a:rPr>
              <a:t> </a:t>
            </a:r>
            <a:r>
              <a:rPr sz="4600" spc="125" dirty="0">
                <a:solidFill>
                  <a:srgbClr val="2A1A00"/>
                </a:solidFill>
              </a:rPr>
              <a:t>ITS</a:t>
            </a:r>
            <a:r>
              <a:rPr sz="4600" spc="375" dirty="0">
                <a:solidFill>
                  <a:srgbClr val="2A1A00"/>
                </a:solidFill>
              </a:rPr>
              <a:t> </a:t>
            </a:r>
            <a:r>
              <a:rPr sz="4600" spc="155" dirty="0">
                <a:solidFill>
                  <a:srgbClr val="2A1A00"/>
                </a:solidFill>
              </a:rPr>
              <a:t>MODEL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5553964" y="656270"/>
            <a:ext cx="6375400" cy="467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>
              <a:lnSpc>
                <a:spcPct val="134300"/>
              </a:lnSpc>
              <a:spcBef>
                <a:spcPts val="95"/>
              </a:spcBef>
            </a:pP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Model of Artificial </a:t>
            </a:r>
            <a:r>
              <a:rPr sz="24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Neuron </a:t>
            </a:r>
            <a:r>
              <a:rPr sz="2400" b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has </a:t>
            </a:r>
            <a:r>
              <a:rPr sz="24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5 </a:t>
            </a:r>
            <a:r>
              <a:rPr sz="24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Components: </a:t>
            </a:r>
            <a:r>
              <a:rPr sz="2400" b="1" spc="-5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1.Input</a:t>
            </a:r>
            <a:r>
              <a:rPr sz="2400" b="1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values/one</a:t>
            </a:r>
            <a:r>
              <a:rPr sz="2400" b="1" spc="-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Input</a:t>
            </a:r>
            <a:r>
              <a:rPr sz="2400" b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ambria"/>
                <a:cs typeface="Cambria"/>
              </a:rPr>
              <a:t>layer:</a:t>
            </a:r>
            <a:endParaRPr sz="2400">
              <a:latin typeface="Cambria"/>
              <a:cs typeface="Cambria"/>
            </a:endParaRPr>
          </a:p>
          <a:p>
            <a:pPr marL="254000" marR="165735" indent="-22860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69240" algn="l"/>
              </a:tabLst>
            </a:pPr>
            <a:r>
              <a:rPr sz="2400" spc="-5" dirty="0">
                <a:latin typeface="Cambria"/>
                <a:cs typeface="Cambria"/>
              </a:rPr>
              <a:t>Input </a:t>
            </a:r>
            <a:r>
              <a:rPr sz="2400" spc="-15" dirty="0">
                <a:latin typeface="Cambria"/>
                <a:cs typeface="Cambria"/>
              </a:rPr>
              <a:t>values are </a:t>
            </a:r>
            <a:r>
              <a:rPr sz="2400" dirty="0">
                <a:latin typeface="Cambria"/>
                <a:cs typeface="Cambria"/>
              </a:rPr>
              <a:t>passed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-10" dirty="0">
                <a:latin typeface="Cambria"/>
                <a:cs typeface="Cambria"/>
              </a:rPr>
              <a:t>neuron </a:t>
            </a:r>
            <a:r>
              <a:rPr sz="2400" spc="-5" dirty="0">
                <a:latin typeface="Cambria"/>
                <a:cs typeface="Cambria"/>
              </a:rPr>
              <a:t>using this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60" dirty="0">
                <a:latin typeface="Cambria"/>
                <a:cs typeface="Cambria"/>
              </a:rPr>
              <a:t>layer.</a:t>
            </a:r>
            <a:endParaRPr sz="2400">
              <a:latin typeface="Cambria"/>
              <a:cs typeface="Cambria"/>
            </a:endParaRPr>
          </a:p>
          <a:p>
            <a:pPr marL="269240" indent="-243840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69240" algn="l"/>
              </a:tabLst>
            </a:pPr>
            <a:r>
              <a:rPr sz="2400" spc="-10" dirty="0">
                <a:latin typeface="Cambria"/>
                <a:cs typeface="Cambria"/>
              </a:rPr>
              <a:t>It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similar</a:t>
            </a:r>
            <a:r>
              <a:rPr sz="2400" spc="-15" dirty="0">
                <a:latin typeface="Cambria"/>
                <a:cs typeface="Cambria"/>
              </a:rPr>
              <a:t> to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dendrites</a:t>
            </a:r>
            <a:r>
              <a:rPr sz="2400" dirty="0">
                <a:latin typeface="Cambria"/>
                <a:cs typeface="Cambria"/>
              </a:rPr>
              <a:t> in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biological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endParaRPr sz="24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985"/>
              </a:spcBef>
            </a:pPr>
            <a:r>
              <a:rPr sz="2400" b="1" spc="-15" dirty="0">
                <a:solidFill>
                  <a:srgbClr val="0000FF"/>
                </a:solidFill>
                <a:latin typeface="Cambria"/>
                <a:cs typeface="Cambria"/>
              </a:rPr>
              <a:t>2.Synapses/Weighted</a:t>
            </a:r>
            <a:r>
              <a:rPr sz="2400" b="1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mbria"/>
                <a:cs typeface="Cambria"/>
              </a:rPr>
              <a:t>Connection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Link:</a:t>
            </a:r>
            <a:endParaRPr sz="2400">
              <a:latin typeface="Cambria"/>
              <a:cs typeface="Cambria"/>
            </a:endParaRPr>
          </a:p>
          <a:p>
            <a:pPr marL="254000" marR="681990" indent="-22860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69240" algn="l"/>
              </a:tabLst>
            </a:pPr>
            <a:r>
              <a:rPr sz="2400" spc="-5" dirty="0">
                <a:latin typeface="Cambria"/>
                <a:cs typeface="Cambria"/>
              </a:rPr>
              <a:t>Each </a:t>
            </a:r>
            <a:r>
              <a:rPr sz="2400" dirty="0">
                <a:latin typeface="Cambria"/>
                <a:cs typeface="Cambria"/>
              </a:rPr>
              <a:t>connection </a:t>
            </a:r>
            <a:r>
              <a:rPr sz="2400" spc="-5" dirty="0">
                <a:latin typeface="Cambria"/>
                <a:cs typeface="Cambria"/>
              </a:rPr>
              <a:t>link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10" dirty="0">
                <a:latin typeface="Cambria"/>
                <a:cs typeface="Cambria"/>
              </a:rPr>
              <a:t>characterized by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weight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strength(w</a:t>
            </a:r>
            <a:r>
              <a:rPr sz="2400" spc="-7" baseline="-20833" dirty="0">
                <a:latin typeface="Cambria"/>
                <a:cs typeface="Cambria"/>
              </a:rPr>
              <a:t>i</a:t>
            </a:r>
            <a:r>
              <a:rPr sz="2400" spc="-5" dirty="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  <a:p>
            <a:pPr marL="254000" marR="305435" indent="-228600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69240" algn="l"/>
              </a:tabLst>
            </a:pPr>
            <a:r>
              <a:rPr sz="2400" spc="-5" dirty="0">
                <a:latin typeface="Cambria"/>
                <a:cs typeface="Cambria"/>
              </a:rPr>
              <a:t>Each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x</a:t>
            </a:r>
            <a:r>
              <a:rPr sz="2400" baseline="-20833" dirty="0">
                <a:latin typeface="Cambria"/>
                <a:cs typeface="Cambria"/>
              </a:rPr>
              <a:t>i</a:t>
            </a:r>
            <a:r>
              <a:rPr sz="2400" spc="247" baseline="-20833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multiplied </a:t>
            </a:r>
            <a:r>
              <a:rPr sz="2400" spc="-15" dirty="0">
                <a:latin typeface="Cambria"/>
                <a:cs typeface="Cambria"/>
              </a:rPr>
              <a:t>by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weight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</a:t>
            </a:r>
            <a:r>
              <a:rPr sz="2400" spc="-15" baseline="-20833" dirty="0">
                <a:latin typeface="Cambria"/>
                <a:cs typeface="Cambria"/>
              </a:rPr>
              <a:t>i</a:t>
            </a:r>
            <a:r>
              <a:rPr sz="2400" spc="22" baseline="-20833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get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synaptic </a:t>
            </a:r>
            <a:r>
              <a:rPr sz="2400" spc="-10" dirty="0">
                <a:latin typeface="Cambria"/>
                <a:cs typeface="Cambria"/>
              </a:rPr>
              <a:t>strength.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88719"/>
            <a:ext cx="5450205" cy="4666615"/>
            <a:chOff x="0" y="1188719"/>
            <a:chExt cx="5450205" cy="4666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88719"/>
              <a:ext cx="5449823" cy="4666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8711" y="4956048"/>
              <a:ext cx="2353056" cy="676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032" y="1200911"/>
            <a:ext cx="505968" cy="34290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0232" y="981455"/>
            <a:ext cx="2758439" cy="37825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17976" y="4913376"/>
            <a:ext cx="2438400" cy="66964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4439" y="1243583"/>
            <a:ext cx="1761744" cy="43708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5983" y="6129528"/>
            <a:ext cx="1667255" cy="4315967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032" y="1200911"/>
            <a:ext cx="505968" cy="34290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9567" y="865632"/>
            <a:ext cx="2679192" cy="37825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3623" y="4895088"/>
            <a:ext cx="408431" cy="67208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7632" y="7135368"/>
            <a:ext cx="3468624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472" y="1158239"/>
            <a:ext cx="4968240" cy="10296143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3911" y="1066800"/>
            <a:ext cx="569976" cy="3639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3791" y="6010655"/>
            <a:ext cx="1200911" cy="33040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1143000"/>
            <a:ext cx="2548127" cy="40873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66159" y="5971032"/>
            <a:ext cx="1173480" cy="34107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36776" y="5983223"/>
            <a:ext cx="1359408" cy="3386328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246601"/>
            <a:ext cx="846455" cy="6294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37795">
              <a:lnSpc>
                <a:spcPts val="3329"/>
              </a:lnSpc>
              <a:tabLst>
                <a:tab pos="4032885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600" b="1" spc="130" dirty="0">
                <a:solidFill>
                  <a:srgbClr val="FF0000"/>
                </a:solidFill>
                <a:latin typeface="Cambria"/>
                <a:cs typeface="Cambria"/>
              </a:rPr>
              <a:t>LEA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G </a:t>
            </a:r>
            <a:r>
              <a:rPr sz="16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4" dirty="0">
                <a:solidFill>
                  <a:srgbClr val="FF0000"/>
                </a:solidFill>
                <a:latin typeface="Cambria"/>
                <a:cs typeface="Cambria"/>
              </a:rPr>
              <a:t>FACTO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80" dirty="0">
                <a:solidFill>
                  <a:srgbClr val="FF0000"/>
                </a:solidFill>
                <a:latin typeface="Cambria"/>
                <a:cs typeface="Cambria"/>
              </a:rPr>
              <a:t>RS</a:t>
            </a:r>
            <a:r>
              <a:rPr sz="1600" b="1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1600" b="1" spc="3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BACK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0" dirty="0">
                <a:solidFill>
                  <a:srgbClr val="FF0000"/>
                </a:solidFill>
                <a:latin typeface="Cambria"/>
                <a:cs typeface="Cambria"/>
              </a:rPr>
              <a:t>PRO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20" dirty="0">
                <a:solidFill>
                  <a:srgbClr val="FF0000"/>
                </a:solidFill>
                <a:latin typeface="Cambria"/>
                <a:cs typeface="Cambria"/>
              </a:rPr>
              <a:t>PAGATIO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 </a:t>
            </a:r>
            <a:r>
              <a:rPr sz="16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ETWO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RK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3944" y="0"/>
            <a:ext cx="10641965" cy="53460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304415">
              <a:lnSpc>
                <a:spcPct val="100000"/>
              </a:lnSpc>
              <a:spcBef>
                <a:spcPts val="520"/>
              </a:spcBef>
            </a:pP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18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mbria"/>
                <a:cs typeface="Cambria"/>
              </a:rPr>
              <a:t>Factors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Back-Propagation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Network</a:t>
            </a:r>
            <a:endParaRPr sz="1800">
              <a:latin typeface="Cambria"/>
              <a:cs typeface="Cambria"/>
            </a:endParaRPr>
          </a:p>
          <a:p>
            <a:pPr marL="233045" indent="-182245">
              <a:lnSpc>
                <a:spcPct val="100000"/>
              </a:lnSpc>
              <a:spcBef>
                <a:spcPts val="415"/>
              </a:spcBef>
              <a:buSzPct val="94444"/>
              <a:buFont typeface="Wingdings"/>
              <a:buChar char=""/>
              <a:tabLst>
                <a:tab pos="23304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training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BPN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based</a:t>
            </a:r>
            <a:r>
              <a:rPr sz="1800" spc="1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on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choice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various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parameters.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Also,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convergence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BPN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endParaRPr sz="18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based</a:t>
            </a:r>
            <a:r>
              <a:rPr sz="1800" dirty="0">
                <a:latin typeface="Cambria"/>
                <a:cs typeface="Cambria"/>
              </a:rPr>
              <a:t> on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some important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learning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factors,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they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are: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ambria"/>
              <a:cs typeface="Cambria"/>
            </a:endParaRPr>
          </a:p>
          <a:p>
            <a:pPr marL="394970" indent="-344805" algn="just">
              <a:lnSpc>
                <a:spcPct val="100000"/>
              </a:lnSpc>
              <a:buAutoNum type="arabicPeriod"/>
              <a:tabLst>
                <a:tab pos="395605" algn="l"/>
              </a:tabLst>
            </a:pPr>
            <a:r>
              <a:rPr sz="1800" b="1" spc="-5" dirty="0">
                <a:latin typeface="Cambria"/>
                <a:cs typeface="Cambria"/>
              </a:rPr>
              <a:t>Initial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Weights:</a:t>
            </a:r>
            <a:endParaRPr sz="1800">
              <a:latin typeface="Cambria"/>
              <a:cs typeface="Cambria"/>
            </a:endParaRPr>
          </a:p>
          <a:p>
            <a:pPr marL="852169" marR="53340" lvl="1" indent="-344805" algn="just">
              <a:lnSpc>
                <a:spcPct val="100000"/>
              </a:lnSpc>
              <a:buFont typeface="Wingdings"/>
              <a:buChar char=""/>
              <a:tabLst>
                <a:tab pos="852805" algn="l"/>
              </a:tabLst>
            </a:pP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dirty="0">
                <a:latin typeface="Cambria"/>
                <a:cs typeface="Cambria"/>
              </a:rPr>
              <a:t>initial </a:t>
            </a:r>
            <a:r>
              <a:rPr sz="1800" spc="-10" dirty="0">
                <a:latin typeface="Cambria"/>
                <a:cs typeface="Cambria"/>
              </a:rPr>
              <a:t>random weights </a:t>
            </a:r>
            <a:r>
              <a:rPr sz="1800" spc="-5" dirty="0">
                <a:latin typeface="Cambria"/>
                <a:cs typeface="Cambria"/>
              </a:rPr>
              <a:t>chosen </a:t>
            </a:r>
            <a:r>
              <a:rPr sz="1800" spc="-10" dirty="0">
                <a:latin typeface="Cambria"/>
                <a:cs typeface="Cambria"/>
              </a:rPr>
              <a:t>are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10" dirty="0">
                <a:latin typeface="Cambria"/>
                <a:cs typeface="Cambria"/>
              </a:rPr>
              <a:t>very </a:t>
            </a:r>
            <a:r>
              <a:rPr sz="1800" spc="-5" dirty="0">
                <a:latin typeface="Cambria"/>
                <a:cs typeface="Cambria"/>
              </a:rPr>
              <a:t>small </a:t>
            </a:r>
            <a:r>
              <a:rPr sz="1800" spc="-15" dirty="0">
                <a:latin typeface="Cambria"/>
                <a:cs typeface="Cambria"/>
              </a:rPr>
              <a:t>value </a:t>
            </a:r>
            <a:r>
              <a:rPr sz="1800" dirty="0">
                <a:latin typeface="Cambria"/>
                <a:cs typeface="Cambria"/>
              </a:rPr>
              <a:t>as the </a:t>
            </a:r>
            <a:r>
              <a:rPr sz="1800" spc="-5" dirty="0">
                <a:latin typeface="Cambria"/>
                <a:cs typeface="Cambria"/>
              </a:rPr>
              <a:t>larger inputs </a:t>
            </a:r>
            <a:r>
              <a:rPr sz="1800" dirty="0">
                <a:latin typeface="Cambria"/>
                <a:cs typeface="Cambria"/>
              </a:rPr>
              <a:t>in </a:t>
            </a:r>
            <a:r>
              <a:rPr sz="1800" spc="-5" dirty="0">
                <a:latin typeface="Cambria"/>
                <a:cs typeface="Cambria"/>
              </a:rPr>
              <a:t>binary </a:t>
            </a:r>
            <a:r>
              <a:rPr sz="1800" dirty="0">
                <a:latin typeface="Cambria"/>
                <a:cs typeface="Cambria"/>
              </a:rPr>
              <a:t>sigmoidal 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functions </a:t>
            </a:r>
            <a:r>
              <a:rPr sz="1800" spc="-10" dirty="0">
                <a:latin typeface="Cambria"/>
                <a:cs typeface="Cambria"/>
              </a:rPr>
              <a:t>may </a:t>
            </a:r>
            <a:r>
              <a:rPr sz="1800" spc="-5" dirty="0">
                <a:latin typeface="Cambria"/>
                <a:cs typeface="Cambria"/>
              </a:rPr>
              <a:t>lead </a:t>
            </a:r>
            <a:r>
              <a:rPr sz="1800" spc="-20" dirty="0">
                <a:latin typeface="Cambria"/>
                <a:cs typeface="Cambria"/>
              </a:rPr>
              <a:t>to </a:t>
            </a:r>
            <a:r>
              <a:rPr sz="1800" spc="-5" dirty="0">
                <a:latin typeface="Cambria"/>
                <a:cs typeface="Cambria"/>
              </a:rPr>
              <a:t>saturation </a:t>
            </a:r>
            <a:r>
              <a:rPr sz="1800" dirty="0">
                <a:latin typeface="Cambria"/>
                <a:cs typeface="Cambria"/>
              </a:rPr>
              <a:t>at </a:t>
            </a:r>
            <a:r>
              <a:rPr sz="1800" spc="-10" dirty="0">
                <a:latin typeface="Cambria"/>
                <a:cs typeface="Cambria"/>
              </a:rPr>
              <a:t>the very </a:t>
            </a:r>
            <a:r>
              <a:rPr sz="1800" spc="-5" dirty="0">
                <a:latin typeface="Cambria"/>
                <a:cs typeface="Cambria"/>
              </a:rPr>
              <a:t>beginning, </a:t>
            </a:r>
            <a:r>
              <a:rPr sz="1800" spc="-15" dirty="0">
                <a:latin typeface="Cambria"/>
                <a:cs typeface="Cambria"/>
              </a:rPr>
              <a:t>thereby </a:t>
            </a:r>
            <a:r>
              <a:rPr sz="1800" spc="-5" dirty="0">
                <a:latin typeface="Cambria"/>
                <a:cs typeface="Cambria"/>
              </a:rPr>
              <a:t>leading </a:t>
            </a:r>
            <a:r>
              <a:rPr sz="1800" spc="-10" dirty="0">
                <a:latin typeface="Cambria"/>
                <a:cs typeface="Cambria"/>
              </a:rPr>
              <a:t>the </a:t>
            </a:r>
            <a:r>
              <a:rPr sz="1800" spc="-5" dirty="0">
                <a:latin typeface="Cambria"/>
                <a:cs typeface="Cambria"/>
              </a:rPr>
              <a:t>function </a:t>
            </a:r>
            <a:r>
              <a:rPr sz="1800" spc="-10" dirty="0">
                <a:latin typeface="Cambria"/>
                <a:cs typeface="Cambria"/>
              </a:rPr>
              <a:t>been </a:t>
            </a:r>
            <a:r>
              <a:rPr sz="1800" spc="-5" dirty="0">
                <a:latin typeface="Cambria"/>
                <a:cs typeface="Cambria"/>
              </a:rPr>
              <a:t>stuck </a:t>
            </a:r>
            <a:r>
              <a:rPr sz="1800" spc="5" dirty="0">
                <a:latin typeface="Cambria"/>
                <a:cs typeface="Cambria"/>
              </a:rPr>
              <a:t>at 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local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minima.</a:t>
            </a:r>
            <a:endParaRPr sz="1800">
              <a:latin typeface="Cambria"/>
              <a:cs typeface="Cambria"/>
            </a:endParaRPr>
          </a:p>
          <a:p>
            <a:pPr marL="852169" lvl="1" indent="-34544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52805" algn="l"/>
              </a:tabLst>
            </a:pPr>
            <a:r>
              <a:rPr sz="1800" spc="-10" dirty="0">
                <a:latin typeface="Cambria"/>
                <a:cs typeface="Cambria"/>
              </a:rPr>
              <a:t>Some </a:t>
            </a:r>
            <a:r>
              <a:rPr sz="1800" spc="-20" dirty="0">
                <a:latin typeface="Cambria"/>
                <a:cs typeface="Cambria"/>
              </a:rPr>
              <a:t>ways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initialization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 using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Nguyen-Widow’s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initialization.</a:t>
            </a:r>
            <a:endParaRPr sz="1800">
              <a:latin typeface="Cambria"/>
              <a:cs typeface="Cambria"/>
            </a:endParaRPr>
          </a:p>
          <a:p>
            <a:pPr marL="852169" lvl="1" indent="-345440" algn="just">
              <a:lnSpc>
                <a:spcPct val="100000"/>
              </a:lnSpc>
              <a:buFont typeface="Wingdings"/>
              <a:buChar char=""/>
              <a:tabLst>
                <a:tab pos="852805" algn="l"/>
              </a:tabLst>
            </a:pPr>
            <a:r>
              <a:rPr sz="1800" spc="-5" dirty="0">
                <a:latin typeface="Cambria"/>
                <a:cs typeface="Cambria"/>
              </a:rPr>
              <a:t>It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analyzes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response</a:t>
            </a:r>
            <a:r>
              <a:rPr sz="1800" spc="2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hidden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neurons</a:t>
            </a:r>
            <a:r>
              <a:rPr sz="1800" spc="204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single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input,</a:t>
            </a:r>
            <a:r>
              <a:rPr sz="1800" spc="22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by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improving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2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ability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of</a:t>
            </a:r>
            <a:endParaRPr sz="1800">
              <a:latin typeface="Cambria"/>
              <a:cs typeface="Cambria"/>
            </a:endParaRPr>
          </a:p>
          <a:p>
            <a:pPr marL="852169" algn="just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units.</a:t>
            </a:r>
            <a:endParaRPr sz="1800">
              <a:latin typeface="Cambria"/>
              <a:cs typeface="Cambria"/>
            </a:endParaRPr>
          </a:p>
          <a:p>
            <a:pPr marL="852169" lvl="1" indent="-345440" algn="just">
              <a:lnSpc>
                <a:spcPct val="100000"/>
              </a:lnSpc>
              <a:buFont typeface="Wingdings"/>
              <a:buChar char=""/>
              <a:tabLst>
                <a:tab pos="852805" algn="l"/>
              </a:tabLst>
            </a:pPr>
            <a:r>
              <a:rPr sz="1800" spc="-10" dirty="0">
                <a:latin typeface="Cambria"/>
                <a:cs typeface="Cambria"/>
              </a:rPr>
              <a:t>This</a:t>
            </a:r>
            <a:r>
              <a:rPr sz="1800" dirty="0">
                <a:latin typeface="Cambria"/>
                <a:cs typeface="Cambria"/>
              </a:rPr>
              <a:t> leads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faster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convergence</a:t>
            </a:r>
            <a:r>
              <a:rPr sz="1800" spc="-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BPN.</a:t>
            </a:r>
            <a:endParaRPr sz="18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1800">
              <a:latin typeface="Cambria"/>
              <a:cs typeface="Cambria"/>
            </a:endParaRPr>
          </a:p>
          <a:p>
            <a:pPr marL="394970" indent="-344805">
              <a:lnSpc>
                <a:spcPct val="100000"/>
              </a:lnSpc>
              <a:buAutoNum type="arabicPeriod"/>
              <a:tabLst>
                <a:tab pos="394970" algn="l"/>
                <a:tab pos="395605" algn="l"/>
              </a:tabLst>
            </a:pPr>
            <a:r>
              <a:rPr sz="1800" b="1" spc="-5" dirty="0">
                <a:latin typeface="Cambria"/>
                <a:cs typeface="Cambria"/>
              </a:rPr>
              <a:t>Learning</a:t>
            </a:r>
            <a:r>
              <a:rPr sz="1800" b="1" spc="-4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rate:</a:t>
            </a:r>
            <a:endParaRPr sz="1800">
              <a:latin typeface="Cambria"/>
              <a:cs typeface="Cambria"/>
            </a:endParaRPr>
          </a:p>
          <a:p>
            <a:pPr marL="852169" lvl="1" indent="-345440">
              <a:lnSpc>
                <a:spcPct val="100000"/>
              </a:lnSpc>
              <a:buFont typeface="Wingdings"/>
              <a:buChar char=""/>
              <a:tabLst>
                <a:tab pos="852169" algn="l"/>
                <a:tab pos="85280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learning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rate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(</a:t>
            </a:r>
            <a:r>
              <a:rPr sz="1800" b="1" i="1" spc="5" dirty="0">
                <a:latin typeface="Trebuchet MS"/>
                <a:cs typeface="Trebuchet MS"/>
              </a:rPr>
              <a:t>α</a:t>
            </a:r>
            <a:r>
              <a:rPr sz="1800" spc="5" dirty="0">
                <a:latin typeface="Cambria"/>
                <a:cs typeface="Cambria"/>
              </a:rPr>
              <a:t>)</a:t>
            </a:r>
            <a:r>
              <a:rPr sz="1800" spc="-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affects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convergence</a:t>
            </a:r>
            <a:r>
              <a:rPr sz="1800" spc="-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BPN.</a:t>
            </a:r>
            <a:endParaRPr sz="1800">
              <a:latin typeface="Cambria"/>
              <a:cs typeface="Cambria"/>
            </a:endParaRPr>
          </a:p>
          <a:p>
            <a:pPr marL="852169" lvl="1" indent="-345440">
              <a:lnSpc>
                <a:spcPct val="100000"/>
              </a:lnSpc>
              <a:buFont typeface="Wingdings"/>
              <a:buChar char=""/>
              <a:tabLst>
                <a:tab pos="852169" algn="l"/>
                <a:tab pos="852805" algn="l"/>
              </a:tabLst>
            </a:pPr>
            <a:r>
              <a:rPr sz="1800" dirty="0">
                <a:latin typeface="Cambria"/>
                <a:cs typeface="Cambria"/>
              </a:rPr>
              <a:t>A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large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value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5" dirty="0">
                <a:latin typeface="Cambria"/>
                <a:cs typeface="Cambria"/>
              </a:rPr>
              <a:t> learning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rate,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helps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faster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convergence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but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might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lead</a:t>
            </a:r>
            <a:r>
              <a:rPr sz="1800" spc="-20" dirty="0">
                <a:latin typeface="Cambria"/>
                <a:cs typeface="Cambria"/>
              </a:rPr>
              <a:t> to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overshooting.</a:t>
            </a:r>
            <a:endParaRPr sz="1800">
              <a:latin typeface="Cambria"/>
              <a:cs typeface="Cambria"/>
            </a:endParaRPr>
          </a:p>
          <a:p>
            <a:pPr marL="852169" lvl="1" indent="-345440">
              <a:lnSpc>
                <a:spcPct val="100000"/>
              </a:lnSpc>
              <a:buFont typeface="Wingdings"/>
              <a:buChar char=""/>
              <a:tabLst>
                <a:tab pos="852169" algn="l"/>
                <a:tab pos="85280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range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from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10</a:t>
            </a:r>
            <a:r>
              <a:rPr sz="1800" spc="7" baseline="25462" dirty="0">
                <a:latin typeface="Cambria"/>
                <a:cs typeface="Cambria"/>
              </a:rPr>
              <a:t>-3</a:t>
            </a:r>
            <a:r>
              <a:rPr sz="1800" spc="195" baseline="25462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10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used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various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BPN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experiments.</a:t>
            </a:r>
            <a:endParaRPr sz="1800">
              <a:latin typeface="Cambria"/>
              <a:cs typeface="Cambria"/>
            </a:endParaRPr>
          </a:p>
          <a:p>
            <a:pPr marL="852169" marR="55880" lvl="1" indent="-344805">
              <a:lnSpc>
                <a:spcPct val="100000"/>
              </a:lnSpc>
              <a:buFont typeface="Wingdings"/>
              <a:buChar char=""/>
              <a:tabLst>
                <a:tab pos="852169" algn="l"/>
                <a:tab pos="852805" algn="l"/>
              </a:tabLst>
            </a:pPr>
            <a:r>
              <a:rPr sz="1800" spc="-5" dirty="0">
                <a:latin typeface="Cambria"/>
                <a:cs typeface="Cambria"/>
              </a:rPr>
              <a:t>Thus,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large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rate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leads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rapid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there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oscillation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weights,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while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lower </a:t>
            </a:r>
            <a:r>
              <a:rPr sz="1800" spc="-38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learning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rare</a:t>
            </a:r>
            <a:r>
              <a:rPr sz="1800" dirty="0">
                <a:latin typeface="Cambria"/>
                <a:cs typeface="Cambria"/>
              </a:rPr>
              <a:t> leads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slower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learning.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246601"/>
            <a:ext cx="846455" cy="6294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37795">
              <a:lnSpc>
                <a:spcPts val="3329"/>
              </a:lnSpc>
              <a:tabLst>
                <a:tab pos="4032885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600" b="1" spc="130" dirty="0">
                <a:solidFill>
                  <a:srgbClr val="FF0000"/>
                </a:solidFill>
                <a:latin typeface="Cambria"/>
                <a:cs typeface="Cambria"/>
              </a:rPr>
              <a:t>LEA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G </a:t>
            </a:r>
            <a:r>
              <a:rPr sz="16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4" dirty="0">
                <a:solidFill>
                  <a:srgbClr val="FF0000"/>
                </a:solidFill>
                <a:latin typeface="Cambria"/>
                <a:cs typeface="Cambria"/>
              </a:rPr>
              <a:t>FACTO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80" dirty="0">
                <a:solidFill>
                  <a:srgbClr val="FF0000"/>
                </a:solidFill>
                <a:latin typeface="Cambria"/>
                <a:cs typeface="Cambria"/>
              </a:rPr>
              <a:t>RS</a:t>
            </a:r>
            <a:r>
              <a:rPr sz="1600" b="1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1600" b="1" spc="3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BACK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0" dirty="0">
                <a:solidFill>
                  <a:srgbClr val="FF0000"/>
                </a:solidFill>
                <a:latin typeface="Cambria"/>
                <a:cs typeface="Cambria"/>
              </a:rPr>
              <a:t>PRO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20" dirty="0">
                <a:solidFill>
                  <a:srgbClr val="FF0000"/>
                </a:solidFill>
                <a:latin typeface="Cambria"/>
                <a:cs typeface="Cambria"/>
              </a:rPr>
              <a:t>PAGATIO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 </a:t>
            </a:r>
            <a:r>
              <a:rPr sz="16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ETWO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RK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044" y="0"/>
            <a:ext cx="10553065" cy="616966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266315">
              <a:lnSpc>
                <a:spcPct val="100000"/>
              </a:lnSpc>
              <a:spcBef>
                <a:spcPts val="520"/>
              </a:spcBef>
            </a:pP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18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mbria"/>
                <a:cs typeface="Cambria"/>
              </a:rPr>
              <a:t>Factors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Back-Propagation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Network</a:t>
            </a:r>
            <a:endParaRPr sz="1800">
              <a:latin typeface="Cambria"/>
              <a:cs typeface="Cambria"/>
            </a:endParaRPr>
          </a:p>
          <a:p>
            <a:pPr marL="356870" indent="-344805">
              <a:lnSpc>
                <a:spcPct val="100000"/>
              </a:lnSpc>
              <a:spcBef>
                <a:spcPts val="415"/>
              </a:spcBef>
              <a:buAutoNum type="arabicPeriod" startAt="3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Cambria"/>
                <a:cs typeface="Cambria"/>
              </a:rPr>
              <a:t>Number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</a:t>
            </a:r>
            <a:r>
              <a:rPr sz="1800" b="1" spc="-15" dirty="0">
                <a:latin typeface="Cambria"/>
                <a:cs typeface="Cambria"/>
              </a:rPr>
              <a:t> Training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Data: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data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should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 sufficient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30" dirty="0">
                <a:latin typeface="Cambria"/>
                <a:cs typeface="Cambria"/>
              </a:rPr>
              <a:t>proper.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10" dirty="0">
                <a:latin typeface="Cambria"/>
                <a:cs typeface="Cambria"/>
              </a:rPr>
              <a:t>There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exists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rule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thumb,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which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states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data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should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cover</a:t>
            </a:r>
            <a:r>
              <a:rPr sz="1800" spc="1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entire</a:t>
            </a:r>
            <a:r>
              <a:rPr sz="1800" spc="19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expected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input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space,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while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training,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training-vector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pairs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should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selected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randomly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from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dirty="0">
                <a:latin typeface="Cambria"/>
                <a:cs typeface="Cambria"/>
              </a:rPr>
              <a:t> set.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mbria"/>
              <a:cs typeface="Cambria"/>
            </a:endParaRPr>
          </a:p>
          <a:p>
            <a:pPr marL="356870" indent="-344805">
              <a:lnSpc>
                <a:spcPct val="100000"/>
              </a:lnSpc>
              <a:buAutoNum type="arabicPeriod" startAt="4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Cambria"/>
                <a:cs typeface="Cambria"/>
              </a:rPr>
              <a:t>Number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Hidden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Nodes: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5" dirty="0">
                <a:latin typeface="Cambria"/>
                <a:cs typeface="Cambria"/>
              </a:rPr>
              <a:t>If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there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exists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more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than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one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hidden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layer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in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BPN,</a:t>
            </a:r>
            <a:r>
              <a:rPr sz="1800" spc="4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calculation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performed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for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single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layer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are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mbria"/>
                <a:cs typeface="Cambria"/>
              </a:rPr>
              <a:t>repeated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for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all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layers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summed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up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at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end.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5" dirty="0">
                <a:latin typeface="Cambria"/>
                <a:cs typeface="Cambria"/>
              </a:rPr>
              <a:t>In</a:t>
            </a:r>
            <a:r>
              <a:rPr sz="1800" spc="229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case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all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multilayer</a:t>
            </a:r>
            <a:r>
              <a:rPr sz="1800" spc="229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feed-forward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networks,</a:t>
            </a:r>
            <a:r>
              <a:rPr sz="1800" spc="2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size</a:t>
            </a:r>
            <a:r>
              <a:rPr sz="1800" spc="2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2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hidden</a:t>
            </a:r>
            <a:r>
              <a:rPr sz="1800" spc="24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layer</a:t>
            </a:r>
            <a:r>
              <a:rPr sz="1800" spc="229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2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very</a:t>
            </a:r>
            <a:r>
              <a:rPr sz="1800" spc="204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important.</a:t>
            </a:r>
            <a:r>
              <a:rPr sz="1800" spc="2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number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units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required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application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needs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be </a:t>
            </a:r>
            <a:r>
              <a:rPr sz="1800" spc="-5" dirty="0">
                <a:latin typeface="Cambria"/>
                <a:cs typeface="Cambria"/>
              </a:rPr>
              <a:t>determined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separately.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number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nodes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chosen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optimum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performance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network.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30" dirty="0">
                <a:latin typeface="Cambria"/>
                <a:cs typeface="Cambria"/>
              </a:rPr>
              <a:t>For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that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do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not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converge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solution,</a:t>
            </a:r>
            <a:r>
              <a:rPr sz="1800" spc="38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more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nodes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39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be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chosen</a:t>
            </a:r>
            <a:r>
              <a:rPr sz="1800" spc="4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while</a:t>
            </a:r>
            <a:r>
              <a:rPr sz="1800" spc="40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mbria"/>
                <a:cs typeface="Cambria"/>
              </a:rPr>
              <a:t>networks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fast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convergence</a:t>
            </a:r>
            <a:r>
              <a:rPr sz="1800" spc="-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few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nodes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selected.</a:t>
            </a:r>
            <a:endParaRPr sz="1800">
              <a:latin typeface="Cambria"/>
              <a:cs typeface="Cambria"/>
            </a:endParaRPr>
          </a:p>
          <a:p>
            <a:pPr marL="356870" indent="-344805">
              <a:lnSpc>
                <a:spcPct val="100000"/>
              </a:lnSpc>
              <a:buAutoNum type="arabicPeriod" startAt="5"/>
              <a:tabLst>
                <a:tab pos="356870" algn="l"/>
                <a:tab pos="357505" algn="l"/>
              </a:tabLst>
            </a:pPr>
            <a:r>
              <a:rPr sz="1800" b="1" spc="-5" dirty="0">
                <a:latin typeface="Cambria"/>
                <a:cs typeface="Cambria"/>
              </a:rPr>
              <a:t>Generalization: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best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generalization</a:t>
            </a:r>
            <a:r>
              <a:rPr sz="1800" spc="-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BPN.</a:t>
            </a:r>
            <a:endParaRPr sz="1800">
              <a:latin typeface="Cambria"/>
              <a:cs typeface="Cambria"/>
            </a:endParaRPr>
          </a:p>
          <a:p>
            <a:pPr marL="814069" marR="5080" lvl="1" indent="-344805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dirty="0">
                <a:latin typeface="Cambria"/>
                <a:cs typeface="Cambria"/>
              </a:rPr>
              <a:t>A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said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generalized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when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it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sensibly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interpolates</a:t>
            </a:r>
            <a:r>
              <a:rPr sz="1800" spc="8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input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networks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are</a:t>
            </a:r>
            <a:r>
              <a:rPr sz="1800" spc="9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new </a:t>
            </a:r>
            <a:r>
              <a:rPr sz="1800" spc="-38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5" dirty="0">
                <a:latin typeface="Cambria"/>
                <a:cs typeface="Cambria"/>
              </a:rPr>
              <a:t>When</a:t>
            </a:r>
            <a:r>
              <a:rPr sz="1800" spc="35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there</a:t>
            </a:r>
            <a:r>
              <a:rPr sz="1800" spc="36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are</a:t>
            </a:r>
            <a:r>
              <a:rPr sz="1800" spc="36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many</a:t>
            </a:r>
            <a:r>
              <a:rPr sz="1800" spc="3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trainable</a:t>
            </a:r>
            <a:r>
              <a:rPr sz="1800" spc="3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parameters</a:t>
            </a:r>
            <a:r>
              <a:rPr sz="1800" spc="35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35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6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given</a:t>
            </a:r>
            <a:r>
              <a:rPr sz="1800" spc="3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amount</a:t>
            </a:r>
            <a:r>
              <a:rPr sz="1800" spc="3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3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training</a:t>
            </a:r>
            <a:r>
              <a:rPr sz="1800" spc="35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data,</a:t>
            </a:r>
            <a:r>
              <a:rPr sz="1800" spc="3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6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network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learns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well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does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not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generalize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well.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This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usually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called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overfitting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or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overtraining.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buFont typeface="Wingdings"/>
              <a:buChar char=""/>
              <a:tabLst>
                <a:tab pos="814069" algn="l"/>
                <a:tab pos="814705" algn="l"/>
              </a:tabLst>
            </a:pPr>
            <a:r>
              <a:rPr sz="1800" spc="-5" dirty="0">
                <a:latin typeface="Cambria"/>
                <a:cs typeface="Cambria"/>
              </a:rPr>
              <a:t>One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solution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this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problem</a:t>
            </a:r>
            <a:r>
              <a:rPr sz="1800" spc="6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monitor</a:t>
            </a:r>
            <a:r>
              <a:rPr sz="1800" spc="6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on</a:t>
            </a:r>
            <a:r>
              <a:rPr sz="1800" spc="4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test</a:t>
            </a:r>
            <a:r>
              <a:rPr sz="1800" spc="8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5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terminate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training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when</a:t>
            </a:r>
            <a:endParaRPr sz="1800">
              <a:latin typeface="Cambria"/>
              <a:cs typeface="Cambria"/>
            </a:endParaRPr>
          </a:p>
          <a:p>
            <a:pPr marL="814069">
              <a:lnSpc>
                <a:spcPct val="100000"/>
              </a:lnSpc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increases.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2366" y="0"/>
            <a:ext cx="59486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7093" y="566724"/>
            <a:ext cx="62947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130" dirty="0">
                <a:solidFill>
                  <a:srgbClr val="FF0000"/>
                </a:solidFill>
                <a:latin typeface="Cambria"/>
                <a:cs typeface="Cambria"/>
              </a:rPr>
              <a:t>LEA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0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G </a:t>
            </a:r>
            <a:r>
              <a:rPr sz="16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4" dirty="0">
                <a:solidFill>
                  <a:srgbClr val="FF0000"/>
                </a:solidFill>
                <a:latin typeface="Cambria"/>
                <a:cs typeface="Cambria"/>
              </a:rPr>
              <a:t>FACTO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80" dirty="0">
                <a:solidFill>
                  <a:srgbClr val="FF0000"/>
                </a:solidFill>
                <a:latin typeface="Cambria"/>
                <a:cs typeface="Cambria"/>
              </a:rPr>
              <a:t>RS</a:t>
            </a:r>
            <a:r>
              <a:rPr sz="1600" b="1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F</a:t>
            </a:r>
            <a:r>
              <a:rPr sz="1600" b="1" spc="3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BACK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10" dirty="0">
                <a:solidFill>
                  <a:srgbClr val="FF0000"/>
                </a:solidFill>
                <a:latin typeface="Cambria"/>
                <a:cs typeface="Cambria"/>
              </a:rPr>
              <a:t>PRO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20" dirty="0">
                <a:solidFill>
                  <a:srgbClr val="FF0000"/>
                </a:solidFill>
                <a:latin typeface="Cambria"/>
                <a:cs typeface="Cambria"/>
              </a:rPr>
              <a:t>PAGATIO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 </a:t>
            </a:r>
            <a:r>
              <a:rPr sz="16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5" dirty="0">
                <a:solidFill>
                  <a:srgbClr val="FF0000"/>
                </a:solidFill>
                <a:latin typeface="Cambria"/>
                <a:cs typeface="Cambria"/>
              </a:rPr>
              <a:t>N</a:t>
            </a:r>
            <a:r>
              <a:rPr sz="1600" b="1" spc="-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135" dirty="0">
                <a:solidFill>
                  <a:srgbClr val="FF0000"/>
                </a:solidFill>
                <a:latin typeface="Cambria"/>
                <a:cs typeface="Cambria"/>
              </a:rPr>
              <a:t>ETWO</a:t>
            </a:r>
            <a:r>
              <a:rPr sz="1600" b="1" spc="-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FF0000"/>
                </a:solidFill>
                <a:latin typeface="Cambria"/>
                <a:cs typeface="Cambria"/>
              </a:rPr>
              <a:t>RK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727" y="1136903"/>
            <a:ext cx="5943600" cy="10591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526221" y="1477136"/>
            <a:ext cx="294005" cy="22510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latin typeface="Cambria"/>
                <a:cs typeface="Cambria"/>
              </a:rPr>
              <a:t>6.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Momentum </a:t>
            </a:r>
            <a:r>
              <a:rPr sz="1800" b="1" spc="-20" dirty="0">
                <a:latin typeface="Cambria"/>
                <a:cs typeface="Cambria"/>
              </a:rPr>
              <a:t>Factor: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9722" y="249936"/>
            <a:ext cx="4439284" cy="90352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76577" y="359460"/>
            <a:ext cx="37699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66239" algn="l"/>
              </a:tabLst>
            </a:pPr>
            <a:r>
              <a:rPr b="1" spc="114" dirty="0">
                <a:latin typeface="Cambria"/>
                <a:cs typeface="Cambria"/>
              </a:rPr>
              <a:t>Testing	</a:t>
            </a:r>
            <a:r>
              <a:rPr b="1" spc="160" dirty="0">
                <a:latin typeface="Cambria"/>
                <a:cs typeface="Cambria"/>
              </a:rPr>
              <a:t>Algorithm</a:t>
            </a: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176" y="1267967"/>
            <a:ext cx="5602223" cy="10094976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929640"/>
                  </a:lnTo>
                  <a:lnTo>
                    <a:pt x="11905488" y="929640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0"/>
              <a:ext cx="1851533" cy="8577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920" y="0"/>
              <a:ext cx="778560" cy="857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751" y="0"/>
              <a:ext cx="6453886" cy="8577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1959" y="0"/>
              <a:ext cx="778560" cy="857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7616" y="0"/>
              <a:ext cx="2930398" cy="8577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45870" y="0"/>
            <a:ext cx="9785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9660" algn="l"/>
              </a:tabLst>
            </a:pPr>
            <a:r>
              <a:rPr sz="36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3600" b="1" spc="254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EXAMPLE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99160" y="944854"/>
            <a:ext cx="11029315" cy="1062355"/>
            <a:chOff x="899160" y="944854"/>
            <a:chExt cx="11029315" cy="106235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60" y="944854"/>
              <a:ext cx="458571" cy="5133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560" y="944854"/>
              <a:ext cx="357936" cy="5133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480" y="944854"/>
              <a:ext cx="894372" cy="5133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1848" y="944854"/>
              <a:ext cx="802970" cy="5133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8672" y="944854"/>
              <a:ext cx="382371" cy="5133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4872" y="944854"/>
              <a:ext cx="1598422" cy="5133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7327" y="944854"/>
              <a:ext cx="1244904" cy="5133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6216" y="944854"/>
              <a:ext cx="723684" cy="5133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3895" y="944854"/>
              <a:ext cx="647471" cy="5133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5375" y="944854"/>
              <a:ext cx="741972" cy="5133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1344" y="944854"/>
              <a:ext cx="1113840" cy="5133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9168" y="944854"/>
              <a:ext cx="613981" cy="5133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7119" y="944854"/>
              <a:ext cx="647471" cy="5133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600" y="944854"/>
              <a:ext cx="647471" cy="5133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60079" y="944854"/>
              <a:ext cx="988872" cy="5133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2936" y="944854"/>
              <a:ext cx="516470" cy="5133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93352" y="944854"/>
              <a:ext cx="976693" cy="5133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3912" y="944854"/>
              <a:ext cx="357936" cy="5133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82783" y="944854"/>
              <a:ext cx="467715" cy="51335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14431" y="944854"/>
              <a:ext cx="482892" cy="5133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61319" y="944854"/>
              <a:ext cx="1366774" cy="5133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160" y="1219174"/>
              <a:ext cx="781646" cy="5133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1328" y="1219174"/>
              <a:ext cx="647471" cy="51335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26336" y="1219174"/>
              <a:ext cx="873048" cy="5133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99944" y="1219174"/>
              <a:ext cx="1092504" cy="5133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93008" y="1219174"/>
              <a:ext cx="391528" cy="5133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78352" y="1219174"/>
              <a:ext cx="440270" cy="5133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12464" y="1219174"/>
              <a:ext cx="357936" cy="51335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70960" y="1219174"/>
              <a:ext cx="437159" cy="5133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2024" y="1219174"/>
              <a:ext cx="391528" cy="5133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94048" y="1219174"/>
              <a:ext cx="702360" cy="5133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96968" y="1219174"/>
              <a:ext cx="644448" cy="5133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41975" y="1219174"/>
              <a:ext cx="937069" cy="51335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79592" y="1219174"/>
              <a:ext cx="1013269" cy="5133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93407" y="1219174"/>
              <a:ext cx="482892" cy="51335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76872" y="1219174"/>
              <a:ext cx="437159" cy="51335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7936" y="1219174"/>
              <a:ext cx="357936" cy="51335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66431" y="1219174"/>
              <a:ext cx="687158" cy="51335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54112" y="1219174"/>
              <a:ext cx="424992" cy="5133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79664" y="1219174"/>
              <a:ext cx="1190040" cy="51335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67216" y="1219174"/>
              <a:ext cx="732828" cy="51335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97567" y="1219174"/>
              <a:ext cx="440270" cy="51335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631679" y="1219174"/>
              <a:ext cx="437159" cy="5133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69424" y="1219174"/>
              <a:ext cx="440270" cy="5133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3536" y="1219174"/>
              <a:ext cx="357936" cy="5133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55352" y="1219174"/>
              <a:ext cx="574370" cy="513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30255" y="1219174"/>
              <a:ext cx="702360" cy="5133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933176" y="1219174"/>
              <a:ext cx="994981" cy="51335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99160" y="1493494"/>
              <a:ext cx="1339342" cy="513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78152" y="1493494"/>
              <a:ext cx="1345564" cy="5133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72383" y="1493494"/>
              <a:ext cx="1183970" cy="51335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0208" y="1493494"/>
              <a:ext cx="357936" cy="51335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18844" y="1002868"/>
            <a:ext cx="10778490" cy="3516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 algn="just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mbria"/>
                <a:cs typeface="Cambria"/>
              </a:rPr>
              <a:t>Q. </a:t>
            </a:r>
            <a:r>
              <a:rPr sz="1800" b="1" spc="-5" dirty="0">
                <a:latin typeface="Cambria"/>
                <a:cs typeface="Cambria"/>
              </a:rPr>
              <a:t>Using </a:t>
            </a:r>
            <a:r>
              <a:rPr sz="1800" b="1" spc="-10" dirty="0">
                <a:latin typeface="Cambria"/>
                <a:cs typeface="Cambria"/>
              </a:rPr>
              <a:t>back-propagation </a:t>
            </a:r>
            <a:r>
              <a:rPr sz="1800" b="1" spc="-15" dirty="0">
                <a:latin typeface="Cambria"/>
                <a:cs typeface="Cambria"/>
              </a:rPr>
              <a:t>network, </a:t>
            </a:r>
            <a:r>
              <a:rPr sz="1800" b="1" spc="-5" dirty="0">
                <a:latin typeface="Cambria"/>
                <a:cs typeface="Cambria"/>
              </a:rPr>
              <a:t>find the </a:t>
            </a:r>
            <a:r>
              <a:rPr sz="1800" b="1" spc="-15" dirty="0">
                <a:latin typeface="Cambria"/>
                <a:cs typeface="Cambria"/>
              </a:rPr>
              <a:t>new weights </a:t>
            </a:r>
            <a:r>
              <a:rPr sz="1800" b="1" spc="-5" dirty="0">
                <a:latin typeface="Cambria"/>
                <a:cs typeface="Cambria"/>
              </a:rPr>
              <a:t>for the net </a:t>
            </a:r>
            <a:r>
              <a:rPr sz="1800" b="1" spc="-15" dirty="0">
                <a:latin typeface="Cambria"/>
                <a:cs typeface="Cambria"/>
              </a:rPr>
              <a:t>shown </a:t>
            </a:r>
            <a:r>
              <a:rPr sz="1800" b="1" spc="5" dirty="0">
                <a:latin typeface="Cambria"/>
                <a:cs typeface="Cambria"/>
              </a:rPr>
              <a:t>in </a:t>
            </a:r>
            <a:r>
              <a:rPr sz="1800" b="1" spc="-15" dirty="0">
                <a:latin typeface="Cambria"/>
                <a:cs typeface="Cambria"/>
              </a:rPr>
              <a:t>Figure. </a:t>
            </a:r>
            <a:r>
              <a:rPr sz="1800" b="1" spc="-5" dirty="0">
                <a:latin typeface="Cambria"/>
                <a:cs typeface="Cambria"/>
              </a:rPr>
              <a:t>It </a:t>
            </a:r>
            <a:r>
              <a:rPr sz="1800" b="1" spc="5" dirty="0">
                <a:latin typeface="Cambria"/>
                <a:cs typeface="Cambria"/>
              </a:rPr>
              <a:t>is </a:t>
            </a:r>
            <a:r>
              <a:rPr sz="1800" b="1" spc="-10" dirty="0">
                <a:latin typeface="Cambria"/>
                <a:cs typeface="Cambria"/>
              </a:rPr>
              <a:t>presented </a:t>
            </a:r>
            <a:r>
              <a:rPr sz="1800" b="1" spc="-5" dirty="0">
                <a:latin typeface="Cambria"/>
                <a:cs typeface="Cambria"/>
              </a:rPr>
              <a:t> with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input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pattern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 [0,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mbria"/>
                <a:cs typeface="Cambria"/>
              </a:rPr>
              <a:t>1]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-5" dirty="0">
                <a:latin typeface="Cambria"/>
                <a:cs typeface="Cambria"/>
              </a:rPr>
              <a:t> the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target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 output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is</a:t>
            </a:r>
            <a:r>
              <a:rPr sz="18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20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800" b="1" spc="-20" dirty="0">
                <a:latin typeface="Cambria"/>
                <a:cs typeface="Cambria"/>
              </a:rPr>
              <a:t>.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Use</a:t>
            </a:r>
            <a:r>
              <a:rPr sz="1800" b="1" dirty="0">
                <a:latin typeface="Cambria"/>
                <a:cs typeface="Cambria"/>
              </a:rPr>
              <a:t> a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rate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Trebuchet MS"/>
                <a:cs typeface="Trebuchet MS"/>
              </a:rPr>
              <a:t>α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0.25</a:t>
            </a:r>
            <a:r>
              <a:rPr sz="1800" b="1" spc="37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i="1" spc="-5" dirty="0">
                <a:latin typeface="Cambria"/>
                <a:cs typeface="Cambria"/>
              </a:rPr>
              <a:t>and</a:t>
            </a:r>
            <a:r>
              <a:rPr sz="1800" b="1" i="1" spc="385" dirty="0"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binary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sigmoidal</a:t>
            </a:r>
            <a:r>
              <a:rPr sz="1800" b="1"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activation</a:t>
            </a:r>
            <a:r>
              <a:rPr sz="1800" b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function.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50">
              <a:latin typeface="Cambria"/>
              <a:cs typeface="Cambria"/>
            </a:endParaRPr>
          </a:p>
          <a:p>
            <a:pPr marL="2473325">
              <a:lnSpc>
                <a:spcPct val="100000"/>
              </a:lnSpc>
            </a:pPr>
            <a:r>
              <a:rPr sz="1800" b="1" spc="-20" dirty="0">
                <a:latin typeface="Cambria"/>
                <a:cs typeface="Cambria"/>
              </a:rPr>
              <a:t>Given:</a:t>
            </a:r>
            <a:endParaRPr sz="1800">
              <a:latin typeface="Cambria"/>
              <a:cs typeface="Cambria"/>
            </a:endParaRPr>
          </a:p>
          <a:p>
            <a:pPr marL="2473325">
              <a:lnSpc>
                <a:spcPct val="100000"/>
              </a:lnSpc>
              <a:spcBef>
                <a:spcPts val="1085"/>
              </a:spcBef>
            </a:pPr>
            <a:r>
              <a:rPr sz="1800" spc="-5" dirty="0">
                <a:latin typeface="Cambria"/>
                <a:cs typeface="Cambria"/>
              </a:rPr>
              <a:t>-&gt;Input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vector</a:t>
            </a:r>
            <a:r>
              <a:rPr sz="1800" dirty="0">
                <a:latin typeface="Cambria"/>
                <a:cs typeface="Cambria"/>
              </a:rPr>
              <a:t> =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[0,1]</a:t>
            </a:r>
            <a:endParaRPr sz="1800">
              <a:latin typeface="Cambria"/>
              <a:cs typeface="Cambria"/>
            </a:endParaRPr>
          </a:p>
          <a:p>
            <a:pPr marL="2473325">
              <a:lnSpc>
                <a:spcPct val="100000"/>
              </a:lnSpc>
              <a:spcBef>
                <a:spcPts val="1080"/>
              </a:spcBef>
            </a:pPr>
            <a:r>
              <a:rPr sz="1800" spc="-25" dirty="0">
                <a:latin typeface="Cambria"/>
                <a:cs typeface="Cambria"/>
              </a:rPr>
              <a:t>-&gt;Target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= 1</a:t>
            </a:r>
            <a:endParaRPr sz="1800">
              <a:latin typeface="Cambria"/>
              <a:cs typeface="Cambria"/>
            </a:endParaRPr>
          </a:p>
          <a:p>
            <a:pPr marL="247332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mbria"/>
                <a:cs typeface="Cambria"/>
              </a:rPr>
              <a:t>-&gt;Learning</a:t>
            </a:r>
            <a:r>
              <a:rPr sz="1800" spc="-5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Rate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0.25</a:t>
            </a:r>
            <a:endParaRPr sz="1800">
              <a:latin typeface="Cambria"/>
              <a:cs typeface="Cambria"/>
            </a:endParaRPr>
          </a:p>
          <a:p>
            <a:pPr marL="2473325">
              <a:lnSpc>
                <a:spcPct val="100000"/>
              </a:lnSpc>
              <a:spcBef>
                <a:spcPts val="1085"/>
              </a:spcBef>
            </a:pPr>
            <a:r>
              <a:rPr sz="1800" spc="-10" dirty="0">
                <a:latin typeface="Cambria"/>
                <a:cs typeface="Cambria"/>
              </a:rPr>
              <a:t>-&gt;Activation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function</a:t>
            </a:r>
            <a:r>
              <a:rPr sz="1800" b="1" dirty="0">
                <a:latin typeface="Cambria"/>
                <a:cs typeface="Cambria"/>
              </a:rPr>
              <a:t>=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binary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sigmoidal</a:t>
            </a:r>
            <a:r>
              <a:rPr sz="1800" b="1" spc="-5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activation</a:t>
            </a:r>
            <a:r>
              <a:rPr sz="1800" b="1" spc="2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  <a:p>
            <a:pPr marL="149860" algn="ctr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Cambria"/>
                <a:cs typeface="Cambria"/>
              </a:rPr>
              <a:t>=f(x)=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1/ </a:t>
            </a:r>
            <a:r>
              <a:rPr sz="1800" b="1" dirty="0">
                <a:latin typeface="Cambria"/>
                <a:cs typeface="Cambria"/>
              </a:rPr>
              <a:t>(1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+e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7" baseline="25462" dirty="0">
                <a:latin typeface="Cambria"/>
                <a:cs typeface="Cambria"/>
              </a:rPr>
              <a:t>-x</a:t>
            </a:r>
            <a:r>
              <a:rPr sz="1800" b="1" spc="-5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66" name="object 6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0" y="1962911"/>
            <a:ext cx="2983992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609600"/>
                  </a:lnTo>
                  <a:lnTo>
                    <a:pt x="11905488" y="609600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0"/>
              <a:ext cx="1851533" cy="8577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920" y="0"/>
              <a:ext cx="778560" cy="857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751" y="0"/>
              <a:ext cx="6453886" cy="8577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1959" y="0"/>
              <a:ext cx="778560" cy="857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7616" y="0"/>
              <a:ext cx="2930398" cy="8577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45870" y="0"/>
            <a:ext cx="97859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9660" algn="l"/>
              </a:tabLst>
            </a:pPr>
            <a:r>
              <a:rPr sz="3600" b="1" spc="114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3600" b="1" spc="254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160" dirty="0">
                <a:latin typeface="Cambria"/>
                <a:cs typeface="Cambria"/>
              </a:rPr>
              <a:t>EXAMPLE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15308" y="636778"/>
            <a:ext cx="7336790" cy="3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mbria"/>
                <a:cs typeface="Cambria"/>
              </a:rPr>
              <a:t>Given:</a:t>
            </a:r>
            <a:endParaRPr sz="18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  <a:tabLst>
                <a:tab pos="2806700" algn="l"/>
                <a:tab pos="5093335" algn="l"/>
              </a:tabLst>
            </a:pPr>
            <a:r>
              <a:rPr sz="1800" spc="-5" dirty="0">
                <a:latin typeface="Cambria"/>
                <a:cs typeface="Cambria"/>
              </a:rPr>
              <a:t>-&gt;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Input</a:t>
            </a:r>
            <a:r>
              <a:rPr sz="1800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vector</a:t>
            </a:r>
            <a:r>
              <a:rPr sz="1800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[0,1]	</a:t>
            </a:r>
            <a:r>
              <a:rPr sz="1800" spc="-25" dirty="0">
                <a:latin typeface="Cambria"/>
                <a:cs typeface="Cambria"/>
              </a:rPr>
              <a:t>-&gt;</a:t>
            </a:r>
            <a:r>
              <a:rPr sz="1800" spc="-25" dirty="0">
                <a:solidFill>
                  <a:srgbClr val="FF0000"/>
                </a:solidFill>
                <a:latin typeface="Cambria"/>
                <a:cs typeface="Cambria"/>
              </a:rPr>
              <a:t>Target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output</a:t>
            </a:r>
            <a:r>
              <a:rPr sz="1800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1	</a:t>
            </a:r>
            <a:r>
              <a:rPr sz="1800" dirty="0">
                <a:latin typeface="Cambria"/>
                <a:cs typeface="Cambria"/>
              </a:rPr>
              <a:t>-&gt;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1800" spc="-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mbria"/>
                <a:cs typeface="Cambria"/>
              </a:rPr>
              <a:t>Rate</a:t>
            </a:r>
            <a:r>
              <a:rPr sz="1800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0.25</a:t>
            </a:r>
            <a:endParaRPr sz="18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</a:pPr>
            <a:r>
              <a:rPr sz="1800" spc="-10" dirty="0">
                <a:latin typeface="Cambria"/>
                <a:cs typeface="Cambria"/>
              </a:rPr>
              <a:t>-&gt;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Activation</a:t>
            </a:r>
            <a:r>
              <a:rPr sz="1800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function=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binary</a:t>
            </a:r>
            <a:r>
              <a:rPr sz="1800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sigmoidal</a:t>
            </a:r>
            <a:r>
              <a:rPr sz="1800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"/>
                <a:cs typeface="Cambria"/>
              </a:rPr>
              <a:t>activation</a:t>
            </a:r>
            <a:r>
              <a:rPr sz="1800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1670"/>
              </a:spcBef>
            </a:pPr>
            <a:r>
              <a:rPr sz="1800" b="1" spc="-5" dirty="0">
                <a:latin typeface="Cambria"/>
                <a:cs typeface="Cambria"/>
              </a:rPr>
              <a:t>Solution: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mbria"/>
              <a:cs typeface="Cambria"/>
            </a:endParaRPr>
          </a:p>
          <a:p>
            <a:pPr marL="730250">
              <a:lnSpc>
                <a:spcPct val="100000"/>
              </a:lnSpc>
            </a:pPr>
            <a:r>
              <a:rPr sz="1800" spc="-15" dirty="0">
                <a:latin typeface="Cambria"/>
                <a:cs typeface="Cambria"/>
              </a:rPr>
              <a:t>From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diagram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we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endParaRPr sz="1800">
              <a:latin typeface="Cambria"/>
              <a:cs typeface="Cambria"/>
            </a:endParaRPr>
          </a:p>
          <a:p>
            <a:pPr marL="912494" indent="-182880">
              <a:lnSpc>
                <a:spcPct val="100000"/>
              </a:lnSpc>
              <a:spcBef>
                <a:spcPts val="1085"/>
              </a:spcBef>
              <a:buSzPct val="94444"/>
              <a:buFont typeface="Wingdings"/>
              <a:buChar char=""/>
              <a:tabLst>
                <a:tab pos="913130" algn="l"/>
              </a:tabLst>
            </a:pP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vector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to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baseline="-20833" dirty="0">
                <a:latin typeface="Cambria"/>
                <a:cs typeface="Cambria"/>
              </a:rPr>
              <a:t>1</a:t>
            </a:r>
            <a:r>
              <a:rPr sz="1800" dirty="0">
                <a:latin typeface="Cambria"/>
                <a:cs typeface="Cambria"/>
              </a:rPr>
              <a:t>: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[v</a:t>
            </a:r>
            <a:r>
              <a:rPr sz="1800" baseline="-20833" dirty="0">
                <a:latin typeface="Cambria"/>
                <a:cs typeface="Cambria"/>
              </a:rPr>
              <a:t>11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baseline="-20833" dirty="0">
                <a:latin typeface="Cambria"/>
                <a:cs typeface="Cambria"/>
              </a:rPr>
              <a:t>21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baseline="-20833" dirty="0">
                <a:latin typeface="Cambria"/>
                <a:cs typeface="Cambria"/>
              </a:rPr>
              <a:t>01</a:t>
            </a:r>
            <a:r>
              <a:rPr sz="1800" dirty="0">
                <a:latin typeface="Cambria"/>
                <a:cs typeface="Cambria"/>
              </a:rPr>
              <a:t>]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[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0.6,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-0.1,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0.3]</a:t>
            </a:r>
            <a:endParaRPr sz="1800">
              <a:latin typeface="Cambria"/>
              <a:cs typeface="Cambria"/>
            </a:endParaRPr>
          </a:p>
          <a:p>
            <a:pPr marL="912494" indent="-182880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913130" algn="l"/>
              </a:tabLst>
            </a:pPr>
            <a:r>
              <a:rPr sz="1800" b="1" spc="-10" dirty="0">
                <a:latin typeface="Cambria"/>
                <a:cs typeface="Cambria"/>
              </a:rPr>
              <a:t>In</a:t>
            </a:r>
            <a:r>
              <a:rPr sz="1800" b="1" spc="-5" dirty="0">
                <a:latin typeface="Cambria"/>
                <a:cs typeface="Cambria"/>
              </a:rPr>
              <a:t>p</a:t>
            </a:r>
            <a:r>
              <a:rPr sz="1800" b="1" spc="5" dirty="0">
                <a:latin typeface="Cambria"/>
                <a:cs typeface="Cambria"/>
              </a:rPr>
              <a:t>u</a:t>
            </a:r>
            <a:r>
              <a:rPr sz="1800" b="1" dirty="0">
                <a:latin typeface="Cambria"/>
                <a:cs typeface="Cambria"/>
              </a:rPr>
              <a:t>t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45" dirty="0">
                <a:latin typeface="Cambria"/>
                <a:cs typeface="Cambria"/>
              </a:rPr>
              <a:t>v</a:t>
            </a:r>
            <a:r>
              <a:rPr sz="1800" b="1" dirty="0">
                <a:latin typeface="Cambria"/>
                <a:cs typeface="Cambria"/>
              </a:rPr>
              <a:t>ec</a:t>
            </a:r>
            <a:r>
              <a:rPr sz="1800" b="1" spc="-40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or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35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spc="7" baseline="-20833" dirty="0">
                <a:latin typeface="Cambria"/>
                <a:cs typeface="Cambria"/>
              </a:rPr>
              <a:t>2</a:t>
            </a:r>
            <a:r>
              <a:rPr sz="1800" b="1" dirty="0">
                <a:latin typeface="Cambria"/>
                <a:cs typeface="Cambria"/>
              </a:rPr>
              <a:t>:</a:t>
            </a:r>
            <a:r>
              <a:rPr sz="1800" b="1" spc="-1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[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12</a:t>
            </a:r>
            <a:r>
              <a:rPr sz="1800" dirty="0">
                <a:latin typeface="Cambria"/>
                <a:cs typeface="Cambria"/>
              </a:rPr>
              <a:t>,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22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02</a:t>
            </a:r>
            <a:r>
              <a:rPr sz="1800" dirty="0">
                <a:latin typeface="Cambria"/>
                <a:cs typeface="Cambria"/>
              </a:rPr>
              <a:t>]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5" dirty="0">
                <a:latin typeface="Cambria"/>
                <a:cs typeface="Cambria"/>
              </a:rPr>
              <a:t> [</a:t>
            </a:r>
            <a:r>
              <a:rPr sz="1800" dirty="0">
                <a:latin typeface="Cambria"/>
                <a:cs typeface="Cambria"/>
              </a:rPr>
              <a:t>-</a:t>
            </a:r>
            <a:r>
              <a:rPr sz="1800" spc="5" dirty="0">
                <a:latin typeface="Cambria"/>
                <a:cs typeface="Cambria"/>
              </a:rPr>
              <a:t>0</a:t>
            </a:r>
            <a:r>
              <a:rPr sz="1800" spc="-10" dirty="0">
                <a:latin typeface="Cambria"/>
                <a:cs typeface="Cambria"/>
              </a:rPr>
              <a:t>.</a:t>
            </a:r>
            <a:r>
              <a:rPr sz="1800" spc="5" dirty="0">
                <a:latin typeface="Cambria"/>
                <a:cs typeface="Cambria"/>
              </a:rPr>
              <a:t>3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0</a:t>
            </a:r>
            <a:r>
              <a:rPr sz="1800" spc="-10" dirty="0">
                <a:latin typeface="Cambria"/>
                <a:cs typeface="Cambria"/>
              </a:rPr>
              <a:t>.</a:t>
            </a:r>
            <a:r>
              <a:rPr sz="1800" spc="5" dirty="0">
                <a:latin typeface="Cambria"/>
                <a:cs typeface="Cambria"/>
              </a:rPr>
              <a:t>3</a:t>
            </a:r>
            <a:r>
              <a:rPr sz="1800" dirty="0">
                <a:latin typeface="Cambria"/>
                <a:cs typeface="Cambria"/>
              </a:rPr>
              <a:t>, </a:t>
            </a:r>
            <a:r>
              <a:rPr sz="1800" spc="5" dirty="0">
                <a:latin typeface="Cambria"/>
                <a:cs typeface="Cambria"/>
              </a:rPr>
              <a:t>0</a:t>
            </a:r>
            <a:r>
              <a:rPr sz="1800" spc="-10" dirty="0">
                <a:latin typeface="Cambria"/>
                <a:cs typeface="Cambria"/>
              </a:rPr>
              <a:t>.</a:t>
            </a:r>
            <a:r>
              <a:rPr sz="1800" spc="5" dirty="0">
                <a:latin typeface="Cambria"/>
                <a:cs typeface="Cambria"/>
              </a:rPr>
              <a:t>5</a:t>
            </a:r>
            <a:r>
              <a:rPr sz="1800" dirty="0"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 marL="912494" indent="-182880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913130" algn="l"/>
              </a:tabLst>
            </a:pP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vector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to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5" dirty="0">
                <a:latin typeface="Cambria"/>
                <a:cs typeface="Cambria"/>
              </a:rPr>
              <a:t>Y: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[w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spc="-5" dirty="0">
                <a:latin typeface="Cambria"/>
                <a:cs typeface="Cambria"/>
              </a:rPr>
              <a:t>,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0</a:t>
            </a:r>
            <a:r>
              <a:rPr sz="1800" dirty="0">
                <a:latin typeface="Cambria"/>
                <a:cs typeface="Cambria"/>
              </a:rPr>
              <a:t>]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[ 0.4,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0.1,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-0.2]</a:t>
            </a:r>
            <a:endParaRPr sz="1800">
              <a:latin typeface="Cambria"/>
              <a:cs typeface="Cambria"/>
            </a:endParaRPr>
          </a:p>
          <a:p>
            <a:pPr marL="912494" indent="-182880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913130" algn="l"/>
              </a:tabLst>
            </a:pP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activation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function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given by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f(x)=</a:t>
            </a:r>
            <a:r>
              <a:rPr sz="1800" b="1" spc="2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1/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(1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+e</a:t>
            </a:r>
            <a:r>
              <a:rPr sz="1800" b="1" spc="25" dirty="0">
                <a:latin typeface="Cambria"/>
                <a:cs typeface="Cambria"/>
              </a:rPr>
              <a:t> </a:t>
            </a:r>
            <a:r>
              <a:rPr sz="1800" b="1" spc="-7" baseline="25462" dirty="0">
                <a:latin typeface="Cambria"/>
                <a:cs typeface="Cambria"/>
              </a:rPr>
              <a:t>-x</a:t>
            </a:r>
            <a:r>
              <a:rPr sz="1800" b="1" spc="-5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 marL="912494" indent="-182880">
              <a:lnSpc>
                <a:spcPct val="100000"/>
              </a:lnSpc>
              <a:spcBef>
                <a:spcPts val="1085"/>
              </a:spcBef>
              <a:buSzPct val="94444"/>
              <a:buFont typeface="Wingdings"/>
              <a:buChar char=""/>
              <a:tabLst>
                <a:tab pos="913130" algn="l"/>
              </a:tabLst>
            </a:pPr>
            <a:r>
              <a:rPr sz="1800" b="1" spc="-5" dirty="0">
                <a:latin typeface="Cambria"/>
                <a:cs typeface="Cambria"/>
              </a:rPr>
              <a:t>Input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x=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[0,1]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target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t=1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752855"/>
            <a:ext cx="3990340" cy="4048125"/>
            <a:chOff x="0" y="752855"/>
            <a:chExt cx="3990340" cy="404812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80287"/>
              <a:ext cx="3971544" cy="4020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52855"/>
              <a:ext cx="3989832" cy="3998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80518"/>
            <a:ext cx="867029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49245" algn="l"/>
              </a:tabLst>
            </a:pPr>
            <a:r>
              <a:rPr sz="4600" spc="165" dirty="0">
                <a:solidFill>
                  <a:srgbClr val="2A1A00"/>
                </a:solidFill>
              </a:rPr>
              <a:t>ARTIFICIAL	</a:t>
            </a:r>
            <a:r>
              <a:rPr sz="4600" spc="155" dirty="0">
                <a:solidFill>
                  <a:srgbClr val="2A1A00"/>
                </a:solidFill>
              </a:rPr>
              <a:t>NEURON</a:t>
            </a:r>
            <a:r>
              <a:rPr sz="4600" spc="355" dirty="0">
                <a:solidFill>
                  <a:srgbClr val="2A1A00"/>
                </a:solidFill>
              </a:rPr>
              <a:t> </a:t>
            </a:r>
            <a:r>
              <a:rPr sz="4600" spc="130" dirty="0">
                <a:solidFill>
                  <a:srgbClr val="2A1A00"/>
                </a:solidFill>
              </a:rPr>
              <a:t>AND</a:t>
            </a:r>
            <a:r>
              <a:rPr sz="4600" spc="350" dirty="0">
                <a:solidFill>
                  <a:srgbClr val="2A1A00"/>
                </a:solidFill>
              </a:rPr>
              <a:t> </a:t>
            </a:r>
            <a:r>
              <a:rPr sz="4600" spc="125" dirty="0">
                <a:solidFill>
                  <a:srgbClr val="2A1A00"/>
                </a:solidFill>
              </a:rPr>
              <a:t>ITS</a:t>
            </a:r>
            <a:r>
              <a:rPr sz="4600" spc="375" dirty="0">
                <a:solidFill>
                  <a:srgbClr val="2A1A00"/>
                </a:solidFill>
              </a:rPr>
              <a:t> </a:t>
            </a:r>
            <a:r>
              <a:rPr sz="4600" spc="155" dirty="0">
                <a:solidFill>
                  <a:srgbClr val="2A1A00"/>
                </a:solidFill>
              </a:rPr>
              <a:t>MODEL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191564" y="713105"/>
            <a:ext cx="10742295" cy="598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635" marR="80010">
              <a:lnSpc>
                <a:spcPct val="1342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Model</a:t>
            </a:r>
            <a:r>
              <a:rPr sz="2400" b="1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of</a:t>
            </a:r>
            <a:r>
              <a:rPr sz="24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4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Artificial</a:t>
            </a: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Neuron</a:t>
            </a:r>
            <a:r>
              <a:rPr sz="24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400" b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has</a:t>
            </a:r>
            <a:r>
              <a:rPr sz="2400" b="1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4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5</a:t>
            </a:r>
            <a:r>
              <a:rPr sz="24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sz="24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Components: </a:t>
            </a:r>
            <a:r>
              <a:rPr sz="2400" b="1" spc="-5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3.Summing</a:t>
            </a:r>
            <a:r>
              <a:rPr sz="2400" b="1" spc="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function:</a:t>
            </a:r>
            <a:endParaRPr sz="2400">
              <a:latin typeface="Cambria"/>
              <a:cs typeface="Cambria"/>
            </a:endParaRPr>
          </a:p>
          <a:p>
            <a:pPr marL="4562475" indent="-24447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4563110" algn="l"/>
              </a:tabLst>
            </a:pPr>
            <a:r>
              <a:rPr sz="2400" spc="-1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used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take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sum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all </a:t>
            </a:r>
            <a:r>
              <a:rPr sz="2400" spc="-15" dirty="0">
                <a:latin typeface="Cambria"/>
                <a:cs typeface="Cambria"/>
              </a:rPr>
              <a:t>weighted</a:t>
            </a:r>
            <a:endParaRPr sz="2400">
              <a:latin typeface="Cambria"/>
              <a:cs typeface="Cambria"/>
            </a:endParaRPr>
          </a:p>
          <a:p>
            <a:pPr marL="454723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mbria"/>
                <a:cs typeface="Cambria"/>
              </a:rPr>
              <a:t>connection</a:t>
            </a:r>
            <a:r>
              <a:rPr sz="2400" spc="-6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link.</a:t>
            </a:r>
            <a:endParaRPr sz="2400">
              <a:latin typeface="Cambria"/>
              <a:cs typeface="Cambria"/>
            </a:endParaRPr>
          </a:p>
          <a:p>
            <a:pPr marL="4562475" indent="-24447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4563110" algn="l"/>
              </a:tabLst>
            </a:pPr>
            <a:r>
              <a:rPr sz="2400" dirty="0">
                <a:latin typeface="Cambria"/>
                <a:cs typeface="Cambria"/>
              </a:rPr>
              <a:t>A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bias </a:t>
            </a:r>
            <a:r>
              <a:rPr sz="2400" spc="-15" dirty="0">
                <a:latin typeface="Cambria"/>
                <a:cs typeface="Cambria"/>
              </a:rPr>
              <a:t>value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also</a:t>
            </a:r>
            <a:r>
              <a:rPr sz="2400" spc="-10" dirty="0">
                <a:latin typeface="Cambria"/>
                <a:cs typeface="Cambria"/>
              </a:rPr>
              <a:t> added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this </a:t>
            </a:r>
            <a:r>
              <a:rPr sz="2400" spc="-15" dirty="0">
                <a:latin typeface="Cambria"/>
                <a:cs typeface="Cambria"/>
              </a:rPr>
              <a:t>weighted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sum</a:t>
            </a:r>
            <a:endParaRPr sz="2400">
              <a:latin typeface="Cambria"/>
              <a:cs typeface="Cambria"/>
            </a:endParaRPr>
          </a:p>
          <a:p>
            <a:pPr marL="4318635">
              <a:lnSpc>
                <a:spcPct val="100000"/>
              </a:lnSpc>
              <a:spcBef>
                <a:spcPts val="985"/>
              </a:spcBef>
            </a:pPr>
            <a:r>
              <a:rPr sz="2400" b="1" spc="-15" dirty="0">
                <a:solidFill>
                  <a:srgbClr val="0000FF"/>
                </a:solidFill>
                <a:latin typeface="Cambria"/>
                <a:cs typeface="Cambria"/>
              </a:rPr>
              <a:t>4.Activation</a:t>
            </a:r>
            <a:r>
              <a:rPr sz="2400" b="1" spc="-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Cambria"/>
                <a:cs typeface="Cambria"/>
              </a:rPr>
              <a:t>Function:</a:t>
            </a:r>
            <a:endParaRPr sz="2400">
              <a:latin typeface="Cambria"/>
              <a:cs typeface="Cambria"/>
            </a:endParaRPr>
          </a:p>
          <a:p>
            <a:pPr marL="4547235" marR="5080" indent="-229235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4563110" algn="l"/>
              </a:tabLst>
            </a:pPr>
            <a:r>
              <a:rPr sz="2400" spc="-15" dirty="0">
                <a:latin typeface="Cambria"/>
                <a:cs typeface="Cambria"/>
              </a:rPr>
              <a:t>Activation</a:t>
            </a:r>
            <a:r>
              <a:rPr sz="2400" spc="-5" dirty="0">
                <a:latin typeface="Cambria"/>
                <a:cs typeface="Cambria"/>
              </a:rPr>
              <a:t> function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decides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whether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10" dirty="0">
                <a:latin typeface="Cambria"/>
                <a:cs typeface="Cambria"/>
              </a:rPr>
              <a:t>fired </a:t>
            </a:r>
            <a:r>
              <a:rPr sz="2400" spc="-5" dirty="0">
                <a:latin typeface="Cambria"/>
                <a:cs typeface="Cambria"/>
              </a:rPr>
              <a:t>based </a:t>
            </a:r>
            <a:r>
              <a:rPr sz="2400" dirty="0">
                <a:latin typeface="Cambria"/>
                <a:cs typeface="Cambria"/>
              </a:rPr>
              <a:t>on </a:t>
            </a:r>
            <a:r>
              <a:rPr sz="2400" spc="-10" dirty="0">
                <a:latin typeface="Cambria"/>
                <a:cs typeface="Cambria"/>
              </a:rPr>
              <a:t>which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output </a:t>
            </a:r>
            <a:r>
              <a:rPr sz="2400" spc="-20" dirty="0">
                <a:latin typeface="Cambria"/>
                <a:cs typeface="Cambria"/>
              </a:rPr>
              <a:t>value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produced.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mbria"/>
                <a:cs typeface="Cambria"/>
              </a:rPr>
              <a:t>5.Output/Output</a:t>
            </a:r>
            <a:r>
              <a:rPr sz="2400" b="1" spc="-9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ambria"/>
                <a:cs typeface="Cambria"/>
              </a:rPr>
              <a:t>layer:</a:t>
            </a:r>
            <a:endParaRPr sz="2400">
              <a:latin typeface="Cambria"/>
              <a:cs typeface="Cambria"/>
            </a:endParaRPr>
          </a:p>
          <a:p>
            <a:pPr marL="255904" indent="-24384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Output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layer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gives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final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then</a:t>
            </a:r>
            <a:r>
              <a:rPr sz="2400" dirty="0">
                <a:latin typeface="Cambria"/>
                <a:cs typeface="Cambria"/>
              </a:rPr>
              <a:t> be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passed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endParaRPr sz="2400">
              <a:latin typeface="Cambria"/>
              <a:cs typeface="Cambria"/>
            </a:endParaRPr>
          </a:p>
          <a:p>
            <a:pPr marL="24066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mbria"/>
                <a:cs typeface="Cambria"/>
              </a:rPr>
              <a:t>other</a:t>
            </a:r>
            <a:r>
              <a:rPr sz="2400" spc="-10" dirty="0">
                <a:latin typeface="Cambria"/>
                <a:cs typeface="Cambria"/>
              </a:rPr>
              <a:t> neurons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722376"/>
            <a:ext cx="5450205" cy="4666615"/>
            <a:chOff x="0" y="722376"/>
            <a:chExt cx="5450205" cy="4666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2376"/>
              <a:ext cx="5449824" cy="4666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6207" y="4675631"/>
              <a:ext cx="2350008" cy="67665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559" y="2261616"/>
            <a:ext cx="1115568" cy="44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b="1" spc="155" dirty="0">
                <a:latin typeface="Cambria"/>
                <a:cs typeface="Cambria"/>
              </a:rPr>
              <a:t>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959354" y="416509"/>
            <a:ext cx="4565015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165" algn="just">
              <a:lnSpc>
                <a:spcPct val="100000"/>
              </a:lnSpc>
              <a:spcBef>
                <a:spcPts val="110"/>
              </a:spcBef>
            </a:pPr>
            <a:r>
              <a:rPr sz="1600" b="1" spc="-5" dirty="0">
                <a:latin typeface="Cambria"/>
                <a:cs typeface="Cambria"/>
              </a:rPr>
              <a:t>Input </a:t>
            </a:r>
            <a:r>
              <a:rPr sz="1600" b="1" spc="-15" dirty="0">
                <a:latin typeface="Cambria"/>
                <a:cs typeface="Cambria"/>
              </a:rPr>
              <a:t>vector </a:t>
            </a:r>
            <a:r>
              <a:rPr sz="1600" b="1" spc="-20" dirty="0">
                <a:latin typeface="Cambria"/>
                <a:cs typeface="Cambria"/>
              </a:rPr>
              <a:t>to </a:t>
            </a:r>
            <a:r>
              <a:rPr sz="1600" b="1" dirty="0">
                <a:latin typeface="Cambria"/>
                <a:cs typeface="Cambria"/>
              </a:rPr>
              <a:t>Z</a:t>
            </a:r>
            <a:r>
              <a:rPr sz="1575" b="1" baseline="-21164" dirty="0">
                <a:latin typeface="Cambria"/>
                <a:cs typeface="Cambria"/>
              </a:rPr>
              <a:t>1</a:t>
            </a:r>
            <a:r>
              <a:rPr sz="1600" dirty="0">
                <a:latin typeface="Cambria"/>
                <a:cs typeface="Cambria"/>
              </a:rPr>
              <a:t>: </a:t>
            </a:r>
            <a:r>
              <a:rPr sz="1600" spc="-5" dirty="0">
                <a:latin typeface="Cambria"/>
                <a:cs typeface="Cambria"/>
              </a:rPr>
              <a:t>[v</a:t>
            </a:r>
            <a:r>
              <a:rPr sz="1575" spc="-7" baseline="-21164" dirty="0">
                <a:latin typeface="Cambria"/>
                <a:cs typeface="Cambria"/>
              </a:rPr>
              <a:t>11</a:t>
            </a:r>
            <a:r>
              <a:rPr sz="1600" spc="-5" dirty="0">
                <a:latin typeface="Cambria"/>
                <a:cs typeface="Cambria"/>
              </a:rPr>
              <a:t>, v</a:t>
            </a:r>
            <a:r>
              <a:rPr sz="1575" spc="-7" baseline="-21164" dirty="0">
                <a:latin typeface="Cambria"/>
                <a:cs typeface="Cambria"/>
              </a:rPr>
              <a:t>21</a:t>
            </a:r>
            <a:r>
              <a:rPr sz="1600" spc="-5" dirty="0">
                <a:latin typeface="Cambria"/>
                <a:cs typeface="Cambria"/>
              </a:rPr>
              <a:t>, v</a:t>
            </a:r>
            <a:r>
              <a:rPr sz="1575" spc="-7" baseline="-21164" dirty="0">
                <a:latin typeface="Cambria"/>
                <a:cs typeface="Cambria"/>
              </a:rPr>
              <a:t>01</a:t>
            </a:r>
            <a:r>
              <a:rPr sz="1600" spc="-5" dirty="0">
                <a:latin typeface="Cambria"/>
                <a:cs typeface="Cambria"/>
              </a:rPr>
              <a:t>] </a:t>
            </a:r>
            <a:r>
              <a:rPr sz="1600" spc="5" dirty="0">
                <a:latin typeface="Cambria"/>
                <a:cs typeface="Cambria"/>
              </a:rPr>
              <a:t>= </a:t>
            </a:r>
            <a:r>
              <a:rPr sz="1600" dirty="0">
                <a:latin typeface="Cambria"/>
                <a:cs typeface="Cambria"/>
              </a:rPr>
              <a:t>[ 0.6, -0.1, 0.3] </a:t>
            </a:r>
            <a:r>
              <a:rPr sz="1600" spc="-340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Input </a:t>
            </a:r>
            <a:r>
              <a:rPr sz="1600" b="1" spc="-15" dirty="0">
                <a:latin typeface="Cambria"/>
                <a:cs typeface="Cambria"/>
              </a:rPr>
              <a:t>vector </a:t>
            </a:r>
            <a:r>
              <a:rPr sz="1600" b="1" spc="-20" dirty="0">
                <a:latin typeface="Cambria"/>
                <a:cs typeface="Cambria"/>
              </a:rPr>
              <a:t>to </a:t>
            </a:r>
            <a:r>
              <a:rPr sz="1600" b="1" spc="5" dirty="0">
                <a:latin typeface="Cambria"/>
                <a:cs typeface="Cambria"/>
              </a:rPr>
              <a:t>Z</a:t>
            </a:r>
            <a:r>
              <a:rPr sz="1575" b="1" spc="7" baseline="-21164" dirty="0">
                <a:latin typeface="Cambria"/>
                <a:cs typeface="Cambria"/>
              </a:rPr>
              <a:t>2</a:t>
            </a:r>
            <a:r>
              <a:rPr sz="1600" b="1" spc="5" dirty="0">
                <a:latin typeface="Cambria"/>
                <a:cs typeface="Cambria"/>
              </a:rPr>
              <a:t>: </a:t>
            </a:r>
            <a:r>
              <a:rPr sz="1600" spc="-5" dirty="0">
                <a:latin typeface="Cambria"/>
                <a:cs typeface="Cambria"/>
              </a:rPr>
              <a:t>[v</a:t>
            </a:r>
            <a:r>
              <a:rPr sz="1575" spc="-7" baseline="-21164" dirty="0">
                <a:latin typeface="Cambria"/>
                <a:cs typeface="Cambria"/>
              </a:rPr>
              <a:t>12</a:t>
            </a:r>
            <a:r>
              <a:rPr sz="1600" spc="-5" dirty="0">
                <a:latin typeface="Cambria"/>
                <a:cs typeface="Cambria"/>
              </a:rPr>
              <a:t>, v</a:t>
            </a:r>
            <a:r>
              <a:rPr sz="1575" spc="-7" baseline="-21164" dirty="0">
                <a:latin typeface="Cambria"/>
                <a:cs typeface="Cambria"/>
              </a:rPr>
              <a:t>22</a:t>
            </a:r>
            <a:r>
              <a:rPr sz="1600" spc="-5" dirty="0">
                <a:latin typeface="Cambria"/>
                <a:cs typeface="Cambria"/>
              </a:rPr>
              <a:t>, v</a:t>
            </a:r>
            <a:r>
              <a:rPr sz="1575" spc="-7" baseline="-21164" dirty="0">
                <a:latin typeface="Cambria"/>
                <a:cs typeface="Cambria"/>
              </a:rPr>
              <a:t>02</a:t>
            </a:r>
            <a:r>
              <a:rPr sz="1600" spc="-5" dirty="0">
                <a:latin typeface="Cambria"/>
                <a:cs typeface="Cambria"/>
              </a:rPr>
              <a:t>] </a:t>
            </a:r>
            <a:r>
              <a:rPr sz="1600" dirty="0">
                <a:latin typeface="Cambria"/>
                <a:cs typeface="Cambria"/>
              </a:rPr>
              <a:t>= </a:t>
            </a:r>
            <a:r>
              <a:rPr sz="1600" spc="-5" dirty="0">
                <a:latin typeface="Cambria"/>
                <a:cs typeface="Cambria"/>
              </a:rPr>
              <a:t>[-0.3, </a:t>
            </a:r>
            <a:r>
              <a:rPr sz="1600" dirty="0">
                <a:latin typeface="Cambria"/>
                <a:cs typeface="Cambria"/>
              </a:rPr>
              <a:t>0.3, 0.5] 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Input</a:t>
            </a:r>
            <a:r>
              <a:rPr sz="1600" b="1" spc="-15" dirty="0">
                <a:latin typeface="Cambria"/>
                <a:cs typeface="Cambria"/>
              </a:rPr>
              <a:t> vector</a:t>
            </a:r>
            <a:r>
              <a:rPr sz="1600" b="1" spc="-20" dirty="0">
                <a:latin typeface="Cambria"/>
                <a:cs typeface="Cambria"/>
              </a:rPr>
              <a:t> to</a:t>
            </a:r>
            <a:r>
              <a:rPr sz="1600" b="1" dirty="0">
                <a:latin typeface="Cambria"/>
                <a:cs typeface="Cambria"/>
              </a:rPr>
              <a:t> </a:t>
            </a:r>
            <a:r>
              <a:rPr sz="1600" b="1" spc="-40" dirty="0">
                <a:latin typeface="Cambria"/>
                <a:cs typeface="Cambria"/>
              </a:rPr>
              <a:t>Y:</a:t>
            </a:r>
            <a:r>
              <a:rPr sz="1600" b="1" spc="-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[w</a:t>
            </a:r>
            <a:r>
              <a:rPr sz="1575" spc="-7" baseline="-21164" dirty="0">
                <a:latin typeface="Cambria"/>
                <a:cs typeface="Cambria"/>
              </a:rPr>
              <a:t>1</a:t>
            </a:r>
            <a:r>
              <a:rPr sz="1600" spc="-5" dirty="0">
                <a:latin typeface="Cambria"/>
                <a:cs typeface="Cambria"/>
              </a:rPr>
              <a:t>,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w</a:t>
            </a:r>
            <a:r>
              <a:rPr sz="1575" baseline="-21164" dirty="0">
                <a:latin typeface="Cambria"/>
                <a:cs typeface="Cambria"/>
              </a:rPr>
              <a:t>2</a:t>
            </a:r>
            <a:r>
              <a:rPr sz="1600" dirty="0">
                <a:latin typeface="Cambria"/>
                <a:cs typeface="Cambria"/>
              </a:rPr>
              <a:t>,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w</a:t>
            </a:r>
            <a:r>
              <a:rPr sz="1575" baseline="-21164" dirty="0">
                <a:latin typeface="Cambria"/>
                <a:cs typeface="Cambria"/>
              </a:rPr>
              <a:t>0</a:t>
            </a:r>
            <a:r>
              <a:rPr sz="1600" dirty="0">
                <a:latin typeface="Cambria"/>
                <a:cs typeface="Cambria"/>
              </a:rPr>
              <a:t>]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= [ 0.4,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0.1,</a:t>
            </a:r>
            <a:r>
              <a:rPr sz="1600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-0.2]</a:t>
            </a:r>
            <a:endParaRPr sz="1600">
              <a:latin typeface="Cambria"/>
              <a:cs typeface="Cambria"/>
            </a:endParaRPr>
          </a:p>
          <a:p>
            <a:pPr marL="38100" marR="30480" algn="just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Cambria"/>
                <a:cs typeface="Cambria"/>
              </a:rPr>
              <a:t>The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activation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function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is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given</a:t>
            </a:r>
            <a:r>
              <a:rPr sz="1600" spc="-6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by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f(x)=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spc="5" dirty="0">
                <a:latin typeface="Cambria"/>
                <a:cs typeface="Cambria"/>
              </a:rPr>
              <a:t>1/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(1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5" dirty="0">
                <a:latin typeface="Cambria"/>
                <a:cs typeface="Cambria"/>
              </a:rPr>
              <a:t>+e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575" b="1" baseline="26455" dirty="0">
                <a:latin typeface="Cambria"/>
                <a:cs typeface="Cambria"/>
              </a:rPr>
              <a:t>-x</a:t>
            </a:r>
            <a:r>
              <a:rPr sz="1600" b="1" dirty="0">
                <a:latin typeface="Cambria"/>
                <a:cs typeface="Cambria"/>
              </a:rPr>
              <a:t>) </a:t>
            </a:r>
            <a:r>
              <a:rPr sz="1600" b="1" spc="-340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Input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x=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10" dirty="0">
                <a:latin typeface="Cambria"/>
                <a:cs typeface="Cambria"/>
              </a:rPr>
              <a:t>[0,1]</a:t>
            </a:r>
            <a:r>
              <a:rPr sz="1600" b="1" spc="-6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and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target</a:t>
            </a:r>
            <a:r>
              <a:rPr sz="1600" spc="-7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t=1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1967" y="1871472"/>
            <a:ext cx="4837430" cy="2002789"/>
          </a:xfrm>
          <a:custGeom>
            <a:avLst/>
            <a:gdLst/>
            <a:ahLst/>
            <a:cxnLst/>
            <a:rect l="l" t="t" r="r" b="b"/>
            <a:pathLst>
              <a:path w="4837430" h="2002789">
                <a:moveTo>
                  <a:pt x="0" y="2002535"/>
                </a:moveTo>
                <a:lnTo>
                  <a:pt x="4837176" y="2002535"/>
                </a:lnTo>
                <a:lnTo>
                  <a:pt x="4837176" y="0"/>
                </a:lnTo>
                <a:lnTo>
                  <a:pt x="0" y="0"/>
                </a:lnTo>
                <a:lnTo>
                  <a:pt x="0" y="2002535"/>
                </a:lnTo>
                <a:close/>
              </a:path>
            </a:pathLst>
          </a:custGeom>
          <a:ln w="182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57754" y="1899869"/>
            <a:ext cx="46920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Cambria"/>
                <a:cs typeface="Cambria"/>
              </a:rPr>
              <a:t>Step</a:t>
            </a:r>
            <a:r>
              <a:rPr sz="1600" b="1" spc="-5" dirty="0">
                <a:latin typeface="Cambria"/>
                <a:cs typeface="Cambria"/>
              </a:rPr>
              <a:t> </a:t>
            </a:r>
            <a:r>
              <a:rPr sz="1600" b="1" spc="5" dirty="0">
                <a:latin typeface="Cambria"/>
                <a:cs typeface="Cambria"/>
              </a:rPr>
              <a:t>1: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5" dirty="0">
                <a:latin typeface="Cambria"/>
                <a:cs typeface="Cambria"/>
              </a:rPr>
              <a:t>Calculate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the</a:t>
            </a:r>
            <a:r>
              <a:rPr sz="1600" b="1" spc="-1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net</a:t>
            </a:r>
            <a:r>
              <a:rPr sz="1600" b="1" spc="-5" dirty="0">
                <a:latin typeface="Cambria"/>
                <a:cs typeface="Cambria"/>
              </a:rPr>
              <a:t> input</a:t>
            </a:r>
            <a:r>
              <a:rPr sz="1600" b="1" spc="-3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weight</a:t>
            </a:r>
            <a:r>
              <a:rPr sz="1600" b="1" spc="-3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for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10" dirty="0">
                <a:latin typeface="Cambria"/>
                <a:cs typeface="Cambria"/>
              </a:rPr>
              <a:t>Z</a:t>
            </a:r>
            <a:r>
              <a:rPr sz="1575" b="1" spc="15" baseline="-21164" dirty="0">
                <a:latin typeface="Cambria"/>
                <a:cs typeface="Cambria"/>
              </a:rPr>
              <a:t>1</a:t>
            </a:r>
            <a:r>
              <a:rPr sz="1575" b="1" spc="44" baseline="-21164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and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dirty="0">
                <a:latin typeface="Cambria"/>
                <a:cs typeface="Cambria"/>
              </a:rPr>
              <a:t>Z</a:t>
            </a:r>
            <a:r>
              <a:rPr sz="1575" b="1" baseline="-21164" dirty="0">
                <a:latin typeface="Cambria"/>
                <a:cs typeface="Cambria"/>
              </a:rPr>
              <a:t>2</a:t>
            </a:r>
            <a:endParaRPr sz="1575" baseline="-21164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57754" y="2199259"/>
            <a:ext cx="39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Cambria"/>
                <a:cs typeface="Cambria"/>
              </a:rPr>
              <a:t>Z</a:t>
            </a:r>
            <a:r>
              <a:rPr sz="1200" spc="-5" dirty="0">
                <a:latin typeface="Cambria"/>
                <a:cs typeface="Cambria"/>
              </a:rPr>
              <a:t>in1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7754" y="3022472"/>
            <a:ext cx="39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Cambria"/>
                <a:cs typeface="Cambria"/>
              </a:rPr>
              <a:t>Z</a:t>
            </a:r>
            <a:r>
              <a:rPr sz="1200" spc="-5" dirty="0">
                <a:latin typeface="Cambria"/>
                <a:cs typeface="Cambria"/>
              </a:rPr>
              <a:t>in2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4953" y="2144395"/>
            <a:ext cx="22586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mbria"/>
                <a:cs typeface="Cambria"/>
              </a:rPr>
              <a:t>=v</a:t>
            </a:r>
            <a:r>
              <a:rPr sz="1800" spc="7" baseline="-20833" dirty="0">
                <a:latin typeface="Cambria"/>
                <a:cs typeface="Cambria"/>
              </a:rPr>
              <a:t>01</a:t>
            </a:r>
            <a:r>
              <a:rPr sz="1800" spc="17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x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baseline="-20833" dirty="0">
                <a:latin typeface="Cambria"/>
                <a:cs typeface="Cambria"/>
              </a:rPr>
              <a:t> *</a:t>
            </a:r>
            <a:r>
              <a:rPr sz="1800" spc="-30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baseline="-20833" dirty="0">
                <a:latin typeface="Cambria"/>
                <a:cs typeface="Cambria"/>
              </a:rPr>
              <a:t>11</a:t>
            </a:r>
            <a:r>
              <a:rPr sz="1800" spc="17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x</a:t>
            </a:r>
            <a:r>
              <a:rPr sz="1800" spc="-7" baseline="-20833" dirty="0">
                <a:latin typeface="Cambria"/>
                <a:cs typeface="Cambria"/>
              </a:rPr>
              <a:t>2 </a:t>
            </a:r>
            <a:r>
              <a:rPr sz="1800" dirty="0">
                <a:latin typeface="Cambria"/>
                <a:cs typeface="Cambria"/>
              </a:rPr>
              <a:t>*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21</a:t>
            </a:r>
            <a:endParaRPr sz="1800" baseline="-20833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=0.3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0*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0.6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+1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*0.1</a:t>
            </a:r>
            <a:endParaRPr sz="18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0.2</a:t>
            </a:r>
            <a:endParaRPr sz="18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baseline="-20833" dirty="0">
                <a:latin typeface="Cambria"/>
                <a:cs typeface="Cambria"/>
              </a:rPr>
              <a:t>02</a:t>
            </a:r>
            <a:r>
              <a:rPr sz="1800" spc="17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x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baseline="-20833" dirty="0">
                <a:latin typeface="Cambria"/>
                <a:cs typeface="Cambria"/>
              </a:rPr>
              <a:t> *</a:t>
            </a:r>
            <a:r>
              <a:rPr sz="1800" spc="-2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v</a:t>
            </a:r>
            <a:r>
              <a:rPr sz="1800" baseline="-20833" dirty="0">
                <a:latin typeface="Cambria"/>
                <a:cs typeface="Cambria"/>
              </a:rPr>
              <a:t>21</a:t>
            </a:r>
            <a:r>
              <a:rPr sz="1800" spc="17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x</a:t>
            </a:r>
            <a:r>
              <a:rPr sz="1800" spc="-7" baseline="-20833" dirty="0">
                <a:latin typeface="Cambria"/>
                <a:cs typeface="Cambria"/>
              </a:rPr>
              <a:t>2 </a:t>
            </a:r>
            <a:r>
              <a:rPr sz="1800" dirty="0">
                <a:latin typeface="Cambria"/>
                <a:cs typeface="Cambria"/>
              </a:rPr>
              <a:t>*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22</a:t>
            </a:r>
            <a:endParaRPr sz="1800" baseline="-20833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mbria"/>
                <a:cs typeface="Cambria"/>
              </a:rPr>
              <a:t>=0.5+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0*0.6 </a:t>
            </a:r>
            <a:r>
              <a:rPr sz="1800" dirty="0">
                <a:latin typeface="Cambria"/>
                <a:cs typeface="Cambria"/>
              </a:rPr>
              <a:t>+1*(0.4)</a:t>
            </a:r>
            <a:endParaRPr sz="18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0.9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59180" y="4658867"/>
            <a:ext cx="5057140" cy="1198245"/>
          </a:xfrm>
          <a:custGeom>
            <a:avLst/>
            <a:gdLst/>
            <a:ahLst/>
            <a:cxnLst/>
            <a:rect l="l" t="t" r="r" b="b"/>
            <a:pathLst>
              <a:path w="5057140" h="1198245">
                <a:moveTo>
                  <a:pt x="0" y="1197863"/>
                </a:moveTo>
                <a:lnTo>
                  <a:pt x="5056632" y="1197863"/>
                </a:lnTo>
                <a:lnTo>
                  <a:pt x="5056632" y="0"/>
                </a:lnTo>
                <a:lnTo>
                  <a:pt x="0" y="0"/>
                </a:lnTo>
                <a:lnTo>
                  <a:pt x="0" y="1197863"/>
                </a:lnTo>
                <a:close/>
              </a:path>
            </a:pathLst>
          </a:custGeom>
          <a:ln w="2133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49096" y="4684852"/>
            <a:ext cx="47726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3: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2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</a:t>
            </a:r>
            <a:r>
              <a:rPr sz="1800" b="1" dirty="0">
                <a:latin typeface="Cambria"/>
                <a:cs typeface="Cambria"/>
              </a:rPr>
              <a:t> input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</a:t>
            </a:r>
            <a:r>
              <a:rPr sz="1800" b="1" spc="-5" dirty="0">
                <a:latin typeface="Cambria"/>
                <a:cs typeface="Cambria"/>
              </a:rPr>
              <a:t> Output</a:t>
            </a:r>
            <a:r>
              <a:rPr sz="1800" b="1" spc="30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3696" y="5014721"/>
            <a:ext cx="30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700" baseline="13888" dirty="0">
                <a:latin typeface="Cambria"/>
                <a:cs typeface="Cambria"/>
              </a:rPr>
              <a:t>y</a:t>
            </a:r>
            <a:r>
              <a:rPr sz="1200" dirty="0">
                <a:latin typeface="Cambria"/>
                <a:cs typeface="Cambria"/>
              </a:rPr>
              <a:t>in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0896" y="4959857"/>
            <a:ext cx="33362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0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z</a:t>
            </a:r>
            <a:r>
              <a:rPr sz="1800" spc="-7" baseline="-20833" dirty="0">
                <a:latin typeface="Cambria"/>
                <a:cs typeface="Cambria"/>
              </a:rPr>
              <a:t>i</a:t>
            </a:r>
            <a:r>
              <a:rPr sz="1800" spc="-5" dirty="0">
                <a:latin typeface="Cambria"/>
                <a:cs typeface="Cambria"/>
              </a:rPr>
              <a:t>*w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spc="172" baseline="-20833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z</a:t>
            </a:r>
            <a:r>
              <a:rPr sz="1800" baseline="-20833" dirty="0">
                <a:latin typeface="Cambria"/>
                <a:cs typeface="Cambria"/>
              </a:rPr>
              <a:t>j</a:t>
            </a:r>
            <a:r>
              <a:rPr sz="1800" spc="-30" baseline="-20833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*w</a:t>
            </a:r>
            <a:r>
              <a:rPr sz="1800" spc="-7" baseline="-20833" dirty="0">
                <a:latin typeface="Cambria"/>
                <a:cs typeface="Cambria"/>
              </a:rPr>
              <a:t>2</a:t>
            </a:r>
            <a:endParaRPr sz="1800" baseline="-20833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-0.2+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0.5498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*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0.4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+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0.7109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*0.1</a:t>
            </a:r>
            <a:endParaRPr sz="18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0.09101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37347" y="1842516"/>
            <a:ext cx="4084320" cy="2585085"/>
          </a:xfrm>
          <a:custGeom>
            <a:avLst/>
            <a:gdLst/>
            <a:ahLst/>
            <a:cxnLst/>
            <a:rect l="l" t="t" r="r" b="b"/>
            <a:pathLst>
              <a:path w="4084320" h="2585085">
                <a:moveTo>
                  <a:pt x="0" y="2584704"/>
                </a:moveTo>
                <a:lnTo>
                  <a:pt x="4084320" y="2584704"/>
                </a:lnTo>
                <a:lnTo>
                  <a:pt x="4084320" y="0"/>
                </a:lnTo>
                <a:lnTo>
                  <a:pt x="0" y="0"/>
                </a:lnTo>
                <a:lnTo>
                  <a:pt x="0" y="2584704"/>
                </a:lnTo>
                <a:close/>
              </a:path>
            </a:pathLst>
          </a:custGeom>
          <a:ln w="2133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14818" y="1868500"/>
            <a:ext cx="387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2: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Apply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Activation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64018" y="2143505"/>
            <a:ext cx="17653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554355" algn="l"/>
              </a:tabLst>
            </a:pPr>
            <a:r>
              <a:rPr sz="1800" spc="-5" dirty="0">
                <a:latin typeface="Cambria"/>
                <a:cs typeface="Cambria"/>
              </a:rPr>
              <a:t>z</a:t>
            </a:r>
            <a:r>
              <a:rPr sz="1800" spc="-7" baseline="-20833" dirty="0">
                <a:latin typeface="Cambria"/>
                <a:cs typeface="Cambria"/>
              </a:rPr>
              <a:t>1	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f(Z</a:t>
            </a:r>
            <a:r>
              <a:rPr sz="1800" baseline="-20833" dirty="0">
                <a:latin typeface="Cambria"/>
                <a:cs typeface="Cambria"/>
              </a:rPr>
              <a:t>in1</a:t>
            </a:r>
            <a:r>
              <a:rPr sz="1800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1/1+e</a:t>
            </a:r>
            <a:r>
              <a:rPr sz="1800" spc="7" baseline="25462" dirty="0">
                <a:latin typeface="Cambria"/>
                <a:cs typeface="Cambria"/>
              </a:rPr>
              <a:t>-</a:t>
            </a:r>
            <a:r>
              <a:rPr sz="1800" spc="120" baseline="25462" dirty="0">
                <a:latin typeface="Cambria"/>
                <a:cs typeface="Cambria"/>
              </a:rPr>
              <a:t> </a:t>
            </a:r>
            <a:r>
              <a:rPr sz="1800" spc="7" baseline="25462" dirty="0">
                <a:latin typeface="Cambria"/>
                <a:cs typeface="Cambria"/>
              </a:rPr>
              <a:t>Zin1</a:t>
            </a:r>
            <a:endParaRPr sz="1800" baseline="25462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1/1+e</a:t>
            </a:r>
            <a:r>
              <a:rPr sz="1800" baseline="25462" dirty="0">
                <a:latin typeface="Cambria"/>
                <a:cs typeface="Cambria"/>
              </a:rPr>
              <a:t>-0.2</a:t>
            </a:r>
            <a:endParaRPr sz="1800" baseline="25462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0.5498</a:t>
            </a:r>
            <a:endParaRPr sz="18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  <a:tabLst>
                <a:tab pos="520700" algn="l"/>
              </a:tabLst>
            </a:pPr>
            <a:r>
              <a:rPr sz="1800" spc="-5" dirty="0">
                <a:latin typeface="Cambria"/>
                <a:cs typeface="Cambria"/>
              </a:rPr>
              <a:t>z</a:t>
            </a:r>
            <a:r>
              <a:rPr sz="1800" spc="-7" baseline="-20833" dirty="0">
                <a:latin typeface="Cambria"/>
                <a:cs typeface="Cambria"/>
              </a:rPr>
              <a:t>2	</a:t>
            </a:r>
            <a:r>
              <a:rPr sz="1800" dirty="0">
                <a:latin typeface="Cambria"/>
                <a:cs typeface="Cambria"/>
              </a:rPr>
              <a:t>=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f(Z</a:t>
            </a:r>
            <a:r>
              <a:rPr sz="1800" baseline="-20833" dirty="0">
                <a:latin typeface="Cambria"/>
                <a:cs typeface="Cambria"/>
              </a:rPr>
              <a:t>in2</a:t>
            </a:r>
            <a:r>
              <a:rPr sz="1800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1/1+e</a:t>
            </a:r>
            <a:r>
              <a:rPr sz="1800" spc="7" baseline="25462" dirty="0">
                <a:latin typeface="Cambria"/>
                <a:cs typeface="Cambria"/>
              </a:rPr>
              <a:t>-</a:t>
            </a:r>
            <a:r>
              <a:rPr sz="1800" spc="112" baseline="25462" dirty="0">
                <a:latin typeface="Cambria"/>
                <a:cs typeface="Cambria"/>
              </a:rPr>
              <a:t> </a:t>
            </a:r>
            <a:r>
              <a:rPr sz="1800" spc="7" baseline="25462" dirty="0">
                <a:latin typeface="Cambria"/>
                <a:cs typeface="Cambria"/>
              </a:rPr>
              <a:t>Zin2</a:t>
            </a:r>
            <a:endParaRPr sz="1800" baseline="25462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1/1+e</a:t>
            </a:r>
            <a:r>
              <a:rPr sz="1800" baseline="25462" dirty="0">
                <a:latin typeface="Cambria"/>
                <a:cs typeface="Cambria"/>
              </a:rPr>
              <a:t>-0.9</a:t>
            </a:r>
            <a:endParaRPr sz="1800" baseline="25462">
              <a:latin typeface="Cambria"/>
              <a:cs typeface="Cambria"/>
            </a:endParaRPr>
          </a:p>
          <a:p>
            <a:pPr marL="5207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45" dirty="0"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0.7109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0923" y="4591811"/>
            <a:ext cx="5200015" cy="1478280"/>
          </a:xfrm>
          <a:prstGeom prst="rect">
            <a:avLst/>
          </a:prstGeom>
          <a:solidFill>
            <a:srgbClr val="F3F3F1"/>
          </a:solidFill>
          <a:ln w="21336">
            <a:solidFill>
              <a:srgbClr val="0000F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800" b="1" spc="-10" dirty="0">
                <a:latin typeface="Cambria"/>
                <a:cs typeface="Cambria"/>
              </a:rPr>
              <a:t>Step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4: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 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using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activation</a:t>
            </a:r>
            <a:endParaRPr sz="1800">
              <a:latin typeface="Cambria"/>
              <a:cs typeface="Cambria"/>
            </a:endParaRPr>
          </a:p>
          <a:p>
            <a:pPr marL="91440">
              <a:lnSpc>
                <a:spcPct val="100000"/>
              </a:lnSpc>
              <a:tabLst>
                <a:tab pos="548640" algn="l"/>
              </a:tabLst>
            </a:pPr>
            <a:r>
              <a:rPr sz="1800" dirty="0">
                <a:latin typeface="Cambria"/>
                <a:cs typeface="Cambria"/>
              </a:rPr>
              <a:t>y	=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f(y</a:t>
            </a:r>
            <a:r>
              <a:rPr sz="1800" baseline="-20833" dirty="0">
                <a:latin typeface="Cambria"/>
                <a:cs typeface="Cambria"/>
              </a:rPr>
              <a:t>in</a:t>
            </a:r>
            <a:r>
              <a:rPr sz="1800" dirty="0">
                <a:latin typeface="Cambria"/>
                <a:cs typeface="Cambria"/>
              </a:rPr>
              <a:t>)</a:t>
            </a:r>
            <a:endParaRPr sz="1800">
              <a:latin typeface="Cambria"/>
              <a:cs typeface="Cambria"/>
            </a:endParaRPr>
          </a:p>
          <a:p>
            <a:pPr marL="548640">
              <a:lnSpc>
                <a:spcPts val="1885"/>
              </a:lnSpc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1/1+e</a:t>
            </a:r>
            <a:r>
              <a:rPr sz="1800" baseline="25462" dirty="0">
                <a:latin typeface="Cambria"/>
                <a:cs typeface="Cambria"/>
              </a:rPr>
              <a:t>-yin</a:t>
            </a:r>
            <a:endParaRPr sz="1800" baseline="25462">
              <a:latin typeface="Cambria"/>
              <a:cs typeface="Cambria"/>
            </a:endParaRPr>
          </a:p>
          <a:p>
            <a:pPr marL="548640">
              <a:lnSpc>
                <a:spcPts val="1885"/>
              </a:lnSpc>
            </a:pPr>
            <a:r>
              <a:rPr sz="2700" baseline="-16975" dirty="0">
                <a:latin typeface="Cambria"/>
                <a:cs typeface="Cambria"/>
              </a:rPr>
              <a:t>=</a:t>
            </a:r>
            <a:r>
              <a:rPr sz="2700" spc="-37" baseline="-16975" dirty="0">
                <a:latin typeface="Cambria"/>
                <a:cs typeface="Cambria"/>
              </a:rPr>
              <a:t> </a:t>
            </a:r>
            <a:r>
              <a:rPr sz="2700" baseline="-16975" dirty="0">
                <a:latin typeface="Cambria"/>
                <a:cs typeface="Cambria"/>
              </a:rPr>
              <a:t>1/1+e</a:t>
            </a:r>
            <a:r>
              <a:rPr sz="1200" dirty="0">
                <a:latin typeface="Cambria"/>
                <a:cs typeface="Cambria"/>
              </a:rPr>
              <a:t>-0.09101</a:t>
            </a:r>
            <a:endParaRPr sz="1200">
              <a:latin typeface="Cambria"/>
              <a:cs typeface="Cambria"/>
            </a:endParaRPr>
          </a:p>
          <a:p>
            <a:pPr marL="54864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latin typeface="Cambria"/>
                <a:cs typeface="Cambria"/>
              </a:rPr>
              <a:t>=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"/>
                <a:cs typeface="Cambria"/>
              </a:rPr>
              <a:t>0.5227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43712"/>
            <a:ext cx="2697480" cy="2703576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b="1" spc="155" dirty="0">
                <a:latin typeface="Cambria"/>
                <a:cs typeface="Cambria"/>
              </a:rPr>
              <a:t>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05352" y="623696"/>
            <a:ext cx="69380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5: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Calculation</a:t>
            </a:r>
            <a:r>
              <a:rPr sz="1800" b="1" dirty="0">
                <a:latin typeface="Cambria"/>
                <a:cs typeface="Cambria"/>
              </a:rPr>
              <a:t> of</a:t>
            </a:r>
            <a:r>
              <a:rPr sz="1800" b="1" spc="-5" dirty="0">
                <a:latin typeface="Cambria"/>
                <a:cs typeface="Cambria"/>
              </a:rPr>
              <a:t> Error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between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hidden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r>
              <a:rPr sz="1800" b="1" spc="-5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12948" y="525780"/>
            <a:ext cx="8647430" cy="6334125"/>
            <a:chOff x="3012948" y="525780"/>
            <a:chExt cx="8647430" cy="6334125"/>
          </a:xfrm>
        </p:grpSpPr>
        <p:sp>
          <p:nvSpPr>
            <p:cNvPr id="14" name="object 14"/>
            <p:cNvSpPr/>
            <p:nvPr/>
          </p:nvSpPr>
          <p:spPr>
            <a:xfrm>
              <a:off x="3012948" y="525780"/>
              <a:ext cx="8647430" cy="3237230"/>
            </a:xfrm>
            <a:custGeom>
              <a:avLst/>
              <a:gdLst/>
              <a:ahLst/>
              <a:cxnLst/>
              <a:rect l="l" t="t" r="r" b="b"/>
              <a:pathLst>
                <a:path w="8647430" h="3237229">
                  <a:moveTo>
                    <a:pt x="0" y="3215640"/>
                  </a:moveTo>
                  <a:lnTo>
                    <a:pt x="0" y="3236976"/>
                  </a:lnTo>
                  <a:lnTo>
                    <a:pt x="21335" y="3236976"/>
                  </a:lnTo>
                  <a:lnTo>
                    <a:pt x="0" y="3215640"/>
                  </a:lnTo>
                  <a:close/>
                </a:path>
                <a:path w="8647430" h="3237229">
                  <a:moveTo>
                    <a:pt x="21335" y="0"/>
                  </a:moveTo>
                  <a:lnTo>
                    <a:pt x="0" y="21336"/>
                  </a:lnTo>
                  <a:lnTo>
                    <a:pt x="0" y="3215640"/>
                  </a:lnTo>
                  <a:lnTo>
                    <a:pt x="21335" y="3236976"/>
                  </a:lnTo>
                  <a:lnTo>
                    <a:pt x="21335" y="0"/>
                  </a:lnTo>
                  <a:close/>
                </a:path>
                <a:path w="8647430" h="3237229">
                  <a:moveTo>
                    <a:pt x="8625840" y="3215640"/>
                  </a:moveTo>
                  <a:lnTo>
                    <a:pt x="21335" y="3215640"/>
                  </a:lnTo>
                  <a:lnTo>
                    <a:pt x="21335" y="3236976"/>
                  </a:lnTo>
                  <a:lnTo>
                    <a:pt x="8625840" y="3236976"/>
                  </a:lnTo>
                  <a:lnTo>
                    <a:pt x="8625840" y="3215640"/>
                  </a:lnTo>
                  <a:close/>
                </a:path>
                <a:path w="8647430" h="3237229">
                  <a:moveTo>
                    <a:pt x="8625840" y="0"/>
                  </a:moveTo>
                  <a:lnTo>
                    <a:pt x="8625840" y="3236976"/>
                  </a:lnTo>
                  <a:lnTo>
                    <a:pt x="8647176" y="3215640"/>
                  </a:lnTo>
                  <a:lnTo>
                    <a:pt x="8647176" y="21336"/>
                  </a:lnTo>
                  <a:lnTo>
                    <a:pt x="8625840" y="0"/>
                  </a:lnTo>
                  <a:close/>
                </a:path>
                <a:path w="8647430" h="3237229">
                  <a:moveTo>
                    <a:pt x="8647176" y="3215640"/>
                  </a:moveTo>
                  <a:lnTo>
                    <a:pt x="8625840" y="3236976"/>
                  </a:lnTo>
                  <a:lnTo>
                    <a:pt x="8647176" y="3236976"/>
                  </a:lnTo>
                  <a:lnTo>
                    <a:pt x="8647176" y="3215640"/>
                  </a:lnTo>
                  <a:close/>
                </a:path>
                <a:path w="8647430" h="3237229">
                  <a:moveTo>
                    <a:pt x="21335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5" y="0"/>
                  </a:lnTo>
                  <a:close/>
                </a:path>
                <a:path w="8647430" h="3237229">
                  <a:moveTo>
                    <a:pt x="8625840" y="0"/>
                  </a:moveTo>
                  <a:lnTo>
                    <a:pt x="21335" y="0"/>
                  </a:lnTo>
                  <a:lnTo>
                    <a:pt x="21335" y="21336"/>
                  </a:lnTo>
                  <a:lnTo>
                    <a:pt x="8625840" y="21336"/>
                  </a:lnTo>
                  <a:lnTo>
                    <a:pt x="8625840" y="0"/>
                  </a:lnTo>
                  <a:close/>
                </a:path>
                <a:path w="8647430" h="3237229">
                  <a:moveTo>
                    <a:pt x="8647176" y="0"/>
                  </a:moveTo>
                  <a:lnTo>
                    <a:pt x="8625840" y="0"/>
                  </a:lnTo>
                  <a:lnTo>
                    <a:pt x="8647176" y="21336"/>
                  </a:lnTo>
                  <a:lnTo>
                    <a:pt x="864717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6904" y="984503"/>
              <a:ext cx="4663440" cy="18775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3855" y="2956559"/>
              <a:ext cx="4572000" cy="7010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02380" y="3811524"/>
              <a:ext cx="5361940" cy="3048000"/>
            </a:xfrm>
            <a:custGeom>
              <a:avLst/>
              <a:gdLst/>
              <a:ahLst/>
              <a:cxnLst/>
              <a:rect l="l" t="t" r="r" b="b"/>
              <a:pathLst>
                <a:path w="5361940" h="3048000">
                  <a:moveTo>
                    <a:pt x="0" y="3026661"/>
                  </a:moveTo>
                  <a:lnTo>
                    <a:pt x="0" y="3047997"/>
                  </a:lnTo>
                  <a:lnTo>
                    <a:pt x="21336" y="3047997"/>
                  </a:lnTo>
                  <a:lnTo>
                    <a:pt x="0" y="3026661"/>
                  </a:lnTo>
                  <a:close/>
                </a:path>
                <a:path w="5361940" h="3048000">
                  <a:moveTo>
                    <a:pt x="21336" y="0"/>
                  </a:moveTo>
                  <a:lnTo>
                    <a:pt x="0" y="21336"/>
                  </a:lnTo>
                  <a:lnTo>
                    <a:pt x="0" y="3026661"/>
                  </a:lnTo>
                  <a:lnTo>
                    <a:pt x="21336" y="3047997"/>
                  </a:lnTo>
                  <a:lnTo>
                    <a:pt x="21336" y="0"/>
                  </a:lnTo>
                  <a:close/>
                </a:path>
                <a:path w="5361940" h="3048000">
                  <a:moveTo>
                    <a:pt x="5340096" y="3026661"/>
                  </a:moveTo>
                  <a:lnTo>
                    <a:pt x="21336" y="3026661"/>
                  </a:lnTo>
                  <a:lnTo>
                    <a:pt x="21336" y="3047997"/>
                  </a:lnTo>
                  <a:lnTo>
                    <a:pt x="5340096" y="3047997"/>
                  </a:lnTo>
                  <a:lnTo>
                    <a:pt x="5340096" y="3026661"/>
                  </a:lnTo>
                  <a:close/>
                </a:path>
                <a:path w="5361940" h="3048000">
                  <a:moveTo>
                    <a:pt x="5340096" y="0"/>
                  </a:moveTo>
                  <a:lnTo>
                    <a:pt x="5340096" y="3047997"/>
                  </a:lnTo>
                  <a:lnTo>
                    <a:pt x="5361432" y="3026661"/>
                  </a:lnTo>
                  <a:lnTo>
                    <a:pt x="5361432" y="21336"/>
                  </a:lnTo>
                  <a:lnTo>
                    <a:pt x="5340096" y="0"/>
                  </a:lnTo>
                  <a:close/>
                </a:path>
                <a:path w="5361940" h="3048000">
                  <a:moveTo>
                    <a:pt x="5361432" y="3026661"/>
                  </a:moveTo>
                  <a:lnTo>
                    <a:pt x="5340096" y="3047997"/>
                  </a:lnTo>
                  <a:lnTo>
                    <a:pt x="5361432" y="3047997"/>
                  </a:lnTo>
                  <a:lnTo>
                    <a:pt x="5361432" y="3026661"/>
                  </a:lnTo>
                  <a:close/>
                </a:path>
                <a:path w="5361940" h="3048000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0"/>
                  </a:lnTo>
                  <a:close/>
                </a:path>
                <a:path w="5361940" h="3048000">
                  <a:moveTo>
                    <a:pt x="5340096" y="0"/>
                  </a:moveTo>
                  <a:lnTo>
                    <a:pt x="21336" y="0"/>
                  </a:lnTo>
                  <a:lnTo>
                    <a:pt x="21336" y="21336"/>
                  </a:lnTo>
                  <a:lnTo>
                    <a:pt x="5340096" y="21336"/>
                  </a:lnTo>
                  <a:lnTo>
                    <a:pt x="5340096" y="0"/>
                  </a:lnTo>
                  <a:close/>
                </a:path>
                <a:path w="5361940" h="3048000">
                  <a:moveTo>
                    <a:pt x="5361432" y="0"/>
                  </a:moveTo>
                  <a:lnTo>
                    <a:pt x="5340096" y="0"/>
                  </a:lnTo>
                  <a:lnTo>
                    <a:pt x="5361432" y="21336"/>
                  </a:lnTo>
                  <a:lnTo>
                    <a:pt x="536143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66894" y="3901820"/>
            <a:ext cx="2547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mbria"/>
                <a:cs typeface="Cambria"/>
              </a:rPr>
              <a:t>Step</a:t>
            </a:r>
            <a:r>
              <a:rPr sz="1800" b="1" spc="-5" dirty="0">
                <a:latin typeface="Cambria"/>
                <a:cs typeface="Cambria"/>
              </a:rPr>
              <a:t> 6: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Weight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Updation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609600"/>
            <a:ext cx="8928100" cy="6087110"/>
            <a:chOff x="0" y="609600"/>
            <a:chExt cx="8928100" cy="608711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1376" y="4184903"/>
              <a:ext cx="4776216" cy="25115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09600"/>
              <a:ext cx="2916936" cy="2953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sz="3200"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200"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sz="3200" b="1" spc="15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5352" y="623696"/>
            <a:ext cx="69380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7: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Calculation</a:t>
            </a:r>
            <a:r>
              <a:rPr sz="1800" b="1" dirty="0">
                <a:latin typeface="Cambria"/>
                <a:cs typeface="Cambria"/>
              </a:rPr>
              <a:t> of</a:t>
            </a:r>
            <a:r>
              <a:rPr sz="1800" b="1" spc="-5" dirty="0">
                <a:latin typeface="Cambria"/>
                <a:cs typeface="Cambria"/>
              </a:rPr>
              <a:t> Error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between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hidden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r>
              <a:rPr sz="1800" b="1" spc="-5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975360"/>
            <a:ext cx="10911840" cy="4754880"/>
            <a:chOff x="0" y="975360"/>
            <a:chExt cx="10911840" cy="47548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096" y="975360"/>
              <a:ext cx="7476744" cy="475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24712"/>
              <a:ext cx="3233928" cy="3270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sz="3200"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200"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sz="3200" b="1" spc="15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5352" y="623696"/>
            <a:ext cx="69380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7: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Calculation</a:t>
            </a:r>
            <a:r>
              <a:rPr sz="1800" b="1" dirty="0">
                <a:latin typeface="Cambria"/>
                <a:cs typeface="Cambria"/>
              </a:rPr>
              <a:t> of</a:t>
            </a:r>
            <a:r>
              <a:rPr sz="1800" b="1" spc="-5" dirty="0">
                <a:latin typeface="Cambria"/>
                <a:cs typeface="Cambria"/>
              </a:rPr>
              <a:t> Error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between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hidden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r>
              <a:rPr sz="1800" b="1" spc="-5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042416"/>
            <a:ext cx="9610725" cy="5577840"/>
            <a:chOff x="0" y="1042416"/>
            <a:chExt cx="9610725" cy="55778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1232" y="1042416"/>
              <a:ext cx="5800344" cy="27035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2088" y="3867911"/>
              <a:ext cx="5858256" cy="2752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411224"/>
              <a:ext cx="3410712" cy="3450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sz="3200"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3200"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sz="3200" b="1" spc="155" dirty="0">
                <a:solidFill>
                  <a:srgbClr val="FF0000"/>
                </a:solidFill>
                <a:latin typeface="Cambria"/>
                <a:cs typeface="Cambria"/>
              </a:rPr>
              <a:t>EXAMPLE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7188" y="576198"/>
            <a:ext cx="254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-5" dirty="0">
                <a:latin typeface="Cambria"/>
                <a:cs typeface="Cambria"/>
              </a:rPr>
              <a:t> 8: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Weight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Updation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005839"/>
            <a:ext cx="10744200" cy="4733925"/>
            <a:chOff x="0" y="1005839"/>
            <a:chExt cx="10744200" cy="47339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5200" y="1005839"/>
              <a:ext cx="7239000" cy="47335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380743"/>
              <a:ext cx="3276600" cy="331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1905488" y="6096"/>
                  </a:moveTo>
                  <a:lnTo>
                    <a:pt x="0" y="6096"/>
                  </a:lnTo>
                  <a:lnTo>
                    <a:pt x="0" y="438912"/>
                  </a:lnTo>
                  <a:lnTo>
                    <a:pt x="11905488" y="438912"/>
                  </a:lnTo>
                  <a:lnTo>
                    <a:pt x="11905488" y="609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11908536" y="0"/>
                  </a:lnTo>
                  <a:lnTo>
                    <a:pt x="11908536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0"/>
              <a:ext cx="1659508" cy="775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0"/>
              <a:ext cx="699325" cy="7754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795518" cy="7754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2504" y="0"/>
              <a:ext cx="699325" cy="775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0"/>
              <a:ext cx="2631821" cy="7754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45716" y="0"/>
            <a:ext cx="87877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10075" algn="l"/>
                <a:tab pos="6829425" algn="l"/>
              </a:tabLst>
            </a:pPr>
            <a:r>
              <a:rPr b="1" spc="12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b="1" spc="145" dirty="0">
                <a:solidFill>
                  <a:srgbClr val="0000FF"/>
                </a:solidFill>
                <a:latin typeface="Cambria"/>
                <a:cs typeface="Cambria"/>
              </a:rPr>
              <a:t>NETWORK-	</a:t>
            </a:r>
            <a:r>
              <a:rPr b="1" spc="155" dirty="0">
                <a:latin typeface="Cambria"/>
                <a:cs typeface="Cambria"/>
              </a:rPr>
              <a:t>EXAMPLE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46857" y="471296"/>
            <a:ext cx="729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Step</a:t>
            </a:r>
            <a:r>
              <a:rPr sz="1800" b="1" spc="-6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8: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368" y="503821"/>
            <a:ext cx="10290175" cy="5565140"/>
            <a:chOff x="277368" y="503821"/>
            <a:chExt cx="10290175" cy="55651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3632" y="503821"/>
              <a:ext cx="5257800" cy="3069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568" y="890015"/>
              <a:ext cx="4693920" cy="22433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7696" y="914400"/>
              <a:ext cx="5379720" cy="2218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368" y="3209543"/>
              <a:ext cx="5562600" cy="285902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76264" y="3295853"/>
            <a:ext cx="53390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mbria"/>
                <a:cs typeface="Cambria"/>
              </a:rPr>
              <a:t>Thus,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final </a:t>
            </a:r>
            <a:r>
              <a:rPr sz="1800" b="1" spc="-10" dirty="0">
                <a:latin typeface="Cambria"/>
                <a:cs typeface="Cambria"/>
              </a:rPr>
              <a:t>weights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have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been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computed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for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mbria"/>
                <a:cs typeface="Cambria"/>
              </a:rPr>
              <a:t>network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shown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in</a:t>
            </a:r>
            <a:r>
              <a:rPr sz="1800" b="1" spc="-10" dirty="0">
                <a:latin typeface="Cambria"/>
                <a:cs typeface="Cambria"/>
              </a:rPr>
              <a:t> Figure.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91016" y="3590544"/>
            <a:ext cx="3078479" cy="3115055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463" y="0"/>
            <a:ext cx="11908790" cy="6858000"/>
          </a:xfrm>
          <a:custGeom>
            <a:avLst/>
            <a:gdLst/>
            <a:ahLst/>
            <a:cxnLst/>
            <a:rect l="l" t="t" r="r" b="b"/>
            <a:pathLst>
              <a:path w="11908790" h="6858000">
                <a:moveTo>
                  <a:pt x="0" y="6858000"/>
                </a:moveTo>
                <a:lnTo>
                  <a:pt x="11908536" y="6858000"/>
                </a:lnTo>
                <a:lnTo>
                  <a:pt x="1190853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7015" y="630936"/>
            <a:ext cx="5236845" cy="5230495"/>
          </a:xfrm>
          <a:custGeom>
            <a:avLst/>
            <a:gdLst/>
            <a:ahLst/>
            <a:cxnLst/>
            <a:rect l="l" t="t" r="r" b="b"/>
            <a:pathLst>
              <a:path w="5236845" h="5230495">
                <a:moveTo>
                  <a:pt x="2618232" y="0"/>
                </a:moveTo>
                <a:lnTo>
                  <a:pt x="2567432" y="4825"/>
                </a:lnTo>
                <a:lnTo>
                  <a:pt x="2518156" y="17525"/>
                </a:lnTo>
                <a:lnTo>
                  <a:pt x="2470531" y="36575"/>
                </a:lnTo>
                <a:lnTo>
                  <a:pt x="2421382" y="60325"/>
                </a:lnTo>
                <a:lnTo>
                  <a:pt x="2375281" y="87375"/>
                </a:lnTo>
                <a:lnTo>
                  <a:pt x="2327656" y="115950"/>
                </a:lnTo>
                <a:lnTo>
                  <a:pt x="2232406" y="166750"/>
                </a:lnTo>
                <a:lnTo>
                  <a:pt x="2184781" y="185800"/>
                </a:lnTo>
                <a:lnTo>
                  <a:pt x="2135505" y="198500"/>
                </a:lnTo>
                <a:lnTo>
                  <a:pt x="2086356" y="204850"/>
                </a:lnTo>
                <a:lnTo>
                  <a:pt x="2033905" y="204850"/>
                </a:lnTo>
                <a:lnTo>
                  <a:pt x="1979930" y="201675"/>
                </a:lnTo>
                <a:lnTo>
                  <a:pt x="1925955" y="195325"/>
                </a:lnTo>
                <a:lnTo>
                  <a:pt x="1871980" y="187325"/>
                </a:lnTo>
                <a:lnTo>
                  <a:pt x="1818005" y="180975"/>
                </a:lnTo>
                <a:lnTo>
                  <a:pt x="1764030" y="176275"/>
                </a:lnTo>
                <a:lnTo>
                  <a:pt x="1713230" y="177800"/>
                </a:lnTo>
                <a:lnTo>
                  <a:pt x="1663954" y="184150"/>
                </a:lnTo>
                <a:lnTo>
                  <a:pt x="1616329" y="198500"/>
                </a:lnTo>
                <a:lnTo>
                  <a:pt x="1576705" y="219075"/>
                </a:lnTo>
                <a:lnTo>
                  <a:pt x="1538605" y="246125"/>
                </a:lnTo>
                <a:lnTo>
                  <a:pt x="1505204" y="277875"/>
                </a:lnTo>
                <a:lnTo>
                  <a:pt x="1471803" y="314451"/>
                </a:lnTo>
                <a:lnTo>
                  <a:pt x="1441704" y="352551"/>
                </a:lnTo>
                <a:lnTo>
                  <a:pt x="1381379" y="431926"/>
                </a:lnTo>
                <a:lnTo>
                  <a:pt x="1351153" y="470026"/>
                </a:lnTo>
                <a:lnTo>
                  <a:pt x="1319403" y="506475"/>
                </a:lnTo>
                <a:lnTo>
                  <a:pt x="1282954" y="538226"/>
                </a:lnTo>
                <a:lnTo>
                  <a:pt x="1248029" y="566801"/>
                </a:lnTo>
                <a:lnTo>
                  <a:pt x="1208278" y="589152"/>
                </a:lnTo>
                <a:lnTo>
                  <a:pt x="1165479" y="608202"/>
                </a:lnTo>
                <a:lnTo>
                  <a:pt x="1119378" y="624077"/>
                </a:lnTo>
                <a:lnTo>
                  <a:pt x="1071753" y="638301"/>
                </a:lnTo>
                <a:lnTo>
                  <a:pt x="1024128" y="651001"/>
                </a:lnTo>
                <a:lnTo>
                  <a:pt x="974851" y="663701"/>
                </a:lnTo>
                <a:lnTo>
                  <a:pt x="928878" y="678052"/>
                </a:lnTo>
                <a:lnTo>
                  <a:pt x="882776" y="693927"/>
                </a:lnTo>
                <a:lnTo>
                  <a:pt x="839978" y="712977"/>
                </a:lnTo>
                <a:lnTo>
                  <a:pt x="801878" y="736726"/>
                </a:lnTo>
                <a:lnTo>
                  <a:pt x="766953" y="765301"/>
                </a:lnTo>
                <a:lnTo>
                  <a:pt x="738251" y="800226"/>
                </a:lnTo>
                <a:lnTo>
                  <a:pt x="714501" y="838326"/>
                </a:lnTo>
                <a:lnTo>
                  <a:pt x="695451" y="881252"/>
                </a:lnTo>
                <a:lnTo>
                  <a:pt x="679576" y="927353"/>
                </a:lnTo>
                <a:lnTo>
                  <a:pt x="665226" y="973327"/>
                </a:lnTo>
                <a:lnTo>
                  <a:pt x="652526" y="1022603"/>
                </a:lnTo>
                <a:lnTo>
                  <a:pt x="639826" y="1070228"/>
                </a:lnTo>
                <a:lnTo>
                  <a:pt x="625601" y="1117853"/>
                </a:lnTo>
                <a:lnTo>
                  <a:pt x="609726" y="1163954"/>
                </a:lnTo>
                <a:lnTo>
                  <a:pt x="590676" y="1206753"/>
                </a:lnTo>
                <a:lnTo>
                  <a:pt x="568451" y="1246504"/>
                </a:lnTo>
                <a:lnTo>
                  <a:pt x="539876" y="1281429"/>
                </a:lnTo>
                <a:lnTo>
                  <a:pt x="508126" y="1317878"/>
                </a:lnTo>
                <a:lnTo>
                  <a:pt x="471550" y="1349628"/>
                </a:lnTo>
                <a:lnTo>
                  <a:pt x="352425" y="1440179"/>
                </a:lnTo>
                <a:lnTo>
                  <a:pt x="314325" y="1470405"/>
                </a:lnTo>
                <a:lnTo>
                  <a:pt x="277875" y="1503679"/>
                </a:lnTo>
                <a:lnTo>
                  <a:pt x="246125" y="1537080"/>
                </a:lnTo>
                <a:lnTo>
                  <a:pt x="219075" y="1575180"/>
                </a:lnTo>
                <a:lnTo>
                  <a:pt x="198500" y="1614804"/>
                </a:lnTo>
                <a:lnTo>
                  <a:pt x="184150" y="1662429"/>
                </a:lnTo>
                <a:lnTo>
                  <a:pt x="177800" y="1711705"/>
                </a:lnTo>
                <a:lnTo>
                  <a:pt x="176275" y="1762505"/>
                </a:lnTo>
                <a:lnTo>
                  <a:pt x="180975" y="1816480"/>
                </a:lnTo>
                <a:lnTo>
                  <a:pt x="187325" y="1870455"/>
                </a:lnTo>
                <a:lnTo>
                  <a:pt x="195325" y="1924430"/>
                </a:lnTo>
                <a:lnTo>
                  <a:pt x="201675" y="1978405"/>
                </a:lnTo>
                <a:lnTo>
                  <a:pt x="204850" y="2032380"/>
                </a:lnTo>
                <a:lnTo>
                  <a:pt x="204850" y="2084831"/>
                </a:lnTo>
                <a:lnTo>
                  <a:pt x="198500" y="2134108"/>
                </a:lnTo>
                <a:lnTo>
                  <a:pt x="185800" y="2183256"/>
                </a:lnTo>
                <a:lnTo>
                  <a:pt x="166750" y="2229358"/>
                </a:lnTo>
                <a:lnTo>
                  <a:pt x="142875" y="2276983"/>
                </a:lnTo>
                <a:lnTo>
                  <a:pt x="115950" y="2324608"/>
                </a:lnTo>
                <a:lnTo>
                  <a:pt x="87375" y="2372233"/>
                </a:lnTo>
                <a:lnTo>
                  <a:pt x="60325" y="2418334"/>
                </a:lnTo>
                <a:lnTo>
                  <a:pt x="36575" y="2467483"/>
                </a:lnTo>
                <a:lnTo>
                  <a:pt x="17525" y="2515108"/>
                </a:lnTo>
                <a:lnTo>
                  <a:pt x="4825" y="2564384"/>
                </a:lnTo>
                <a:lnTo>
                  <a:pt x="0" y="2615184"/>
                </a:lnTo>
                <a:lnTo>
                  <a:pt x="4825" y="2665984"/>
                </a:lnTo>
                <a:lnTo>
                  <a:pt x="17525" y="2715260"/>
                </a:lnTo>
                <a:lnTo>
                  <a:pt x="36575" y="2762885"/>
                </a:lnTo>
                <a:lnTo>
                  <a:pt x="60325" y="2812034"/>
                </a:lnTo>
                <a:lnTo>
                  <a:pt x="87375" y="2858135"/>
                </a:lnTo>
                <a:lnTo>
                  <a:pt x="115950" y="2905760"/>
                </a:lnTo>
                <a:lnTo>
                  <a:pt x="142875" y="2953385"/>
                </a:lnTo>
                <a:lnTo>
                  <a:pt x="166750" y="3001010"/>
                </a:lnTo>
                <a:lnTo>
                  <a:pt x="185800" y="3047111"/>
                </a:lnTo>
                <a:lnTo>
                  <a:pt x="198500" y="3096260"/>
                </a:lnTo>
                <a:lnTo>
                  <a:pt x="204850" y="3145536"/>
                </a:lnTo>
                <a:lnTo>
                  <a:pt x="204850" y="3197860"/>
                </a:lnTo>
                <a:lnTo>
                  <a:pt x="201675" y="3251962"/>
                </a:lnTo>
                <a:lnTo>
                  <a:pt x="195325" y="3305937"/>
                </a:lnTo>
                <a:lnTo>
                  <a:pt x="187325" y="3359912"/>
                </a:lnTo>
                <a:lnTo>
                  <a:pt x="180975" y="3413887"/>
                </a:lnTo>
                <a:lnTo>
                  <a:pt x="176275" y="3467862"/>
                </a:lnTo>
                <a:lnTo>
                  <a:pt x="177800" y="3518662"/>
                </a:lnTo>
                <a:lnTo>
                  <a:pt x="184150" y="3567938"/>
                </a:lnTo>
                <a:lnTo>
                  <a:pt x="198500" y="3615563"/>
                </a:lnTo>
                <a:lnTo>
                  <a:pt x="219075" y="3655187"/>
                </a:lnTo>
                <a:lnTo>
                  <a:pt x="246125" y="3693287"/>
                </a:lnTo>
                <a:lnTo>
                  <a:pt x="277875" y="3726688"/>
                </a:lnTo>
                <a:lnTo>
                  <a:pt x="314325" y="3759962"/>
                </a:lnTo>
                <a:lnTo>
                  <a:pt x="352425" y="3790188"/>
                </a:lnTo>
                <a:lnTo>
                  <a:pt x="471550" y="3880739"/>
                </a:lnTo>
                <a:lnTo>
                  <a:pt x="508126" y="3912489"/>
                </a:lnTo>
                <a:lnTo>
                  <a:pt x="539876" y="3948938"/>
                </a:lnTo>
                <a:lnTo>
                  <a:pt x="568451" y="3983863"/>
                </a:lnTo>
                <a:lnTo>
                  <a:pt x="590676" y="4023614"/>
                </a:lnTo>
                <a:lnTo>
                  <a:pt x="609726" y="4066413"/>
                </a:lnTo>
                <a:lnTo>
                  <a:pt x="625601" y="4112514"/>
                </a:lnTo>
                <a:lnTo>
                  <a:pt x="639826" y="4160139"/>
                </a:lnTo>
                <a:lnTo>
                  <a:pt x="652526" y="4207764"/>
                </a:lnTo>
                <a:lnTo>
                  <a:pt x="665226" y="4257040"/>
                </a:lnTo>
                <a:lnTo>
                  <a:pt x="679576" y="4303014"/>
                </a:lnTo>
                <a:lnTo>
                  <a:pt x="695451" y="4349115"/>
                </a:lnTo>
                <a:lnTo>
                  <a:pt x="714501" y="4392041"/>
                </a:lnTo>
                <a:lnTo>
                  <a:pt x="738251" y="4430141"/>
                </a:lnTo>
                <a:lnTo>
                  <a:pt x="766953" y="4465066"/>
                </a:lnTo>
                <a:lnTo>
                  <a:pt x="801878" y="4493641"/>
                </a:lnTo>
                <a:lnTo>
                  <a:pt x="839978" y="4517390"/>
                </a:lnTo>
                <a:lnTo>
                  <a:pt x="882776" y="4536440"/>
                </a:lnTo>
                <a:lnTo>
                  <a:pt x="928878" y="4552315"/>
                </a:lnTo>
                <a:lnTo>
                  <a:pt x="974851" y="4566666"/>
                </a:lnTo>
                <a:lnTo>
                  <a:pt x="1024128" y="4579366"/>
                </a:lnTo>
                <a:lnTo>
                  <a:pt x="1071753" y="4592066"/>
                </a:lnTo>
                <a:lnTo>
                  <a:pt x="1119378" y="4606290"/>
                </a:lnTo>
                <a:lnTo>
                  <a:pt x="1165479" y="4622165"/>
                </a:lnTo>
                <a:lnTo>
                  <a:pt x="1208278" y="4641215"/>
                </a:lnTo>
                <a:lnTo>
                  <a:pt x="1248029" y="4663567"/>
                </a:lnTo>
                <a:lnTo>
                  <a:pt x="1282954" y="4692142"/>
                </a:lnTo>
                <a:lnTo>
                  <a:pt x="1319403" y="4723892"/>
                </a:lnTo>
                <a:lnTo>
                  <a:pt x="1351153" y="4760341"/>
                </a:lnTo>
                <a:lnTo>
                  <a:pt x="1381379" y="4798441"/>
                </a:lnTo>
                <a:lnTo>
                  <a:pt x="1441704" y="4877816"/>
                </a:lnTo>
                <a:lnTo>
                  <a:pt x="1471803" y="4915916"/>
                </a:lnTo>
                <a:lnTo>
                  <a:pt x="1505204" y="4952492"/>
                </a:lnTo>
                <a:lnTo>
                  <a:pt x="1538605" y="4984254"/>
                </a:lnTo>
                <a:lnTo>
                  <a:pt x="1576705" y="5011242"/>
                </a:lnTo>
                <a:lnTo>
                  <a:pt x="1616329" y="5031892"/>
                </a:lnTo>
                <a:lnTo>
                  <a:pt x="1663954" y="5046179"/>
                </a:lnTo>
                <a:lnTo>
                  <a:pt x="1713230" y="5052529"/>
                </a:lnTo>
                <a:lnTo>
                  <a:pt x="1764030" y="5054117"/>
                </a:lnTo>
                <a:lnTo>
                  <a:pt x="1818005" y="5049354"/>
                </a:lnTo>
                <a:lnTo>
                  <a:pt x="1871980" y="5043004"/>
                </a:lnTo>
                <a:lnTo>
                  <a:pt x="1925955" y="5035067"/>
                </a:lnTo>
                <a:lnTo>
                  <a:pt x="1979930" y="5028717"/>
                </a:lnTo>
                <a:lnTo>
                  <a:pt x="2033905" y="5025529"/>
                </a:lnTo>
                <a:lnTo>
                  <a:pt x="2086356" y="5025529"/>
                </a:lnTo>
                <a:lnTo>
                  <a:pt x="2135505" y="5031892"/>
                </a:lnTo>
                <a:lnTo>
                  <a:pt x="2184781" y="5044592"/>
                </a:lnTo>
                <a:lnTo>
                  <a:pt x="2232406" y="5063642"/>
                </a:lnTo>
                <a:lnTo>
                  <a:pt x="2327656" y="5114455"/>
                </a:lnTo>
                <a:lnTo>
                  <a:pt x="2375281" y="5143030"/>
                </a:lnTo>
                <a:lnTo>
                  <a:pt x="2421382" y="5170030"/>
                </a:lnTo>
                <a:lnTo>
                  <a:pt x="2470531" y="5193842"/>
                </a:lnTo>
                <a:lnTo>
                  <a:pt x="2518156" y="5212905"/>
                </a:lnTo>
                <a:lnTo>
                  <a:pt x="2567432" y="5225605"/>
                </a:lnTo>
                <a:lnTo>
                  <a:pt x="2618232" y="5230368"/>
                </a:lnTo>
                <a:lnTo>
                  <a:pt x="2669032" y="5225605"/>
                </a:lnTo>
                <a:lnTo>
                  <a:pt x="2718308" y="5212905"/>
                </a:lnTo>
                <a:lnTo>
                  <a:pt x="2765933" y="5193842"/>
                </a:lnTo>
                <a:lnTo>
                  <a:pt x="2815082" y="5170030"/>
                </a:lnTo>
                <a:lnTo>
                  <a:pt x="2861183" y="5143030"/>
                </a:lnTo>
                <a:lnTo>
                  <a:pt x="2908808" y="5114455"/>
                </a:lnTo>
                <a:lnTo>
                  <a:pt x="3004058" y="5063642"/>
                </a:lnTo>
                <a:lnTo>
                  <a:pt x="3050159" y="5044592"/>
                </a:lnTo>
                <a:lnTo>
                  <a:pt x="3100959" y="5031892"/>
                </a:lnTo>
                <a:lnTo>
                  <a:pt x="3150108" y="5025529"/>
                </a:lnTo>
                <a:lnTo>
                  <a:pt x="3202559" y="5025529"/>
                </a:lnTo>
                <a:lnTo>
                  <a:pt x="3256534" y="5028717"/>
                </a:lnTo>
                <a:lnTo>
                  <a:pt x="3310509" y="5035067"/>
                </a:lnTo>
                <a:lnTo>
                  <a:pt x="3364484" y="5043004"/>
                </a:lnTo>
                <a:lnTo>
                  <a:pt x="3418459" y="5049354"/>
                </a:lnTo>
                <a:lnTo>
                  <a:pt x="3472434" y="5054117"/>
                </a:lnTo>
                <a:lnTo>
                  <a:pt x="3523234" y="5052529"/>
                </a:lnTo>
                <a:lnTo>
                  <a:pt x="3572510" y="5046179"/>
                </a:lnTo>
                <a:lnTo>
                  <a:pt x="3620135" y="5031892"/>
                </a:lnTo>
                <a:lnTo>
                  <a:pt x="3659759" y="5011242"/>
                </a:lnTo>
                <a:lnTo>
                  <a:pt x="3697859" y="4984254"/>
                </a:lnTo>
                <a:lnTo>
                  <a:pt x="3731260" y="4952492"/>
                </a:lnTo>
                <a:lnTo>
                  <a:pt x="3764661" y="4915916"/>
                </a:lnTo>
                <a:lnTo>
                  <a:pt x="3794760" y="4877816"/>
                </a:lnTo>
                <a:lnTo>
                  <a:pt x="3855085" y="4798441"/>
                </a:lnTo>
                <a:lnTo>
                  <a:pt x="3885311" y="4760341"/>
                </a:lnTo>
                <a:lnTo>
                  <a:pt x="3917061" y="4723892"/>
                </a:lnTo>
                <a:lnTo>
                  <a:pt x="3953510" y="4692142"/>
                </a:lnTo>
                <a:lnTo>
                  <a:pt x="3988435" y="4663567"/>
                </a:lnTo>
                <a:lnTo>
                  <a:pt x="4028186" y="4641215"/>
                </a:lnTo>
                <a:lnTo>
                  <a:pt x="4070985" y="4622165"/>
                </a:lnTo>
                <a:lnTo>
                  <a:pt x="4117086" y="4606290"/>
                </a:lnTo>
                <a:lnTo>
                  <a:pt x="4164711" y="4592066"/>
                </a:lnTo>
                <a:lnTo>
                  <a:pt x="4212336" y="4579366"/>
                </a:lnTo>
                <a:lnTo>
                  <a:pt x="4261612" y="4566666"/>
                </a:lnTo>
                <a:lnTo>
                  <a:pt x="4307586" y="4552315"/>
                </a:lnTo>
                <a:lnTo>
                  <a:pt x="4353687" y="4536440"/>
                </a:lnTo>
                <a:lnTo>
                  <a:pt x="4396486" y="4517390"/>
                </a:lnTo>
                <a:lnTo>
                  <a:pt x="4434586" y="4493641"/>
                </a:lnTo>
                <a:lnTo>
                  <a:pt x="4469511" y="4465066"/>
                </a:lnTo>
                <a:lnTo>
                  <a:pt x="4498213" y="4430141"/>
                </a:lnTo>
                <a:lnTo>
                  <a:pt x="4521962" y="4392041"/>
                </a:lnTo>
                <a:lnTo>
                  <a:pt x="4541012" y="4349115"/>
                </a:lnTo>
                <a:lnTo>
                  <a:pt x="4556887" y="4303014"/>
                </a:lnTo>
                <a:lnTo>
                  <a:pt x="4571238" y="4257040"/>
                </a:lnTo>
                <a:lnTo>
                  <a:pt x="4583938" y="4207764"/>
                </a:lnTo>
                <a:lnTo>
                  <a:pt x="4596638" y="4160139"/>
                </a:lnTo>
                <a:lnTo>
                  <a:pt x="4610862" y="4112514"/>
                </a:lnTo>
                <a:lnTo>
                  <a:pt x="4626737" y="4066413"/>
                </a:lnTo>
                <a:lnTo>
                  <a:pt x="4645787" y="4023614"/>
                </a:lnTo>
                <a:lnTo>
                  <a:pt x="4668012" y="3983863"/>
                </a:lnTo>
                <a:lnTo>
                  <a:pt x="4696587" y="3948938"/>
                </a:lnTo>
                <a:lnTo>
                  <a:pt x="4728337" y="3912489"/>
                </a:lnTo>
                <a:lnTo>
                  <a:pt x="4764913" y="3880739"/>
                </a:lnTo>
                <a:lnTo>
                  <a:pt x="4803013" y="3850513"/>
                </a:lnTo>
                <a:lnTo>
                  <a:pt x="4844288" y="3820414"/>
                </a:lnTo>
                <a:lnTo>
                  <a:pt x="4884039" y="3790188"/>
                </a:lnTo>
                <a:lnTo>
                  <a:pt x="4922139" y="3759962"/>
                </a:lnTo>
                <a:lnTo>
                  <a:pt x="4958588" y="3726688"/>
                </a:lnTo>
                <a:lnTo>
                  <a:pt x="4990338" y="3693287"/>
                </a:lnTo>
                <a:lnTo>
                  <a:pt x="5017389" y="3655187"/>
                </a:lnTo>
                <a:lnTo>
                  <a:pt x="5037963" y="3615563"/>
                </a:lnTo>
                <a:lnTo>
                  <a:pt x="5052314" y="3567938"/>
                </a:lnTo>
                <a:lnTo>
                  <a:pt x="5058664" y="3518662"/>
                </a:lnTo>
                <a:lnTo>
                  <a:pt x="5060188" y="3467862"/>
                </a:lnTo>
                <a:lnTo>
                  <a:pt x="5055489" y="3413887"/>
                </a:lnTo>
                <a:lnTo>
                  <a:pt x="5049139" y="3359912"/>
                </a:lnTo>
                <a:lnTo>
                  <a:pt x="5041138" y="3305937"/>
                </a:lnTo>
                <a:lnTo>
                  <a:pt x="5034788" y="3251962"/>
                </a:lnTo>
                <a:lnTo>
                  <a:pt x="5031613" y="3197860"/>
                </a:lnTo>
                <a:lnTo>
                  <a:pt x="5031613" y="3145536"/>
                </a:lnTo>
                <a:lnTo>
                  <a:pt x="5037963" y="3096260"/>
                </a:lnTo>
                <a:lnTo>
                  <a:pt x="5050663" y="3047111"/>
                </a:lnTo>
                <a:lnTo>
                  <a:pt x="5069713" y="3001010"/>
                </a:lnTo>
                <a:lnTo>
                  <a:pt x="5120513" y="2905760"/>
                </a:lnTo>
                <a:lnTo>
                  <a:pt x="5149088" y="2858135"/>
                </a:lnTo>
                <a:lnTo>
                  <a:pt x="5176139" y="2812034"/>
                </a:lnTo>
                <a:lnTo>
                  <a:pt x="5199888" y="2762885"/>
                </a:lnTo>
                <a:lnTo>
                  <a:pt x="5218938" y="2715260"/>
                </a:lnTo>
                <a:lnTo>
                  <a:pt x="5231638" y="2665984"/>
                </a:lnTo>
                <a:lnTo>
                  <a:pt x="5236464" y="2615184"/>
                </a:lnTo>
                <a:lnTo>
                  <a:pt x="5231638" y="2564384"/>
                </a:lnTo>
                <a:lnTo>
                  <a:pt x="5218938" y="2515108"/>
                </a:lnTo>
                <a:lnTo>
                  <a:pt x="5199888" y="2467483"/>
                </a:lnTo>
                <a:lnTo>
                  <a:pt x="5176139" y="2418334"/>
                </a:lnTo>
                <a:lnTo>
                  <a:pt x="5149088" y="2372233"/>
                </a:lnTo>
                <a:lnTo>
                  <a:pt x="5120513" y="2324608"/>
                </a:lnTo>
                <a:lnTo>
                  <a:pt x="5069713" y="2229358"/>
                </a:lnTo>
                <a:lnTo>
                  <a:pt x="5050663" y="2183256"/>
                </a:lnTo>
                <a:lnTo>
                  <a:pt x="5037963" y="2134108"/>
                </a:lnTo>
                <a:lnTo>
                  <a:pt x="5031613" y="2084831"/>
                </a:lnTo>
                <a:lnTo>
                  <a:pt x="5031613" y="2032380"/>
                </a:lnTo>
                <a:lnTo>
                  <a:pt x="5034788" y="1978405"/>
                </a:lnTo>
                <a:lnTo>
                  <a:pt x="5041138" y="1924430"/>
                </a:lnTo>
                <a:lnTo>
                  <a:pt x="5049139" y="1870455"/>
                </a:lnTo>
                <a:lnTo>
                  <a:pt x="5055489" y="1816480"/>
                </a:lnTo>
                <a:lnTo>
                  <a:pt x="5060188" y="1762505"/>
                </a:lnTo>
                <a:lnTo>
                  <a:pt x="5058664" y="1711705"/>
                </a:lnTo>
                <a:lnTo>
                  <a:pt x="5052314" y="1662429"/>
                </a:lnTo>
                <a:lnTo>
                  <a:pt x="5037963" y="1614804"/>
                </a:lnTo>
                <a:lnTo>
                  <a:pt x="5017389" y="1575180"/>
                </a:lnTo>
                <a:lnTo>
                  <a:pt x="4990338" y="1537080"/>
                </a:lnTo>
                <a:lnTo>
                  <a:pt x="4958588" y="1503679"/>
                </a:lnTo>
                <a:lnTo>
                  <a:pt x="4922139" y="1470405"/>
                </a:lnTo>
                <a:lnTo>
                  <a:pt x="4884039" y="1440179"/>
                </a:lnTo>
                <a:lnTo>
                  <a:pt x="4844288" y="1409953"/>
                </a:lnTo>
                <a:lnTo>
                  <a:pt x="4803013" y="1379854"/>
                </a:lnTo>
                <a:lnTo>
                  <a:pt x="4764913" y="1349628"/>
                </a:lnTo>
                <a:lnTo>
                  <a:pt x="4728337" y="1317878"/>
                </a:lnTo>
                <a:lnTo>
                  <a:pt x="4696587" y="1281429"/>
                </a:lnTo>
                <a:lnTo>
                  <a:pt x="4668012" y="1246504"/>
                </a:lnTo>
                <a:lnTo>
                  <a:pt x="4645787" y="1206753"/>
                </a:lnTo>
                <a:lnTo>
                  <a:pt x="4626737" y="1163954"/>
                </a:lnTo>
                <a:lnTo>
                  <a:pt x="4610862" y="1117853"/>
                </a:lnTo>
                <a:lnTo>
                  <a:pt x="4596638" y="1070228"/>
                </a:lnTo>
                <a:lnTo>
                  <a:pt x="4583938" y="1022603"/>
                </a:lnTo>
                <a:lnTo>
                  <a:pt x="4571238" y="973327"/>
                </a:lnTo>
                <a:lnTo>
                  <a:pt x="4556887" y="927353"/>
                </a:lnTo>
                <a:lnTo>
                  <a:pt x="4541012" y="881252"/>
                </a:lnTo>
                <a:lnTo>
                  <a:pt x="4521962" y="838326"/>
                </a:lnTo>
                <a:lnTo>
                  <a:pt x="4498213" y="800226"/>
                </a:lnTo>
                <a:lnTo>
                  <a:pt x="4469511" y="765301"/>
                </a:lnTo>
                <a:lnTo>
                  <a:pt x="4434586" y="736726"/>
                </a:lnTo>
                <a:lnTo>
                  <a:pt x="4396486" y="712977"/>
                </a:lnTo>
                <a:lnTo>
                  <a:pt x="4353687" y="693927"/>
                </a:lnTo>
                <a:lnTo>
                  <a:pt x="4307586" y="678052"/>
                </a:lnTo>
                <a:lnTo>
                  <a:pt x="4261612" y="663701"/>
                </a:lnTo>
                <a:lnTo>
                  <a:pt x="4212336" y="651001"/>
                </a:lnTo>
                <a:lnTo>
                  <a:pt x="4164711" y="638301"/>
                </a:lnTo>
                <a:lnTo>
                  <a:pt x="4117086" y="624077"/>
                </a:lnTo>
                <a:lnTo>
                  <a:pt x="4070985" y="608202"/>
                </a:lnTo>
                <a:lnTo>
                  <a:pt x="4028186" y="589152"/>
                </a:lnTo>
                <a:lnTo>
                  <a:pt x="3988435" y="566801"/>
                </a:lnTo>
                <a:lnTo>
                  <a:pt x="3953510" y="538226"/>
                </a:lnTo>
                <a:lnTo>
                  <a:pt x="3917061" y="506475"/>
                </a:lnTo>
                <a:lnTo>
                  <a:pt x="3885311" y="470026"/>
                </a:lnTo>
                <a:lnTo>
                  <a:pt x="3855085" y="431926"/>
                </a:lnTo>
                <a:lnTo>
                  <a:pt x="3794760" y="352551"/>
                </a:lnTo>
                <a:lnTo>
                  <a:pt x="3764661" y="314451"/>
                </a:lnTo>
                <a:lnTo>
                  <a:pt x="3731260" y="277875"/>
                </a:lnTo>
                <a:lnTo>
                  <a:pt x="3697859" y="246125"/>
                </a:lnTo>
                <a:lnTo>
                  <a:pt x="3659759" y="219075"/>
                </a:lnTo>
                <a:lnTo>
                  <a:pt x="3620135" y="198500"/>
                </a:lnTo>
                <a:lnTo>
                  <a:pt x="3572510" y="184150"/>
                </a:lnTo>
                <a:lnTo>
                  <a:pt x="3523234" y="177800"/>
                </a:lnTo>
                <a:lnTo>
                  <a:pt x="3472434" y="176275"/>
                </a:lnTo>
                <a:lnTo>
                  <a:pt x="3418459" y="180975"/>
                </a:lnTo>
                <a:lnTo>
                  <a:pt x="3364484" y="187325"/>
                </a:lnTo>
                <a:lnTo>
                  <a:pt x="3310509" y="195325"/>
                </a:lnTo>
                <a:lnTo>
                  <a:pt x="3256534" y="201675"/>
                </a:lnTo>
                <a:lnTo>
                  <a:pt x="3202559" y="204850"/>
                </a:lnTo>
                <a:lnTo>
                  <a:pt x="3150108" y="204850"/>
                </a:lnTo>
                <a:lnTo>
                  <a:pt x="3100959" y="198500"/>
                </a:lnTo>
                <a:lnTo>
                  <a:pt x="3050159" y="185800"/>
                </a:lnTo>
                <a:lnTo>
                  <a:pt x="3004058" y="166750"/>
                </a:lnTo>
                <a:lnTo>
                  <a:pt x="2908808" y="115950"/>
                </a:lnTo>
                <a:lnTo>
                  <a:pt x="2861183" y="87375"/>
                </a:lnTo>
                <a:lnTo>
                  <a:pt x="2815082" y="60325"/>
                </a:lnTo>
                <a:lnTo>
                  <a:pt x="2765933" y="36575"/>
                </a:lnTo>
                <a:lnTo>
                  <a:pt x="2718308" y="17525"/>
                </a:lnTo>
                <a:lnTo>
                  <a:pt x="2669032" y="4825"/>
                </a:lnTo>
                <a:lnTo>
                  <a:pt x="2618232" y="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066544" y="429768"/>
            <a:ext cx="8697595" cy="4963795"/>
            <a:chOff x="2066544" y="429768"/>
            <a:chExt cx="8697595" cy="49637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429768"/>
              <a:ext cx="6228334" cy="20008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1815" y="429768"/>
              <a:ext cx="1586229" cy="20008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0247" y="429768"/>
              <a:ext cx="1821052" cy="20008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00" y="1417320"/>
              <a:ext cx="3887597" cy="20008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4472" y="1417320"/>
              <a:ext cx="1586229" cy="20008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6544" y="2404872"/>
              <a:ext cx="8697341" cy="20008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6768" y="3392423"/>
              <a:ext cx="6645909" cy="200088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618358" y="680669"/>
            <a:ext cx="7129780" cy="408749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567690" marR="551815" algn="ctr">
              <a:lnSpc>
                <a:spcPts val="7780"/>
              </a:lnSpc>
              <a:spcBef>
                <a:spcPts val="1075"/>
              </a:spcBef>
            </a:pPr>
            <a:r>
              <a:rPr sz="7200" b="1" spc="775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7200" b="1" spc="60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7200" b="1" spc="79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7200" b="1" spc="780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7200" b="1" spc="77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7200" b="1" spc="790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7200" b="1" spc="85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7200" b="1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7200" b="1" spc="-80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7200" b="1" dirty="0">
                <a:solidFill>
                  <a:srgbClr val="0000FF"/>
                </a:solidFill>
                <a:latin typeface="Cambria"/>
                <a:cs typeface="Cambria"/>
              </a:rPr>
              <a:t>4  </a:t>
            </a:r>
            <a:r>
              <a:rPr sz="7200" b="1" spc="580" dirty="0">
                <a:solidFill>
                  <a:srgbClr val="0000FF"/>
                </a:solidFill>
                <a:latin typeface="Cambria"/>
                <a:cs typeface="Cambria"/>
              </a:rPr>
              <a:t>BACK-</a:t>
            </a:r>
            <a:endParaRPr sz="7200">
              <a:latin typeface="Cambria"/>
              <a:cs typeface="Cambria"/>
            </a:endParaRPr>
          </a:p>
          <a:p>
            <a:pPr marL="12065" marR="5080" algn="ctr">
              <a:lnSpc>
                <a:spcPts val="7780"/>
              </a:lnSpc>
            </a:pPr>
            <a:r>
              <a:rPr sz="7200" b="1" spc="775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7200" b="1" spc="6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7200" b="1" spc="79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7200" b="1" spc="105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7200" b="1" spc="645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7200" b="1" spc="71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7200" b="1" spc="215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7200" b="1" spc="7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7200" b="1" spc="78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7200" b="1" spc="79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7200" b="1" dirty="0">
                <a:solidFill>
                  <a:srgbClr val="0000FF"/>
                </a:solidFill>
                <a:latin typeface="Cambria"/>
                <a:cs typeface="Cambria"/>
              </a:rPr>
              <a:t>N  </a:t>
            </a:r>
            <a:r>
              <a:rPr sz="7200" b="1" spc="64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7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1600391" y="1001267"/>
            <a:ext cx="6857998" cy="9579864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467250"/>
            <a:ext cx="880744" cy="59493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3145"/>
              </a:lnSpc>
              <a:tabLst>
                <a:tab pos="38950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algn="ctr">
              <a:lnSpc>
                <a:spcPts val="3654"/>
              </a:lnSpc>
              <a:tabLst>
                <a:tab pos="1810385" algn="l"/>
              </a:tabLst>
            </a:pPr>
            <a:r>
              <a:rPr sz="3200" spc="155" dirty="0">
                <a:solidFill>
                  <a:srgbClr val="FF0000"/>
                </a:solidFill>
                <a:latin typeface="Impact"/>
                <a:cs typeface="Impact"/>
              </a:rPr>
              <a:t>TRAINING	ALGORITHM</a:t>
            </a:r>
            <a:endParaRPr sz="3200">
              <a:latin typeface="Impact"/>
              <a:cs typeface="Impac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9239" y="228600"/>
            <a:ext cx="9576816" cy="4663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21909" y="702797"/>
            <a:ext cx="5126990" cy="249491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1175"/>
              </a:spcBef>
            </a:pPr>
            <a:r>
              <a:rPr sz="1800" spc="-15" dirty="0">
                <a:latin typeface="Cambria"/>
                <a:cs typeface="Cambria"/>
              </a:rPr>
              <a:t>From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above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diagram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we </a:t>
            </a:r>
            <a:r>
              <a:rPr sz="1800" dirty="0">
                <a:latin typeface="Cambria"/>
                <a:cs typeface="Cambria"/>
              </a:rPr>
              <a:t>can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see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that</a:t>
            </a:r>
            <a:endParaRPr sz="1800">
              <a:latin typeface="Cambria"/>
              <a:cs typeface="Cambria"/>
            </a:endParaRPr>
          </a:p>
          <a:p>
            <a:pPr marL="38100" marR="1939289" algn="just">
              <a:lnSpc>
                <a:spcPts val="3240"/>
              </a:lnSpc>
              <a:spcBef>
                <a:spcPts val="290"/>
              </a:spcBef>
            </a:pP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vector </a:t>
            </a:r>
            <a:r>
              <a:rPr sz="1800" b="1" spc="-20" dirty="0">
                <a:latin typeface="Cambria"/>
                <a:cs typeface="Cambria"/>
              </a:rPr>
              <a:t>to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baseline="-20833" dirty="0">
                <a:latin typeface="Cambria"/>
                <a:cs typeface="Cambria"/>
              </a:rPr>
              <a:t>1</a:t>
            </a:r>
            <a:r>
              <a:rPr sz="1800" dirty="0">
                <a:latin typeface="Cambria"/>
                <a:cs typeface="Cambria"/>
              </a:rPr>
              <a:t>: [v</a:t>
            </a:r>
            <a:r>
              <a:rPr sz="1800" baseline="-20833" dirty="0">
                <a:latin typeface="Cambria"/>
                <a:cs typeface="Cambria"/>
              </a:rPr>
              <a:t>11</a:t>
            </a:r>
            <a:r>
              <a:rPr sz="1800" dirty="0">
                <a:latin typeface="Cambria"/>
                <a:cs typeface="Cambria"/>
              </a:rPr>
              <a:t>, v</a:t>
            </a:r>
            <a:r>
              <a:rPr sz="1800" baseline="-20833" dirty="0">
                <a:latin typeface="Cambria"/>
                <a:cs typeface="Cambria"/>
              </a:rPr>
              <a:t>21</a:t>
            </a:r>
            <a:r>
              <a:rPr sz="1800" dirty="0">
                <a:latin typeface="Cambria"/>
                <a:cs typeface="Cambria"/>
              </a:rPr>
              <a:t>, v</a:t>
            </a:r>
            <a:r>
              <a:rPr sz="1800" baseline="-20833" dirty="0">
                <a:latin typeface="Cambria"/>
                <a:cs typeface="Cambria"/>
              </a:rPr>
              <a:t>01</a:t>
            </a:r>
            <a:r>
              <a:rPr sz="1800" dirty="0">
                <a:latin typeface="Cambria"/>
                <a:cs typeface="Cambria"/>
              </a:rPr>
              <a:t>]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</a:t>
            </a:r>
            <a:r>
              <a:rPr sz="1800" b="1" spc="-10" dirty="0">
                <a:latin typeface="Cambria"/>
                <a:cs typeface="Cambria"/>
              </a:rPr>
              <a:t>n</a:t>
            </a:r>
            <a:r>
              <a:rPr sz="1800" b="1" dirty="0">
                <a:latin typeface="Cambria"/>
                <a:cs typeface="Cambria"/>
              </a:rPr>
              <a:t>put </a:t>
            </a:r>
            <a:r>
              <a:rPr sz="1800" b="1" spc="-45" dirty="0">
                <a:latin typeface="Cambria"/>
                <a:cs typeface="Cambria"/>
              </a:rPr>
              <a:t>v</a:t>
            </a:r>
            <a:r>
              <a:rPr sz="1800" b="1" dirty="0">
                <a:latin typeface="Cambria"/>
                <a:cs typeface="Cambria"/>
              </a:rPr>
              <a:t>ec</a:t>
            </a:r>
            <a:r>
              <a:rPr sz="1800" b="1" spc="-35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or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35" dirty="0">
                <a:latin typeface="Cambria"/>
                <a:cs typeface="Cambria"/>
              </a:rPr>
              <a:t>t</a:t>
            </a:r>
            <a:r>
              <a:rPr sz="1800" b="1" dirty="0">
                <a:latin typeface="Cambria"/>
                <a:cs typeface="Cambria"/>
              </a:rPr>
              <a:t>o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Z</a:t>
            </a:r>
            <a:r>
              <a:rPr sz="1800" b="1" spc="7" baseline="-20833" dirty="0">
                <a:latin typeface="Cambria"/>
                <a:cs typeface="Cambria"/>
              </a:rPr>
              <a:t>2</a:t>
            </a:r>
            <a:r>
              <a:rPr sz="1800" b="1" dirty="0">
                <a:latin typeface="Cambria"/>
                <a:cs typeface="Cambria"/>
              </a:rPr>
              <a:t>:</a:t>
            </a:r>
            <a:r>
              <a:rPr sz="1800" b="1" spc="-1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[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12</a:t>
            </a:r>
            <a:r>
              <a:rPr sz="1800" dirty="0">
                <a:latin typeface="Cambria"/>
                <a:cs typeface="Cambria"/>
              </a:rPr>
              <a:t>,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22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v</a:t>
            </a:r>
            <a:r>
              <a:rPr sz="1800" spc="7" baseline="-20833" dirty="0">
                <a:latin typeface="Cambria"/>
                <a:cs typeface="Cambria"/>
              </a:rPr>
              <a:t>02</a:t>
            </a:r>
            <a:r>
              <a:rPr sz="1800" dirty="0">
                <a:latin typeface="Cambria"/>
                <a:cs typeface="Cambria"/>
              </a:rPr>
              <a:t>]  </a:t>
            </a:r>
            <a:r>
              <a:rPr sz="1800" b="1" spc="-5" dirty="0">
                <a:latin typeface="Cambria"/>
                <a:cs typeface="Cambria"/>
              </a:rPr>
              <a:t>Input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vector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to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5" dirty="0">
                <a:latin typeface="Cambria"/>
                <a:cs typeface="Cambria"/>
              </a:rPr>
              <a:t>Y: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[w</a:t>
            </a:r>
            <a:r>
              <a:rPr sz="1800" spc="-7" baseline="-20833" dirty="0">
                <a:latin typeface="Cambria"/>
                <a:cs typeface="Cambria"/>
              </a:rPr>
              <a:t>1</a:t>
            </a:r>
            <a:r>
              <a:rPr sz="1800" spc="-5" dirty="0">
                <a:latin typeface="Cambria"/>
                <a:cs typeface="Cambria"/>
              </a:rPr>
              <a:t>,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2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w</a:t>
            </a:r>
            <a:r>
              <a:rPr sz="1800" baseline="-20833" dirty="0">
                <a:latin typeface="Cambria"/>
                <a:cs typeface="Cambria"/>
              </a:rPr>
              <a:t>0</a:t>
            </a:r>
            <a:r>
              <a:rPr sz="1800" dirty="0">
                <a:latin typeface="Cambria"/>
                <a:cs typeface="Cambria"/>
              </a:rPr>
              <a:t>]</a:t>
            </a:r>
            <a:endParaRPr sz="1800">
              <a:latin typeface="Cambria"/>
              <a:cs typeface="Cambria"/>
            </a:endParaRPr>
          </a:p>
          <a:p>
            <a:pPr marL="38100" marR="30480" algn="just">
              <a:lnSpc>
                <a:spcPts val="3240"/>
              </a:lnSpc>
            </a:pPr>
            <a:r>
              <a:rPr sz="1800" spc="-10" dirty="0">
                <a:latin typeface="Cambria"/>
                <a:cs typeface="Cambria"/>
              </a:rPr>
              <a:t>The activation </a:t>
            </a:r>
            <a:r>
              <a:rPr sz="1800" spc="-5" dirty="0">
                <a:latin typeface="Cambria"/>
                <a:cs typeface="Cambria"/>
              </a:rPr>
              <a:t>function </a:t>
            </a:r>
            <a:r>
              <a:rPr sz="1800" dirty="0">
                <a:latin typeface="Cambria"/>
                <a:cs typeface="Cambria"/>
              </a:rPr>
              <a:t>is </a:t>
            </a:r>
            <a:r>
              <a:rPr sz="1800" spc="-15" dirty="0">
                <a:latin typeface="Cambria"/>
                <a:cs typeface="Cambria"/>
              </a:rPr>
              <a:t>given by </a:t>
            </a:r>
            <a:r>
              <a:rPr sz="1800" b="1" spc="-5" dirty="0">
                <a:latin typeface="Cambria"/>
                <a:cs typeface="Cambria"/>
              </a:rPr>
              <a:t>f(x)= 1/ </a:t>
            </a:r>
            <a:r>
              <a:rPr sz="1800" b="1" dirty="0">
                <a:latin typeface="Cambria"/>
                <a:cs typeface="Cambria"/>
              </a:rPr>
              <a:t>(1 </a:t>
            </a:r>
            <a:r>
              <a:rPr sz="1800" b="1" spc="-5" dirty="0">
                <a:latin typeface="Cambria"/>
                <a:cs typeface="Cambria"/>
              </a:rPr>
              <a:t>+e </a:t>
            </a:r>
            <a:r>
              <a:rPr sz="1800" b="1" spc="-7" baseline="25462" dirty="0">
                <a:latin typeface="Cambria"/>
                <a:cs typeface="Cambria"/>
              </a:rPr>
              <a:t>-x</a:t>
            </a:r>
            <a:r>
              <a:rPr sz="1800" b="1" spc="-5" dirty="0">
                <a:latin typeface="Cambria"/>
                <a:cs typeface="Cambria"/>
              </a:rPr>
              <a:t>) </a:t>
            </a:r>
            <a:r>
              <a:rPr sz="1800" b="1" spc="-38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dirty="0">
                <a:latin typeface="Cambria"/>
                <a:cs typeface="Cambria"/>
              </a:rPr>
              <a:t>= </a:t>
            </a:r>
            <a:r>
              <a:rPr sz="1800" b="1" spc="-10" dirty="0">
                <a:latin typeface="Cambria"/>
                <a:cs typeface="Cambria"/>
              </a:rPr>
              <a:t>[x1,x2]</a:t>
            </a:r>
            <a:r>
              <a:rPr sz="1800" b="1" spc="5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target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t=y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1832" y="3852671"/>
            <a:ext cx="5925820" cy="923925"/>
          </a:xfrm>
          <a:prstGeom prst="rect">
            <a:avLst/>
          </a:prstGeom>
          <a:solidFill>
            <a:srgbClr val="F3F3F1"/>
          </a:solidFill>
          <a:ln w="18288">
            <a:solidFill>
              <a:srgbClr val="0000FF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2710" marR="1118870">
              <a:lnSpc>
                <a:spcPts val="2590"/>
              </a:lnSpc>
              <a:spcBef>
                <a:spcPts val="65"/>
              </a:spcBef>
            </a:pPr>
            <a:r>
              <a:rPr sz="1800" b="1" spc="-10" dirty="0">
                <a:latin typeface="Cambria"/>
                <a:cs typeface="Cambria"/>
              </a:rPr>
              <a:t>1: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input </a:t>
            </a:r>
            <a:r>
              <a:rPr sz="1800" b="1" spc="-15" dirty="0">
                <a:latin typeface="Cambria"/>
                <a:cs typeface="Cambria"/>
              </a:rPr>
              <a:t>weight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for </a:t>
            </a:r>
            <a:r>
              <a:rPr sz="1800" b="1" spc="5" dirty="0">
                <a:latin typeface="Cambria"/>
                <a:cs typeface="Cambria"/>
              </a:rPr>
              <a:t>Z</a:t>
            </a:r>
            <a:r>
              <a:rPr sz="1800" b="1" spc="7" baseline="-20833" dirty="0">
                <a:latin typeface="Cambria"/>
                <a:cs typeface="Cambria"/>
              </a:rPr>
              <a:t>1</a:t>
            </a:r>
            <a:r>
              <a:rPr sz="1800" b="1" spc="44" baseline="-20833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Z</a:t>
            </a:r>
            <a:r>
              <a:rPr sz="1800" b="1" spc="-7" baseline="-20833" dirty="0">
                <a:latin typeface="Cambria"/>
                <a:cs typeface="Cambria"/>
              </a:rPr>
              <a:t>2 </a:t>
            </a:r>
            <a:r>
              <a:rPr sz="1800" b="1" spc="-375" baseline="-20833" dirty="0"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in1 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=v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01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2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12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11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2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2700" b="1" spc="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21</a:t>
            </a:r>
            <a:endParaRPr sz="1200">
              <a:latin typeface="Cambria"/>
              <a:cs typeface="Cambria"/>
            </a:endParaRPr>
          </a:p>
          <a:p>
            <a:pPr marL="92710">
              <a:lnSpc>
                <a:spcPts val="2005"/>
              </a:lnSpc>
            </a:pP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in2</a:t>
            </a:r>
            <a:r>
              <a:rPr sz="1200" b="1" spc="49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02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*</a:t>
            </a:r>
            <a:r>
              <a:rPr sz="12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21</a:t>
            </a:r>
            <a:r>
              <a:rPr sz="1200" b="1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+</a:t>
            </a:r>
            <a:r>
              <a:rPr sz="2700" b="1" spc="-15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spc="-7" baseline="13888" dirty="0">
                <a:solidFill>
                  <a:srgbClr val="FF0000"/>
                </a:solidFill>
                <a:latin typeface="Cambria"/>
                <a:cs typeface="Cambria"/>
              </a:rPr>
              <a:t>x</a:t>
            </a:r>
            <a:r>
              <a:rPr sz="1200" b="1" spc="-5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sz="2700" b="1" spc="-22" baseline="13888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700" b="1" baseline="13888" dirty="0">
                <a:solidFill>
                  <a:srgbClr val="FF0000"/>
                </a:solidFill>
                <a:latin typeface="Cambria"/>
                <a:cs typeface="Cambria"/>
              </a:rPr>
              <a:t>v</a:t>
            </a:r>
            <a:r>
              <a:rPr sz="1200" b="1" dirty="0">
                <a:solidFill>
                  <a:srgbClr val="FF0000"/>
                </a:solidFill>
                <a:latin typeface="Cambria"/>
                <a:cs typeface="Cambria"/>
              </a:rPr>
              <a:t>22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5691" y="5009388"/>
            <a:ext cx="5057140" cy="646430"/>
          </a:xfrm>
          <a:prstGeom prst="rect">
            <a:avLst/>
          </a:prstGeom>
          <a:solidFill>
            <a:srgbClr val="F3F3F1"/>
          </a:solidFill>
          <a:ln w="21335">
            <a:solidFill>
              <a:srgbClr val="0000F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8900" marR="697865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latin typeface="Cambria"/>
                <a:cs typeface="Cambria"/>
              </a:rPr>
              <a:t>3: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Net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input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 </a:t>
            </a:r>
            <a:r>
              <a:rPr sz="1800" b="1" spc="-5" dirty="0">
                <a:latin typeface="Cambria"/>
                <a:cs typeface="Cambria"/>
              </a:rPr>
              <a:t>Output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layer </a:t>
            </a:r>
            <a:r>
              <a:rPr sz="1800" b="1" spc="-385" dirty="0"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0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+ 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i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*w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800" b="1" spc="150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+ 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j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*w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endParaRPr sz="1800" baseline="-20833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0211" y="3863340"/>
            <a:ext cx="4087495" cy="920750"/>
          </a:xfrm>
          <a:prstGeom prst="rect">
            <a:avLst/>
          </a:prstGeom>
          <a:solidFill>
            <a:srgbClr val="F3F3F1"/>
          </a:solidFill>
          <a:ln w="21336">
            <a:solidFill>
              <a:srgbClr val="0000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latin typeface="Cambria"/>
                <a:cs typeface="Cambria"/>
              </a:rPr>
              <a:t>2: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Apply</a:t>
            </a:r>
            <a:r>
              <a:rPr sz="1800" b="1" spc="-4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Activation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  <a:tabLst>
                <a:tab pos="1463675" algn="l"/>
              </a:tabLst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1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f(Z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in1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)	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15" baseline="25462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800" b="1" spc="165" baseline="25462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Zin1</a:t>
            </a:r>
            <a:endParaRPr sz="1800" baseline="25462">
              <a:latin typeface="Cambria"/>
              <a:cs typeface="Cambria"/>
            </a:endParaRPr>
          </a:p>
          <a:p>
            <a:pPr marL="92075">
              <a:lnSpc>
                <a:spcPct val="100000"/>
              </a:lnSpc>
              <a:tabLst>
                <a:tab pos="1463675" algn="l"/>
              </a:tabLst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z</a:t>
            </a:r>
            <a:r>
              <a:rPr sz="1800" b="1" baseline="-20833" dirty="0">
                <a:solidFill>
                  <a:srgbClr val="FF0000"/>
                </a:solidFill>
                <a:latin typeface="Cambria"/>
                <a:cs typeface="Cambria"/>
              </a:rPr>
              <a:t>2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f(Z</a:t>
            </a:r>
            <a:r>
              <a:rPr sz="1800" b="1" spc="-7" baseline="-20833" dirty="0">
                <a:solidFill>
                  <a:srgbClr val="FF0000"/>
                </a:solidFill>
                <a:latin typeface="Cambria"/>
                <a:cs typeface="Cambria"/>
              </a:rPr>
              <a:t>in2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)	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15" baseline="25462" dirty="0">
                <a:solidFill>
                  <a:srgbClr val="FF0000"/>
                </a:solidFill>
                <a:latin typeface="Cambria"/>
                <a:cs typeface="Cambria"/>
              </a:rPr>
              <a:t>-</a:t>
            </a:r>
            <a:r>
              <a:rPr sz="1800" b="1" spc="165" baseline="25462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Zin2</a:t>
            </a:r>
            <a:endParaRPr sz="1800" baseline="25462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0547" y="5030723"/>
            <a:ext cx="5200015" cy="646430"/>
          </a:xfrm>
          <a:prstGeom prst="rect">
            <a:avLst/>
          </a:prstGeom>
          <a:solidFill>
            <a:srgbClr val="F3F3F1"/>
          </a:solidFill>
          <a:ln w="21336">
            <a:solidFill>
              <a:srgbClr val="0000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1800" b="1" spc="-10" dirty="0">
                <a:latin typeface="Cambria"/>
                <a:cs typeface="Cambria"/>
              </a:rPr>
              <a:t>4: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Calculate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output using</a:t>
            </a:r>
            <a:r>
              <a:rPr sz="1800" b="1" spc="-15" dirty="0">
                <a:latin typeface="Cambria"/>
                <a:cs typeface="Cambria"/>
              </a:rPr>
              <a:t> activation</a:t>
            </a:r>
            <a:endParaRPr sz="1800">
              <a:latin typeface="Cambria"/>
              <a:cs typeface="Cambria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y=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f(y</a:t>
            </a:r>
            <a:r>
              <a:rPr sz="1800" b="1" spc="7" baseline="-20833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1800" b="1" spc="5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r>
              <a:rPr sz="1800" b="1" spc="-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1/1+e</a:t>
            </a:r>
            <a:r>
              <a:rPr sz="1800" b="1" spc="-7" baseline="25462" dirty="0">
                <a:solidFill>
                  <a:srgbClr val="FF0000"/>
                </a:solidFill>
                <a:latin typeface="Cambria"/>
                <a:cs typeface="Cambria"/>
              </a:rPr>
              <a:t>-yin</a:t>
            </a:r>
            <a:endParaRPr sz="1800" baseline="25462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4503" y="768095"/>
            <a:ext cx="3953255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0" y="1895855"/>
            <a:ext cx="6858000" cy="9695815"/>
            <a:chOff x="0" y="1895855"/>
            <a:chExt cx="6858000" cy="969581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95855"/>
              <a:ext cx="6857999" cy="93817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6264" y="9552432"/>
              <a:ext cx="1231391" cy="20391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0367" y="8330184"/>
              <a:ext cx="756869" cy="2996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993" y="0"/>
            <a:ext cx="612711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36085" algn="l"/>
              </a:tabLst>
            </a:pPr>
            <a:r>
              <a:rPr sz="5100" spc="170" dirty="0">
                <a:solidFill>
                  <a:srgbClr val="2A1A00"/>
                </a:solidFill>
              </a:rPr>
              <a:t>ARCHITECTURE	</a:t>
            </a:r>
            <a:r>
              <a:rPr sz="5100" spc="90" dirty="0">
                <a:solidFill>
                  <a:srgbClr val="2A1A00"/>
                </a:solidFill>
              </a:rPr>
              <a:t>OF</a:t>
            </a:r>
            <a:r>
              <a:rPr sz="5100" spc="310" dirty="0">
                <a:solidFill>
                  <a:srgbClr val="2A1A00"/>
                </a:solidFill>
              </a:rPr>
              <a:t> </a:t>
            </a:r>
            <a:r>
              <a:rPr sz="5100" spc="120" dirty="0">
                <a:solidFill>
                  <a:srgbClr val="2A1A00"/>
                </a:solidFill>
              </a:rPr>
              <a:t>ANN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5185409" y="652828"/>
            <a:ext cx="6551295" cy="588010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8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mbria"/>
                <a:cs typeface="Cambria"/>
              </a:rPr>
              <a:t>Input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Nodes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(input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layer):</a:t>
            </a:r>
            <a:endParaRPr sz="2400">
              <a:latin typeface="Cambria"/>
              <a:cs typeface="Cambria"/>
            </a:endParaRPr>
          </a:p>
          <a:p>
            <a:pPr marL="241300" marR="222885" indent="-228600" algn="just">
              <a:lnSpc>
                <a:spcPct val="110100"/>
              </a:lnSpc>
              <a:spcBef>
                <a:spcPts val="690"/>
              </a:spcBef>
              <a:buClr>
                <a:srgbClr val="2A1A00"/>
              </a:buClr>
              <a:buChar char="-"/>
              <a:tabLst>
                <a:tab pos="241300" algn="l"/>
              </a:tabLst>
            </a:pPr>
            <a:r>
              <a:rPr sz="2400" spc="-10" dirty="0">
                <a:latin typeface="Cambria"/>
                <a:cs typeface="Cambria"/>
              </a:rPr>
              <a:t>It </a:t>
            </a:r>
            <a:r>
              <a:rPr sz="2400" dirty="0">
                <a:latin typeface="Cambria"/>
                <a:cs typeface="Cambria"/>
              </a:rPr>
              <a:t>contains </a:t>
            </a:r>
            <a:r>
              <a:rPr sz="2400" spc="-5" dirty="0">
                <a:latin typeface="Cambria"/>
                <a:cs typeface="Cambria"/>
              </a:rPr>
              <a:t>those nodes that </a:t>
            </a:r>
            <a:r>
              <a:rPr sz="2400" spc="-20" dirty="0">
                <a:latin typeface="Cambria"/>
                <a:cs typeface="Cambria"/>
              </a:rPr>
              <a:t>receive </a:t>
            </a:r>
            <a:r>
              <a:rPr sz="2400" dirty="0">
                <a:latin typeface="Cambria"/>
                <a:cs typeface="Cambria"/>
              </a:rPr>
              <a:t>input </a:t>
            </a:r>
            <a:r>
              <a:rPr sz="2400" spc="-10" dirty="0">
                <a:latin typeface="Cambria"/>
                <a:cs typeface="Cambria"/>
              </a:rPr>
              <a:t>from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outside </a:t>
            </a:r>
            <a:r>
              <a:rPr sz="2400" spc="-10" dirty="0">
                <a:latin typeface="Cambria"/>
                <a:cs typeface="Cambria"/>
              </a:rPr>
              <a:t>world </a:t>
            </a:r>
            <a:r>
              <a:rPr sz="2400" dirty="0">
                <a:latin typeface="Cambria"/>
                <a:cs typeface="Cambria"/>
              </a:rPr>
              <a:t>on </a:t>
            </a:r>
            <a:r>
              <a:rPr sz="2400" spc="-10" dirty="0">
                <a:latin typeface="Cambria"/>
                <a:cs typeface="Cambria"/>
              </a:rPr>
              <a:t>which network </a:t>
            </a:r>
            <a:r>
              <a:rPr sz="2400" spc="-5" dirty="0">
                <a:latin typeface="Cambria"/>
                <a:cs typeface="Cambria"/>
              </a:rPr>
              <a:t>will learn,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recognize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them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-5" dirty="0">
                <a:latin typeface="Cambria"/>
                <a:cs typeface="Cambria"/>
              </a:rPr>
              <a:t> process</a:t>
            </a:r>
            <a:r>
              <a:rPr sz="2400" dirty="0">
                <a:latin typeface="Cambria"/>
                <a:cs typeface="Cambria"/>
              </a:rPr>
              <a:t> otherwise.</a:t>
            </a:r>
            <a:endParaRPr sz="2400">
              <a:latin typeface="Cambria"/>
              <a:cs typeface="Cambria"/>
            </a:endParaRPr>
          </a:p>
          <a:p>
            <a:pPr marL="241300" marR="255904" indent="-228600" algn="just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Char char="-"/>
              <a:tabLst>
                <a:tab pos="241300" algn="l"/>
              </a:tabLst>
            </a:pPr>
            <a:r>
              <a:rPr sz="2400" dirty="0">
                <a:latin typeface="Cambria"/>
                <a:cs typeface="Cambria"/>
              </a:rPr>
              <a:t>No </a:t>
            </a:r>
            <a:r>
              <a:rPr sz="2400" spc="-5" dirty="0">
                <a:latin typeface="Cambria"/>
                <a:cs typeface="Cambria"/>
              </a:rPr>
              <a:t>computation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done </a:t>
            </a:r>
            <a:r>
              <a:rPr sz="2400" spc="-10" dirty="0">
                <a:latin typeface="Cambria"/>
                <a:cs typeface="Cambria"/>
              </a:rPr>
              <a:t>here </a:t>
            </a:r>
            <a:r>
              <a:rPr sz="2400" spc="-5" dirty="0">
                <a:latin typeface="Cambria"/>
                <a:cs typeface="Cambria"/>
              </a:rPr>
              <a:t>within this </a:t>
            </a:r>
            <a:r>
              <a:rPr sz="2400" spc="-60" dirty="0">
                <a:latin typeface="Cambria"/>
                <a:cs typeface="Cambria"/>
              </a:rPr>
              <a:t>layer, </a:t>
            </a:r>
            <a:r>
              <a:rPr sz="2400" spc="-5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they </a:t>
            </a:r>
            <a:r>
              <a:rPr sz="2400" spc="-5" dirty="0">
                <a:latin typeface="Cambria"/>
                <a:cs typeface="Cambria"/>
              </a:rPr>
              <a:t>just </a:t>
            </a:r>
            <a:r>
              <a:rPr sz="2400" dirty="0">
                <a:latin typeface="Cambria"/>
                <a:cs typeface="Cambria"/>
              </a:rPr>
              <a:t>pass the </a:t>
            </a:r>
            <a:r>
              <a:rPr sz="2400" spc="-5" dirty="0">
                <a:latin typeface="Cambria"/>
                <a:cs typeface="Cambria"/>
              </a:rPr>
              <a:t>information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next </a:t>
            </a:r>
            <a:r>
              <a:rPr sz="2400" spc="-20" dirty="0">
                <a:latin typeface="Cambria"/>
                <a:cs typeface="Cambria"/>
              </a:rPr>
              <a:t>layer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(hidden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layer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most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time).</a:t>
            </a:r>
            <a:endParaRPr sz="240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Char char="-"/>
              <a:tabLst>
                <a:tab pos="241300" algn="l"/>
              </a:tabLst>
            </a:pPr>
            <a:r>
              <a:rPr sz="2400" dirty="0">
                <a:latin typeface="Cambria"/>
                <a:cs typeface="Cambria"/>
              </a:rPr>
              <a:t>A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block</a:t>
            </a:r>
            <a:r>
              <a:rPr sz="2400" dirty="0">
                <a:latin typeface="Cambria"/>
                <a:cs typeface="Cambria"/>
              </a:rPr>
              <a:t> of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nodes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also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called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b="1" spc="-25" dirty="0">
                <a:latin typeface="Cambria"/>
                <a:cs typeface="Cambria"/>
              </a:rPr>
              <a:t>layer</a:t>
            </a:r>
            <a:r>
              <a:rPr sz="2400" spc="-25" dirty="0"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Cambria"/>
                <a:cs typeface="Cambria"/>
              </a:rPr>
              <a:t>Output</a:t>
            </a:r>
            <a:r>
              <a:rPr sz="2400" b="1" spc="-5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Nodes</a:t>
            </a:r>
            <a:r>
              <a:rPr sz="2400" b="1" spc="-3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(output</a:t>
            </a:r>
            <a:r>
              <a:rPr sz="2400" b="1" spc="-5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layer):</a:t>
            </a:r>
            <a:endParaRPr sz="240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Char char="-"/>
              <a:tabLst>
                <a:tab pos="241300" algn="l"/>
              </a:tabLst>
            </a:pPr>
            <a:r>
              <a:rPr sz="2400" spc="-10" dirty="0">
                <a:latin typeface="Cambria"/>
                <a:cs typeface="Cambria"/>
              </a:rPr>
              <a:t>It </a:t>
            </a:r>
            <a:r>
              <a:rPr sz="2400" dirty="0">
                <a:latin typeface="Cambria"/>
                <a:cs typeface="Cambria"/>
              </a:rPr>
              <a:t>contains </a:t>
            </a:r>
            <a:r>
              <a:rPr sz="2400" spc="-5" dirty="0">
                <a:latin typeface="Cambria"/>
                <a:cs typeface="Cambria"/>
              </a:rPr>
              <a:t>node(s) that respond the information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about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how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learned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any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task.</a:t>
            </a:r>
            <a:endParaRPr sz="240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Char char="-"/>
              <a:tabLst>
                <a:tab pos="241300" algn="l"/>
              </a:tabLst>
            </a:pPr>
            <a:r>
              <a:rPr sz="2400" spc="-5" dirty="0">
                <a:latin typeface="Cambria"/>
                <a:cs typeface="Cambria"/>
              </a:rPr>
              <a:t>Here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we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finally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use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activation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endParaRPr sz="240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mbria"/>
                <a:cs typeface="Cambria"/>
              </a:rPr>
              <a:t>maps</a:t>
            </a:r>
            <a:r>
              <a:rPr sz="2400" spc="-10" dirty="0">
                <a:latin typeface="Cambria"/>
                <a:cs typeface="Cambria"/>
              </a:rPr>
              <a:t> to </a:t>
            </a:r>
            <a:r>
              <a:rPr sz="2400" spc="-5" dirty="0">
                <a:latin typeface="Cambria"/>
                <a:cs typeface="Cambria"/>
              </a:rPr>
              <a:t>the desired </a:t>
            </a:r>
            <a:r>
              <a:rPr sz="2400" dirty="0">
                <a:latin typeface="Cambria"/>
                <a:cs typeface="Cambria"/>
              </a:rPr>
              <a:t>output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format.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6527"/>
            <a:ext cx="5068824" cy="3925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0"/>
            <a:ext cx="10985500" cy="6858000"/>
          </a:xfrm>
          <a:custGeom>
            <a:avLst/>
            <a:gdLst/>
            <a:ahLst/>
            <a:cxnLst/>
            <a:rect l="l" t="t" r="r" b="b"/>
            <a:pathLst>
              <a:path w="10985500" h="6858000">
                <a:moveTo>
                  <a:pt x="0" y="6858000"/>
                </a:moveTo>
                <a:lnTo>
                  <a:pt x="10984991" y="6858000"/>
                </a:lnTo>
                <a:lnTo>
                  <a:pt x="109849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23925" cy="6858000"/>
            <a:chOff x="0" y="0"/>
            <a:chExt cx="923925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23925" cy="6858000"/>
            </a:xfrm>
            <a:custGeom>
              <a:avLst/>
              <a:gdLst/>
              <a:ahLst/>
              <a:cxnLst/>
              <a:rect l="l" t="t" r="r" b="b"/>
              <a:pathLst>
                <a:path w="923925" h="6858000">
                  <a:moveTo>
                    <a:pt x="923544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923544" y="6857999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8008"/>
              <a:ext cx="677989" cy="1470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04815"/>
              <a:ext cx="677989" cy="613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7472"/>
              <a:ext cx="677989" cy="5128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4279"/>
              <a:ext cx="677989" cy="6139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-4372" y="467250"/>
            <a:ext cx="880744" cy="59493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3145"/>
              </a:lnSpc>
              <a:tabLst>
                <a:tab pos="38950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  <a:p>
            <a:pPr algn="ctr">
              <a:lnSpc>
                <a:spcPts val="3654"/>
              </a:lnSpc>
              <a:tabLst>
                <a:tab pos="1810385" algn="l"/>
              </a:tabLst>
            </a:pPr>
            <a:r>
              <a:rPr sz="3200" spc="155" dirty="0">
                <a:solidFill>
                  <a:srgbClr val="FF0000"/>
                </a:solidFill>
                <a:latin typeface="Impact"/>
                <a:cs typeface="Impact"/>
              </a:rPr>
              <a:t>TRAINING	ALGORITHM</a:t>
            </a:r>
            <a:endParaRPr sz="3200">
              <a:latin typeface="Impact"/>
              <a:cs typeface="Impac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0911" y="0"/>
            <a:ext cx="3429000" cy="5059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1094232"/>
            <a:ext cx="3962400" cy="267614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210683" y="870965"/>
            <a:ext cx="643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5:</a:t>
            </a:r>
            <a:r>
              <a:rPr sz="1800" b="1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Calculation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of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 Error</a:t>
            </a:r>
            <a:r>
              <a:rPr sz="1800" b="1" spc="-5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mbria"/>
                <a:cs typeface="Cambria"/>
              </a:rPr>
              <a:t>between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hidden</a:t>
            </a:r>
            <a:r>
              <a:rPr sz="1800" b="1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00"/>
                </a:solidFill>
                <a:latin typeface="Cambria"/>
                <a:cs typeface="Cambria"/>
              </a:rPr>
              <a:t>layer</a:t>
            </a:r>
            <a:r>
              <a:rPr sz="1800" b="1" spc="-5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sz="1800" b="1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ambria"/>
                <a:cs typeface="Cambria"/>
              </a:rPr>
              <a:t>output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00"/>
                </a:solidFill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39867" y="790955"/>
            <a:ext cx="6849109" cy="1981200"/>
            <a:chOff x="5039867" y="790955"/>
            <a:chExt cx="6849109" cy="1981200"/>
          </a:xfrm>
        </p:grpSpPr>
        <p:sp>
          <p:nvSpPr>
            <p:cNvPr id="15" name="object 15"/>
            <p:cNvSpPr/>
            <p:nvPr/>
          </p:nvSpPr>
          <p:spPr>
            <a:xfrm>
              <a:off x="5039867" y="790955"/>
              <a:ext cx="6849109" cy="1981200"/>
            </a:xfrm>
            <a:custGeom>
              <a:avLst/>
              <a:gdLst/>
              <a:ahLst/>
              <a:cxnLst/>
              <a:rect l="l" t="t" r="r" b="b"/>
              <a:pathLst>
                <a:path w="6849109" h="1981200">
                  <a:moveTo>
                    <a:pt x="0" y="1959864"/>
                  </a:moveTo>
                  <a:lnTo>
                    <a:pt x="0" y="1981200"/>
                  </a:lnTo>
                  <a:lnTo>
                    <a:pt x="21336" y="1981200"/>
                  </a:lnTo>
                  <a:lnTo>
                    <a:pt x="0" y="1959864"/>
                  </a:lnTo>
                  <a:close/>
                </a:path>
                <a:path w="6849109" h="1981200">
                  <a:moveTo>
                    <a:pt x="21336" y="0"/>
                  </a:moveTo>
                  <a:lnTo>
                    <a:pt x="0" y="21336"/>
                  </a:lnTo>
                  <a:lnTo>
                    <a:pt x="0" y="1959864"/>
                  </a:lnTo>
                  <a:lnTo>
                    <a:pt x="21336" y="1981200"/>
                  </a:lnTo>
                  <a:lnTo>
                    <a:pt x="21336" y="0"/>
                  </a:lnTo>
                  <a:close/>
                </a:path>
                <a:path w="6849109" h="1981200">
                  <a:moveTo>
                    <a:pt x="6827520" y="1959864"/>
                  </a:moveTo>
                  <a:lnTo>
                    <a:pt x="21336" y="1959864"/>
                  </a:lnTo>
                  <a:lnTo>
                    <a:pt x="21336" y="1981200"/>
                  </a:lnTo>
                  <a:lnTo>
                    <a:pt x="6827520" y="1981200"/>
                  </a:lnTo>
                  <a:lnTo>
                    <a:pt x="6827520" y="1959864"/>
                  </a:lnTo>
                  <a:close/>
                </a:path>
                <a:path w="6849109" h="1981200">
                  <a:moveTo>
                    <a:pt x="6827520" y="0"/>
                  </a:moveTo>
                  <a:lnTo>
                    <a:pt x="6827520" y="1981200"/>
                  </a:lnTo>
                  <a:lnTo>
                    <a:pt x="6848856" y="1959864"/>
                  </a:lnTo>
                  <a:lnTo>
                    <a:pt x="6848856" y="21336"/>
                  </a:lnTo>
                  <a:lnTo>
                    <a:pt x="6827520" y="0"/>
                  </a:lnTo>
                  <a:close/>
                </a:path>
                <a:path w="6849109" h="1981200">
                  <a:moveTo>
                    <a:pt x="6848856" y="1959864"/>
                  </a:moveTo>
                  <a:lnTo>
                    <a:pt x="6827520" y="1981200"/>
                  </a:lnTo>
                  <a:lnTo>
                    <a:pt x="6848856" y="1981200"/>
                  </a:lnTo>
                  <a:lnTo>
                    <a:pt x="6848856" y="1959864"/>
                  </a:lnTo>
                  <a:close/>
                </a:path>
                <a:path w="6849109" h="1981200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0"/>
                  </a:lnTo>
                  <a:close/>
                </a:path>
                <a:path w="6849109" h="1981200">
                  <a:moveTo>
                    <a:pt x="6827520" y="0"/>
                  </a:moveTo>
                  <a:lnTo>
                    <a:pt x="21336" y="0"/>
                  </a:lnTo>
                  <a:lnTo>
                    <a:pt x="21336" y="21336"/>
                  </a:lnTo>
                  <a:lnTo>
                    <a:pt x="6827520" y="21336"/>
                  </a:lnTo>
                  <a:lnTo>
                    <a:pt x="6827520" y="0"/>
                  </a:lnTo>
                  <a:close/>
                </a:path>
                <a:path w="6849109" h="1981200">
                  <a:moveTo>
                    <a:pt x="6848856" y="0"/>
                  </a:moveTo>
                  <a:lnTo>
                    <a:pt x="6827520" y="0"/>
                  </a:lnTo>
                  <a:lnTo>
                    <a:pt x="6848856" y="21336"/>
                  </a:lnTo>
                  <a:lnTo>
                    <a:pt x="684885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800" y="1213104"/>
              <a:ext cx="3294888" cy="624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7271" y="1847088"/>
              <a:ext cx="3343655" cy="81991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134355" y="3201923"/>
            <a:ext cx="6781800" cy="1801495"/>
            <a:chOff x="5134355" y="3201923"/>
            <a:chExt cx="6781800" cy="1801495"/>
          </a:xfrm>
        </p:grpSpPr>
        <p:sp>
          <p:nvSpPr>
            <p:cNvPr id="19" name="object 19"/>
            <p:cNvSpPr/>
            <p:nvPr/>
          </p:nvSpPr>
          <p:spPr>
            <a:xfrm>
              <a:off x="5134355" y="3201923"/>
              <a:ext cx="6781800" cy="1801495"/>
            </a:xfrm>
            <a:custGeom>
              <a:avLst/>
              <a:gdLst/>
              <a:ahLst/>
              <a:cxnLst/>
              <a:rect l="l" t="t" r="r" b="b"/>
              <a:pathLst>
                <a:path w="6781800" h="1801495">
                  <a:moveTo>
                    <a:pt x="0" y="1780032"/>
                  </a:moveTo>
                  <a:lnTo>
                    <a:pt x="0" y="1801368"/>
                  </a:lnTo>
                  <a:lnTo>
                    <a:pt x="21336" y="1801368"/>
                  </a:lnTo>
                  <a:lnTo>
                    <a:pt x="0" y="1780032"/>
                  </a:lnTo>
                  <a:close/>
                </a:path>
                <a:path w="6781800" h="1801495">
                  <a:moveTo>
                    <a:pt x="21336" y="0"/>
                  </a:moveTo>
                  <a:lnTo>
                    <a:pt x="0" y="21336"/>
                  </a:lnTo>
                  <a:lnTo>
                    <a:pt x="0" y="1780032"/>
                  </a:lnTo>
                  <a:lnTo>
                    <a:pt x="21336" y="1801368"/>
                  </a:lnTo>
                  <a:lnTo>
                    <a:pt x="21336" y="0"/>
                  </a:lnTo>
                  <a:close/>
                </a:path>
                <a:path w="6781800" h="1801495">
                  <a:moveTo>
                    <a:pt x="6760464" y="1780032"/>
                  </a:moveTo>
                  <a:lnTo>
                    <a:pt x="21336" y="1780032"/>
                  </a:lnTo>
                  <a:lnTo>
                    <a:pt x="21336" y="1801368"/>
                  </a:lnTo>
                  <a:lnTo>
                    <a:pt x="6760464" y="1801368"/>
                  </a:lnTo>
                  <a:lnTo>
                    <a:pt x="6760464" y="1780032"/>
                  </a:lnTo>
                  <a:close/>
                </a:path>
                <a:path w="6781800" h="1801495">
                  <a:moveTo>
                    <a:pt x="6760464" y="0"/>
                  </a:moveTo>
                  <a:lnTo>
                    <a:pt x="6760464" y="1801368"/>
                  </a:lnTo>
                  <a:lnTo>
                    <a:pt x="6781800" y="1780032"/>
                  </a:lnTo>
                  <a:lnTo>
                    <a:pt x="6781800" y="21336"/>
                  </a:lnTo>
                  <a:lnTo>
                    <a:pt x="6760464" y="0"/>
                  </a:lnTo>
                  <a:close/>
                </a:path>
                <a:path w="6781800" h="1801495">
                  <a:moveTo>
                    <a:pt x="6781800" y="1780032"/>
                  </a:moveTo>
                  <a:lnTo>
                    <a:pt x="6760464" y="1801368"/>
                  </a:lnTo>
                  <a:lnTo>
                    <a:pt x="6781800" y="1801368"/>
                  </a:lnTo>
                  <a:lnTo>
                    <a:pt x="6781800" y="1780032"/>
                  </a:lnTo>
                  <a:close/>
                </a:path>
                <a:path w="6781800" h="1801495">
                  <a:moveTo>
                    <a:pt x="21336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336" y="0"/>
                  </a:lnTo>
                  <a:close/>
                </a:path>
                <a:path w="6781800" h="1801495">
                  <a:moveTo>
                    <a:pt x="6760464" y="0"/>
                  </a:moveTo>
                  <a:lnTo>
                    <a:pt x="21336" y="0"/>
                  </a:lnTo>
                  <a:lnTo>
                    <a:pt x="21336" y="21336"/>
                  </a:lnTo>
                  <a:lnTo>
                    <a:pt x="6760464" y="21336"/>
                  </a:lnTo>
                  <a:lnTo>
                    <a:pt x="6760464" y="0"/>
                  </a:lnTo>
                  <a:close/>
                </a:path>
                <a:path w="6781800" h="1801495">
                  <a:moveTo>
                    <a:pt x="6781800" y="0"/>
                  </a:moveTo>
                  <a:lnTo>
                    <a:pt x="6760464" y="0"/>
                  </a:lnTo>
                  <a:lnTo>
                    <a:pt x="6781800" y="21336"/>
                  </a:lnTo>
                  <a:lnTo>
                    <a:pt x="67818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6439" y="3294887"/>
              <a:ext cx="5836920" cy="16581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86578" y="3336112"/>
            <a:ext cx="224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mbria"/>
                <a:cs typeface="Cambria"/>
              </a:rPr>
              <a:t>6</a:t>
            </a:r>
            <a:r>
              <a:rPr sz="1800" b="1" dirty="0">
                <a:latin typeface="Cambria"/>
                <a:cs typeface="Cambria"/>
              </a:rPr>
              <a:t>: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032" y="1200911"/>
            <a:ext cx="505968" cy="34290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0232" y="981455"/>
            <a:ext cx="2758439" cy="37825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17976" y="4913376"/>
            <a:ext cx="2438400" cy="66964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4439" y="1243583"/>
            <a:ext cx="1761744" cy="43708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5983" y="6129528"/>
            <a:ext cx="1667255" cy="4315967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032" y="1200911"/>
            <a:ext cx="505968" cy="34290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9567" y="865632"/>
            <a:ext cx="2679192" cy="37825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3623" y="4895088"/>
            <a:ext cx="408431" cy="67208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7632" y="7135368"/>
            <a:ext cx="3468624" cy="2075688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472" y="1158239"/>
            <a:ext cx="4968240" cy="10296143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3544"/>
            <a:ext cx="6858000" cy="10985500"/>
          </a:xfrm>
          <a:custGeom>
            <a:avLst/>
            <a:gdLst/>
            <a:ahLst/>
            <a:cxnLst/>
            <a:rect l="l" t="t" r="r" b="b"/>
            <a:pathLst>
              <a:path w="6858000" h="10985500">
                <a:moveTo>
                  <a:pt x="0" y="10984991"/>
                </a:moveTo>
                <a:lnTo>
                  <a:pt x="6858000" y="10984991"/>
                </a:lnTo>
                <a:lnTo>
                  <a:pt x="6858000" y="0"/>
                </a:lnTo>
                <a:lnTo>
                  <a:pt x="0" y="0"/>
                </a:lnTo>
                <a:lnTo>
                  <a:pt x="0" y="10984991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908535"/>
            <a:ext cx="6858000" cy="283845"/>
          </a:xfrm>
          <a:custGeom>
            <a:avLst/>
            <a:gdLst/>
            <a:ahLst/>
            <a:cxnLst/>
            <a:rect l="l" t="t" r="r" b="b"/>
            <a:pathLst>
              <a:path w="6858000" h="283845">
                <a:moveTo>
                  <a:pt x="6858000" y="283464"/>
                </a:moveTo>
                <a:lnTo>
                  <a:pt x="6858000" y="0"/>
                </a:lnTo>
                <a:lnTo>
                  <a:pt x="0" y="0"/>
                </a:lnTo>
                <a:lnTo>
                  <a:pt x="0" y="283464"/>
                </a:lnTo>
                <a:lnTo>
                  <a:pt x="6858000" y="283464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858000" cy="923925"/>
            <a:chOff x="0" y="0"/>
            <a:chExt cx="6858000" cy="92392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6858000" cy="923925"/>
            </a:xfrm>
            <a:custGeom>
              <a:avLst/>
              <a:gdLst/>
              <a:ahLst/>
              <a:cxnLst/>
              <a:rect l="l" t="t" r="r" b="b"/>
              <a:pathLst>
                <a:path w="6858000" h="923925">
                  <a:moveTo>
                    <a:pt x="6857999" y="923543"/>
                  </a:moveTo>
                  <a:lnTo>
                    <a:pt x="6857999" y="0"/>
                  </a:lnTo>
                  <a:lnTo>
                    <a:pt x="0" y="0"/>
                  </a:lnTo>
                  <a:lnTo>
                    <a:pt x="0" y="923544"/>
                  </a:lnTo>
                  <a:lnTo>
                    <a:pt x="6857999" y="923543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458" y="0"/>
              <a:ext cx="1470533" cy="677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02" y="0"/>
              <a:ext cx="613981" cy="677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394" y="0"/>
              <a:ext cx="5128133" cy="677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9739" y="0"/>
              <a:ext cx="613981" cy="67798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061" y="0"/>
            <a:ext cx="5949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23085" algn="l"/>
              </a:tabLst>
            </a:pPr>
            <a:r>
              <a:rPr spc="155" dirty="0"/>
              <a:t>TRAINING	ALGORITHM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3911" y="1066800"/>
            <a:ext cx="569976" cy="3639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3791" y="6010655"/>
            <a:ext cx="1200911" cy="33040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1143000"/>
            <a:ext cx="2548127" cy="40873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66159" y="5971032"/>
            <a:ext cx="1173480" cy="34107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36776" y="5983223"/>
            <a:ext cx="1359408" cy="3386328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9127" y="24422"/>
            <a:ext cx="6858000" cy="791210"/>
            <a:chOff x="2929127" y="24422"/>
            <a:chExt cx="6858000" cy="791210"/>
          </a:xfrm>
        </p:grpSpPr>
        <p:sp>
          <p:nvSpPr>
            <p:cNvPr id="3" name="object 3"/>
            <p:cNvSpPr/>
            <p:nvPr/>
          </p:nvSpPr>
          <p:spPr>
            <a:xfrm>
              <a:off x="2929127" y="137159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6858000" y="481583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3927" y="24422"/>
              <a:ext cx="1470533" cy="7907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672" y="24422"/>
              <a:ext cx="613981" cy="790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6927" y="24422"/>
              <a:ext cx="5128133" cy="7907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45002" y="116586"/>
            <a:ext cx="58007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07790" algn="l"/>
              </a:tabLst>
            </a:pPr>
            <a:r>
              <a:rPr sz="2800" b="1" spc="135" dirty="0">
                <a:solidFill>
                  <a:srgbClr val="0000FF"/>
                </a:solidFill>
                <a:latin typeface="Cambria"/>
                <a:cs typeface="Cambria"/>
              </a:rPr>
              <a:t>BACK-PROPAGATION	</a:t>
            </a:r>
            <a:r>
              <a:rPr sz="2800" b="1" spc="15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91" y="749782"/>
            <a:ext cx="10626725" cy="788035"/>
            <a:chOff x="1002791" y="749782"/>
            <a:chExt cx="10626725" cy="7880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91" y="749782"/>
              <a:ext cx="6399022" cy="5133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5744" y="749782"/>
              <a:ext cx="2107565" cy="5133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8927" y="749782"/>
              <a:ext cx="2680589" cy="5133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791" y="1024102"/>
              <a:ext cx="3875278" cy="5133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36396" y="808482"/>
            <a:ext cx="10293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mbria"/>
                <a:cs typeface="Cambria"/>
              </a:rPr>
              <a:t>Q.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Build</a:t>
            </a:r>
            <a:r>
              <a:rPr sz="1800" b="1" spc="-5" dirty="0">
                <a:latin typeface="Cambria"/>
                <a:cs typeface="Cambria"/>
              </a:rPr>
              <a:t> an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Artificial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Neural</a:t>
            </a:r>
            <a:r>
              <a:rPr sz="1800" b="1" spc="-4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Network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30" dirty="0">
                <a:latin typeface="Cambria"/>
                <a:cs typeface="Cambria"/>
              </a:rPr>
              <a:t>by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implementing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r>
              <a:rPr sz="1800" b="1" spc="4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Backpropagation</a:t>
            </a:r>
            <a:r>
              <a:rPr sz="1800" b="1" spc="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algorithm </a:t>
            </a:r>
            <a:r>
              <a:rPr sz="1800" b="1" spc="-10" dirty="0">
                <a:latin typeface="Cambria"/>
                <a:cs typeface="Cambria"/>
              </a:rPr>
              <a:t>and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test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mbria"/>
                <a:cs typeface="Cambria"/>
              </a:rPr>
              <a:t>same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using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appropriate</a:t>
            </a:r>
            <a:r>
              <a:rPr sz="1800" b="1" spc="-7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data</a:t>
            </a:r>
            <a:r>
              <a:rPr sz="1800" b="1" spc="10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sets.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65704" y="1539239"/>
            <a:ext cx="3904488" cy="1956816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3450" y="62941"/>
            <a:ext cx="82530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NO.</a:t>
            </a:r>
            <a:r>
              <a:rPr sz="4000" b="1" spc="38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5" dirty="0">
                <a:solidFill>
                  <a:srgbClr val="2A1A00"/>
                </a:solidFill>
                <a:latin typeface="Cambria"/>
                <a:cs typeface="Cambria"/>
              </a:rPr>
              <a:t>OF</a:t>
            </a:r>
            <a:r>
              <a:rPr sz="4000" b="1" spc="39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40" dirty="0">
                <a:solidFill>
                  <a:srgbClr val="2A1A00"/>
                </a:solidFill>
                <a:latin typeface="Cambria"/>
                <a:cs typeface="Cambria"/>
              </a:rPr>
              <a:t>NEURONS</a:t>
            </a:r>
            <a:r>
              <a:rPr sz="4000" b="1" spc="43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IN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10" dirty="0">
                <a:solidFill>
                  <a:srgbClr val="2A1A00"/>
                </a:solidFill>
                <a:latin typeface="Cambria"/>
                <a:cs typeface="Cambria"/>
              </a:rPr>
              <a:t>EACH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LAYER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1048511"/>
            <a:ext cx="6702552" cy="4258056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3450" y="62941"/>
            <a:ext cx="82530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NO.</a:t>
            </a:r>
            <a:r>
              <a:rPr sz="4000" b="1" spc="38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5" dirty="0">
                <a:solidFill>
                  <a:srgbClr val="2A1A00"/>
                </a:solidFill>
                <a:latin typeface="Cambria"/>
                <a:cs typeface="Cambria"/>
              </a:rPr>
              <a:t>OF</a:t>
            </a:r>
            <a:r>
              <a:rPr sz="4000" b="1" spc="39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40" dirty="0">
                <a:solidFill>
                  <a:srgbClr val="2A1A00"/>
                </a:solidFill>
                <a:latin typeface="Cambria"/>
                <a:cs typeface="Cambria"/>
              </a:rPr>
              <a:t>NEURONS</a:t>
            </a:r>
            <a:r>
              <a:rPr sz="4000" b="1" spc="43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IN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10" dirty="0">
                <a:solidFill>
                  <a:srgbClr val="2A1A00"/>
                </a:solidFill>
                <a:latin typeface="Cambria"/>
                <a:cs typeface="Cambria"/>
              </a:rPr>
              <a:t>EACH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LAYER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5487" y="627887"/>
            <a:ext cx="11451590" cy="6230620"/>
            <a:chOff x="475487" y="627887"/>
            <a:chExt cx="11451590" cy="6230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7" y="3063239"/>
              <a:ext cx="11402567" cy="13228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487" y="4383023"/>
              <a:ext cx="11451335" cy="24749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627887"/>
              <a:ext cx="11402567" cy="2514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3450" y="62941"/>
            <a:ext cx="82530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NO.</a:t>
            </a:r>
            <a:r>
              <a:rPr sz="4000" b="1" spc="38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5" dirty="0">
                <a:solidFill>
                  <a:srgbClr val="2A1A00"/>
                </a:solidFill>
                <a:latin typeface="Cambria"/>
                <a:cs typeface="Cambria"/>
              </a:rPr>
              <a:t>OF</a:t>
            </a:r>
            <a:r>
              <a:rPr sz="4000" b="1" spc="39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40" dirty="0">
                <a:solidFill>
                  <a:srgbClr val="2A1A00"/>
                </a:solidFill>
                <a:latin typeface="Cambria"/>
                <a:cs typeface="Cambria"/>
              </a:rPr>
              <a:t>NEURONS</a:t>
            </a:r>
            <a:r>
              <a:rPr sz="4000" b="1" spc="430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IN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110" dirty="0">
                <a:solidFill>
                  <a:srgbClr val="2A1A00"/>
                </a:solidFill>
                <a:latin typeface="Cambria"/>
                <a:cs typeface="Cambria"/>
              </a:rPr>
              <a:t>EACH</a:t>
            </a:r>
            <a:r>
              <a:rPr sz="4000" b="1" spc="385" dirty="0">
                <a:solidFill>
                  <a:srgbClr val="2A1A00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2A1A00"/>
                </a:solidFill>
                <a:latin typeface="Cambria"/>
                <a:cs typeface="Cambria"/>
              </a:rPr>
              <a:t>LAYER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2705" y="2104390"/>
            <a:ext cx="3837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FF"/>
                </a:solidFill>
                <a:latin typeface="Cambria"/>
                <a:cs typeface="Cambria"/>
              </a:rPr>
              <a:t>Hence,</a:t>
            </a:r>
            <a:r>
              <a:rPr sz="1800" b="1" spc="1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1800" b="1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ambria"/>
                <a:cs typeface="Cambria"/>
              </a:rPr>
              <a:t>use</a:t>
            </a:r>
            <a:r>
              <a:rPr sz="1800" b="1" spc="1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mbria"/>
                <a:cs typeface="Cambria"/>
              </a:rPr>
              <a:t>one</a:t>
            </a:r>
            <a:r>
              <a:rPr sz="1800" b="1" spc="1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ambria"/>
                <a:cs typeface="Cambria"/>
              </a:rPr>
              <a:t>hidden</a:t>
            </a:r>
            <a:r>
              <a:rPr sz="1800" b="1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55" dirty="0">
                <a:solidFill>
                  <a:srgbClr val="0000FF"/>
                </a:solidFill>
                <a:latin typeface="Cambria"/>
                <a:cs typeface="Cambria"/>
              </a:rPr>
              <a:t>layer,</a:t>
            </a:r>
            <a:r>
              <a:rPr sz="1800" b="1" spc="17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ambria"/>
                <a:cs typeface="Cambria"/>
              </a:rPr>
              <a:t>No.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1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ambria"/>
                <a:cs typeface="Cambria"/>
              </a:rPr>
              <a:t>neurons</a:t>
            </a:r>
            <a:r>
              <a:rPr sz="1800" b="1" spc="-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ambria"/>
                <a:cs typeface="Cambria"/>
              </a:rPr>
              <a:t>in</a:t>
            </a:r>
            <a:r>
              <a:rPr sz="1800" b="1" spc="-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0000FF"/>
                </a:solidFill>
                <a:latin typeface="Cambria"/>
                <a:cs typeface="Cambria"/>
              </a:rPr>
              <a:t>hidden</a:t>
            </a:r>
            <a:r>
              <a:rPr sz="1800" b="1" spc="-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15" dirty="0">
                <a:solidFill>
                  <a:srgbClr val="0000FF"/>
                </a:solidFill>
                <a:latin typeface="Cambria"/>
                <a:cs typeface="Cambria"/>
              </a:rPr>
              <a:t>layer=</a:t>
            </a:r>
            <a:r>
              <a:rPr sz="1800" b="1" spc="-15" dirty="0">
                <a:solidFill>
                  <a:srgbClr val="FF0000"/>
                </a:solidFill>
                <a:latin typeface="Cambria"/>
                <a:cs typeface="Cambria"/>
              </a:rPr>
              <a:t>3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856488"/>
            <a:ext cx="2447543" cy="1143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859023"/>
            <a:ext cx="2447544" cy="978407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184226"/>
            <a:ext cx="1994535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b="1" spc="190" dirty="0">
                <a:solidFill>
                  <a:srgbClr val="2A1A00"/>
                </a:solidFill>
                <a:latin typeface="Cambria"/>
                <a:cs typeface="Cambria"/>
              </a:rPr>
              <a:t>n</a:t>
            </a:r>
            <a:r>
              <a:rPr sz="4600" b="1" spc="195" dirty="0">
                <a:solidFill>
                  <a:srgbClr val="2A1A00"/>
                </a:solidFill>
                <a:latin typeface="Cambria"/>
                <a:cs typeface="Cambria"/>
              </a:rPr>
              <a:t>u</a:t>
            </a:r>
            <a:r>
              <a:rPr sz="4600" b="1" spc="190" dirty="0">
                <a:solidFill>
                  <a:srgbClr val="2A1A00"/>
                </a:solidFill>
                <a:latin typeface="Cambria"/>
                <a:cs typeface="Cambria"/>
              </a:rPr>
              <a:t>m</a:t>
            </a:r>
            <a:r>
              <a:rPr sz="4600" b="1" spc="100" dirty="0">
                <a:solidFill>
                  <a:srgbClr val="2A1A00"/>
                </a:solidFill>
                <a:latin typeface="Cambria"/>
                <a:cs typeface="Cambria"/>
              </a:rPr>
              <a:t>p</a:t>
            </a:r>
            <a:r>
              <a:rPr sz="4600" b="1" spc="5" dirty="0">
                <a:solidFill>
                  <a:srgbClr val="2A1A00"/>
                </a:solidFill>
                <a:latin typeface="Cambria"/>
                <a:cs typeface="Cambria"/>
              </a:rPr>
              <a:t>y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0833" y="1104891"/>
            <a:ext cx="9602470" cy="16319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latin typeface="Cambria"/>
                <a:cs typeface="Cambria"/>
              </a:rPr>
              <a:t>NumPy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stands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for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Numerical </a:t>
            </a:r>
            <a:r>
              <a:rPr sz="2000" spc="-5" dirty="0">
                <a:latin typeface="Cambria"/>
                <a:cs typeface="Cambria"/>
              </a:rPr>
              <a:t>Python.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latin typeface="Cambria"/>
                <a:cs typeface="Cambria"/>
              </a:rPr>
              <a:t>NumPy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is a Python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library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used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for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working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with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arrays.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latin typeface="Cambria"/>
                <a:cs typeface="Cambria"/>
              </a:rPr>
              <a:t>NumPy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Python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library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written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partially</a:t>
            </a:r>
            <a:r>
              <a:rPr sz="2000" spc="-5" dirty="0">
                <a:latin typeface="Cambria"/>
                <a:cs typeface="Cambria"/>
              </a:rPr>
              <a:t> in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Python,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but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most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0" dirty="0">
                <a:latin typeface="Cambria"/>
                <a:cs typeface="Cambria"/>
              </a:rPr>
              <a:t> 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parts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that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2000" spc="-20" dirty="0">
                <a:latin typeface="Cambria"/>
                <a:cs typeface="Cambria"/>
              </a:rPr>
              <a:t>require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fast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computation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written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in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or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C++.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4291" y="2836164"/>
            <a:ext cx="6096000" cy="1198245"/>
          </a:xfrm>
          <a:prstGeom prst="rect">
            <a:avLst/>
          </a:prstGeom>
          <a:solidFill>
            <a:srgbClr val="F3F3F1"/>
          </a:solidFill>
          <a:ln w="9144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latin typeface="Cambria"/>
                <a:cs typeface="Cambria"/>
              </a:rPr>
              <a:t>Example:</a:t>
            </a:r>
            <a:endParaRPr sz="1800">
              <a:latin typeface="Cambria"/>
              <a:cs typeface="Cambria"/>
            </a:endParaRPr>
          </a:p>
          <a:p>
            <a:pPr marL="88900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import</a:t>
            </a:r>
            <a:r>
              <a:rPr sz="1800" spc="-10" dirty="0">
                <a:latin typeface="Cambria"/>
                <a:cs typeface="Cambria"/>
              </a:rPr>
              <a:t> numpy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as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np</a:t>
            </a:r>
            <a:endParaRPr sz="1800">
              <a:latin typeface="Cambria"/>
              <a:cs typeface="Cambria"/>
            </a:endParaRPr>
          </a:p>
          <a:p>
            <a:pPr marL="889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arr =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np.array([[1,</a:t>
            </a:r>
            <a:r>
              <a:rPr sz="1800" spc="-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2,</a:t>
            </a:r>
            <a:r>
              <a:rPr sz="1800" spc="-5" dirty="0">
                <a:latin typeface="Cambria"/>
                <a:cs typeface="Cambria"/>
              </a:rPr>
              <a:t> 3], [4, </a:t>
            </a:r>
            <a:r>
              <a:rPr sz="1800" dirty="0">
                <a:latin typeface="Cambria"/>
                <a:cs typeface="Cambria"/>
              </a:rPr>
              <a:t>5,</a:t>
            </a:r>
            <a:r>
              <a:rPr sz="1800" spc="-5" dirty="0">
                <a:latin typeface="Cambria"/>
                <a:cs typeface="Cambria"/>
              </a:rPr>
              <a:t> 6]])</a:t>
            </a:r>
            <a:endParaRPr sz="1800">
              <a:latin typeface="Cambria"/>
              <a:cs typeface="Cambria"/>
            </a:endParaRPr>
          </a:p>
          <a:p>
            <a:pPr marL="88900">
              <a:lnSpc>
                <a:spcPct val="100000"/>
              </a:lnSpc>
            </a:pPr>
            <a:r>
              <a:rPr sz="1800" dirty="0">
                <a:latin typeface="Cambria"/>
                <a:cs typeface="Cambria"/>
              </a:rPr>
              <a:t>print(arr)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3436" y="4600955"/>
            <a:ext cx="3877310" cy="923925"/>
          </a:xfrm>
          <a:prstGeom prst="rect">
            <a:avLst/>
          </a:prstGeom>
          <a:solidFill>
            <a:srgbClr val="F3F3F1"/>
          </a:solidFill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latin typeface="Cambria"/>
                <a:cs typeface="Cambria"/>
              </a:rPr>
              <a:t>Output:</a:t>
            </a:r>
            <a:endParaRPr sz="1800">
              <a:latin typeface="Cambria"/>
              <a:cs typeface="Cambria"/>
            </a:endParaRPr>
          </a:p>
          <a:p>
            <a:pPr marL="89535">
              <a:lnSpc>
                <a:spcPct val="100000"/>
              </a:lnSpc>
            </a:pPr>
            <a:r>
              <a:rPr sz="1800" spc="-10" dirty="0">
                <a:latin typeface="Cambria"/>
                <a:cs typeface="Cambria"/>
              </a:rPr>
              <a:t>[[1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2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3]</a:t>
            </a:r>
            <a:endParaRPr sz="1800">
              <a:latin typeface="Cambria"/>
              <a:cs typeface="Cambria"/>
            </a:endParaRPr>
          </a:p>
          <a:p>
            <a:pPr marL="140970">
              <a:lnSpc>
                <a:spcPct val="100000"/>
              </a:lnSpc>
            </a:pPr>
            <a:r>
              <a:rPr sz="1800" spc="-5" dirty="0">
                <a:latin typeface="Cambria"/>
                <a:cs typeface="Cambria"/>
              </a:rPr>
              <a:t>[4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5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6]]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7094" cy="6858000"/>
          </a:xfrm>
          <a:custGeom>
            <a:avLst/>
            <a:gdLst/>
            <a:ahLst/>
            <a:cxnLst/>
            <a:rect l="l" t="t" r="r" b="b"/>
            <a:pathLst>
              <a:path w="887094" h="6858000">
                <a:moveTo>
                  <a:pt x="710526" y="0"/>
                </a:moveTo>
                <a:lnTo>
                  <a:pt x="0" y="0"/>
                </a:lnTo>
                <a:lnTo>
                  <a:pt x="0" y="6857999"/>
                </a:lnTo>
                <a:lnTo>
                  <a:pt x="710526" y="6857999"/>
                </a:lnTo>
                <a:lnTo>
                  <a:pt x="712114" y="6789736"/>
                </a:lnTo>
                <a:lnTo>
                  <a:pt x="720064" y="6729412"/>
                </a:lnTo>
                <a:lnTo>
                  <a:pt x="731189" y="6677025"/>
                </a:lnTo>
                <a:lnTo>
                  <a:pt x="745502" y="6630987"/>
                </a:lnTo>
                <a:lnTo>
                  <a:pt x="761390" y="6589712"/>
                </a:lnTo>
                <a:lnTo>
                  <a:pt x="780465" y="6553200"/>
                </a:lnTo>
                <a:lnTo>
                  <a:pt x="818616" y="6477000"/>
                </a:lnTo>
                <a:lnTo>
                  <a:pt x="834516" y="6440487"/>
                </a:lnTo>
                <a:lnTo>
                  <a:pt x="850404" y="6399212"/>
                </a:lnTo>
                <a:lnTo>
                  <a:pt x="866305" y="6353175"/>
                </a:lnTo>
                <a:lnTo>
                  <a:pt x="877430" y="6300787"/>
                </a:lnTo>
                <a:lnTo>
                  <a:pt x="883793" y="6240462"/>
                </a:lnTo>
                <a:lnTo>
                  <a:pt x="886968" y="6172200"/>
                </a:lnTo>
                <a:lnTo>
                  <a:pt x="883793" y="6103937"/>
                </a:lnTo>
                <a:lnTo>
                  <a:pt x="877430" y="6043612"/>
                </a:lnTo>
                <a:lnTo>
                  <a:pt x="866305" y="5991225"/>
                </a:lnTo>
                <a:lnTo>
                  <a:pt x="850404" y="5945187"/>
                </a:lnTo>
                <a:lnTo>
                  <a:pt x="834516" y="5903912"/>
                </a:lnTo>
                <a:lnTo>
                  <a:pt x="818616" y="5867400"/>
                </a:lnTo>
                <a:lnTo>
                  <a:pt x="780465" y="5791200"/>
                </a:lnTo>
                <a:lnTo>
                  <a:pt x="761390" y="5754687"/>
                </a:lnTo>
                <a:lnTo>
                  <a:pt x="745502" y="5713412"/>
                </a:lnTo>
                <a:lnTo>
                  <a:pt x="731189" y="5667375"/>
                </a:lnTo>
                <a:lnTo>
                  <a:pt x="720064" y="5614987"/>
                </a:lnTo>
                <a:lnTo>
                  <a:pt x="712114" y="5554599"/>
                </a:lnTo>
                <a:lnTo>
                  <a:pt x="710526" y="5486400"/>
                </a:lnTo>
                <a:lnTo>
                  <a:pt x="712114" y="5418074"/>
                </a:lnTo>
                <a:lnTo>
                  <a:pt x="720064" y="5357749"/>
                </a:lnTo>
                <a:lnTo>
                  <a:pt x="731189" y="5305425"/>
                </a:lnTo>
                <a:lnTo>
                  <a:pt x="745502" y="5259324"/>
                </a:lnTo>
                <a:lnTo>
                  <a:pt x="761390" y="5218049"/>
                </a:lnTo>
                <a:lnTo>
                  <a:pt x="780465" y="5181600"/>
                </a:lnTo>
                <a:lnTo>
                  <a:pt x="818616" y="5105400"/>
                </a:lnTo>
                <a:lnTo>
                  <a:pt x="834516" y="5068824"/>
                </a:lnTo>
                <a:lnTo>
                  <a:pt x="850404" y="5027549"/>
                </a:lnTo>
                <a:lnTo>
                  <a:pt x="866305" y="4981575"/>
                </a:lnTo>
                <a:lnTo>
                  <a:pt x="877430" y="4929124"/>
                </a:lnTo>
                <a:lnTo>
                  <a:pt x="883793" y="4868799"/>
                </a:lnTo>
                <a:lnTo>
                  <a:pt x="886968" y="4800600"/>
                </a:lnTo>
                <a:lnTo>
                  <a:pt x="883793" y="4732274"/>
                </a:lnTo>
                <a:lnTo>
                  <a:pt x="877430" y="4671949"/>
                </a:lnTo>
                <a:lnTo>
                  <a:pt x="866305" y="4619625"/>
                </a:lnTo>
                <a:lnTo>
                  <a:pt x="850404" y="4573524"/>
                </a:lnTo>
                <a:lnTo>
                  <a:pt x="834516" y="4532249"/>
                </a:lnTo>
                <a:lnTo>
                  <a:pt x="818616" y="4495800"/>
                </a:lnTo>
                <a:lnTo>
                  <a:pt x="780465" y="4419600"/>
                </a:lnTo>
                <a:lnTo>
                  <a:pt x="761390" y="4383024"/>
                </a:lnTo>
                <a:lnTo>
                  <a:pt x="745502" y="4341749"/>
                </a:lnTo>
                <a:lnTo>
                  <a:pt x="731189" y="4295775"/>
                </a:lnTo>
                <a:lnTo>
                  <a:pt x="720064" y="4243324"/>
                </a:lnTo>
                <a:lnTo>
                  <a:pt x="712114" y="4182999"/>
                </a:lnTo>
                <a:lnTo>
                  <a:pt x="710526" y="4114800"/>
                </a:lnTo>
                <a:lnTo>
                  <a:pt x="712114" y="4046474"/>
                </a:lnTo>
                <a:lnTo>
                  <a:pt x="720064" y="3986149"/>
                </a:lnTo>
                <a:lnTo>
                  <a:pt x="731189" y="3933825"/>
                </a:lnTo>
                <a:lnTo>
                  <a:pt x="745502" y="3887724"/>
                </a:lnTo>
                <a:lnTo>
                  <a:pt x="761390" y="3846449"/>
                </a:lnTo>
                <a:lnTo>
                  <a:pt x="780465" y="3810000"/>
                </a:lnTo>
                <a:lnTo>
                  <a:pt x="818616" y="3733800"/>
                </a:lnTo>
                <a:lnTo>
                  <a:pt x="834516" y="3697224"/>
                </a:lnTo>
                <a:lnTo>
                  <a:pt x="850404" y="3655949"/>
                </a:lnTo>
                <a:lnTo>
                  <a:pt x="866305" y="3609975"/>
                </a:lnTo>
                <a:lnTo>
                  <a:pt x="877430" y="3557524"/>
                </a:lnTo>
                <a:lnTo>
                  <a:pt x="883793" y="3497199"/>
                </a:lnTo>
                <a:lnTo>
                  <a:pt x="886968" y="3427349"/>
                </a:lnTo>
                <a:lnTo>
                  <a:pt x="883793" y="3360674"/>
                </a:lnTo>
                <a:lnTo>
                  <a:pt x="877430" y="3300349"/>
                </a:lnTo>
                <a:lnTo>
                  <a:pt x="866305" y="3248025"/>
                </a:lnTo>
                <a:lnTo>
                  <a:pt x="850404" y="3201924"/>
                </a:lnTo>
                <a:lnTo>
                  <a:pt x="834516" y="3160649"/>
                </a:lnTo>
                <a:lnTo>
                  <a:pt x="818616" y="3124200"/>
                </a:lnTo>
                <a:lnTo>
                  <a:pt x="780465" y="3048000"/>
                </a:lnTo>
                <a:lnTo>
                  <a:pt x="761390" y="3011424"/>
                </a:lnTo>
                <a:lnTo>
                  <a:pt x="745502" y="2970149"/>
                </a:lnTo>
                <a:lnTo>
                  <a:pt x="731189" y="2924175"/>
                </a:lnTo>
                <a:lnTo>
                  <a:pt x="720064" y="2871724"/>
                </a:lnTo>
                <a:lnTo>
                  <a:pt x="712114" y="2811399"/>
                </a:lnTo>
                <a:lnTo>
                  <a:pt x="710526" y="2743200"/>
                </a:lnTo>
                <a:lnTo>
                  <a:pt x="712114" y="2674874"/>
                </a:lnTo>
                <a:lnTo>
                  <a:pt x="720064" y="2614549"/>
                </a:lnTo>
                <a:lnTo>
                  <a:pt x="731189" y="2562225"/>
                </a:lnTo>
                <a:lnTo>
                  <a:pt x="745502" y="2516124"/>
                </a:lnTo>
                <a:lnTo>
                  <a:pt x="761390" y="2474849"/>
                </a:lnTo>
                <a:lnTo>
                  <a:pt x="780465" y="2438400"/>
                </a:lnTo>
                <a:lnTo>
                  <a:pt x="818616" y="2362200"/>
                </a:lnTo>
                <a:lnTo>
                  <a:pt x="834516" y="2325624"/>
                </a:lnTo>
                <a:lnTo>
                  <a:pt x="850404" y="2284349"/>
                </a:lnTo>
                <a:lnTo>
                  <a:pt x="866305" y="2238375"/>
                </a:lnTo>
                <a:lnTo>
                  <a:pt x="877430" y="2185924"/>
                </a:lnTo>
                <a:lnTo>
                  <a:pt x="883793" y="2125599"/>
                </a:lnTo>
                <a:lnTo>
                  <a:pt x="886968" y="2057400"/>
                </a:lnTo>
                <a:lnTo>
                  <a:pt x="883793" y="1989074"/>
                </a:lnTo>
                <a:lnTo>
                  <a:pt x="877430" y="1928749"/>
                </a:lnTo>
                <a:lnTo>
                  <a:pt x="866305" y="1876425"/>
                </a:lnTo>
                <a:lnTo>
                  <a:pt x="850404" y="1830324"/>
                </a:lnTo>
                <a:lnTo>
                  <a:pt x="834516" y="1789049"/>
                </a:lnTo>
                <a:lnTo>
                  <a:pt x="818616" y="1752600"/>
                </a:lnTo>
                <a:lnTo>
                  <a:pt x="780465" y="1676400"/>
                </a:lnTo>
                <a:lnTo>
                  <a:pt x="761390" y="1639824"/>
                </a:lnTo>
                <a:lnTo>
                  <a:pt x="745502" y="1598549"/>
                </a:lnTo>
                <a:lnTo>
                  <a:pt x="731189" y="1552575"/>
                </a:lnTo>
                <a:lnTo>
                  <a:pt x="720064" y="1500124"/>
                </a:lnTo>
                <a:lnTo>
                  <a:pt x="712114" y="1439799"/>
                </a:lnTo>
                <a:lnTo>
                  <a:pt x="710526" y="1371600"/>
                </a:lnTo>
                <a:lnTo>
                  <a:pt x="712114" y="1303274"/>
                </a:lnTo>
                <a:lnTo>
                  <a:pt x="720064" y="1242949"/>
                </a:lnTo>
                <a:lnTo>
                  <a:pt x="731189" y="1190625"/>
                </a:lnTo>
                <a:lnTo>
                  <a:pt x="745502" y="1144524"/>
                </a:lnTo>
                <a:lnTo>
                  <a:pt x="761390" y="1103249"/>
                </a:lnTo>
                <a:lnTo>
                  <a:pt x="780465" y="1066800"/>
                </a:lnTo>
                <a:lnTo>
                  <a:pt x="818616" y="990600"/>
                </a:lnTo>
                <a:lnTo>
                  <a:pt x="834516" y="954024"/>
                </a:lnTo>
                <a:lnTo>
                  <a:pt x="850404" y="912749"/>
                </a:lnTo>
                <a:lnTo>
                  <a:pt x="866305" y="866775"/>
                </a:lnTo>
                <a:lnTo>
                  <a:pt x="877430" y="814324"/>
                </a:lnTo>
                <a:lnTo>
                  <a:pt x="883793" y="753999"/>
                </a:lnTo>
                <a:lnTo>
                  <a:pt x="886968" y="685800"/>
                </a:lnTo>
                <a:lnTo>
                  <a:pt x="883793" y="617474"/>
                </a:lnTo>
                <a:lnTo>
                  <a:pt x="877430" y="557149"/>
                </a:lnTo>
                <a:lnTo>
                  <a:pt x="866305" y="504825"/>
                </a:lnTo>
                <a:lnTo>
                  <a:pt x="850404" y="458724"/>
                </a:lnTo>
                <a:lnTo>
                  <a:pt x="834516" y="417449"/>
                </a:lnTo>
                <a:lnTo>
                  <a:pt x="818616" y="381000"/>
                </a:lnTo>
                <a:lnTo>
                  <a:pt x="780465" y="304800"/>
                </a:lnTo>
                <a:lnTo>
                  <a:pt x="761390" y="268224"/>
                </a:lnTo>
                <a:lnTo>
                  <a:pt x="745502" y="226949"/>
                </a:lnTo>
                <a:lnTo>
                  <a:pt x="731189" y="180975"/>
                </a:lnTo>
                <a:lnTo>
                  <a:pt x="720064" y="128524"/>
                </a:lnTo>
                <a:lnTo>
                  <a:pt x="712114" y="68199"/>
                </a:lnTo>
                <a:lnTo>
                  <a:pt x="710526" y="0"/>
                </a:lnTo>
                <a:close/>
              </a:path>
            </a:pathLst>
          </a:custGeom>
          <a:solidFill>
            <a:srgbClr val="2A1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0358" y="123520"/>
            <a:ext cx="282194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</a:rPr>
              <a:t>OVERVIEW</a:t>
            </a:r>
            <a:endParaRPr sz="5100"/>
          </a:p>
        </p:txBody>
      </p:sp>
      <p:sp>
        <p:nvSpPr>
          <p:cNvPr id="6" name="object 6"/>
          <p:cNvSpPr txBox="1"/>
          <p:nvPr/>
        </p:nvSpPr>
        <p:spPr>
          <a:xfrm>
            <a:off x="1260728" y="849043"/>
            <a:ext cx="8950072" cy="5596404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8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10" dirty="0">
                <a:latin typeface="Cambria"/>
                <a:cs typeface="Cambria"/>
              </a:rPr>
              <a:t>Introduction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to </a:t>
            </a:r>
            <a:r>
              <a:rPr sz="3200" spc="-15" dirty="0">
                <a:latin typeface="Cambria"/>
                <a:cs typeface="Cambria"/>
              </a:rPr>
              <a:t>Neural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15" dirty="0">
                <a:latin typeface="Cambria"/>
                <a:cs typeface="Cambria"/>
              </a:rPr>
              <a:t>Evolution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Neural</a:t>
            </a:r>
            <a:r>
              <a:rPr sz="3200" spc="-10" dirty="0">
                <a:latin typeface="Cambria"/>
                <a:cs typeface="Cambria"/>
              </a:rPr>
              <a:t> Network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10" dirty="0">
                <a:latin typeface="Cambria"/>
                <a:cs typeface="Cambria"/>
              </a:rPr>
              <a:t>Fundamental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Concepts.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Basic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Model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5" dirty="0">
                <a:latin typeface="Cambria"/>
                <a:cs typeface="Cambria"/>
              </a:rPr>
              <a:t> ANN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Important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terminologies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ANN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McCulloch-Pitts</a:t>
            </a:r>
            <a:r>
              <a:rPr sz="3200" spc="-10" dirty="0">
                <a:latin typeface="Cambria"/>
                <a:cs typeface="Cambria"/>
              </a:rPr>
              <a:t> Neuron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dirty="0">
                <a:latin typeface="Cambria"/>
                <a:cs typeface="Cambria"/>
              </a:rPr>
              <a:t>Hebb</a:t>
            </a:r>
            <a:r>
              <a:rPr sz="3200" spc="-4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9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15" dirty="0">
                <a:latin typeface="Cambria"/>
                <a:cs typeface="Cambria"/>
              </a:rPr>
              <a:t>Perceptron</a:t>
            </a:r>
            <a:r>
              <a:rPr sz="3200" spc="-5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10" dirty="0">
                <a:latin typeface="Cambria"/>
                <a:cs typeface="Cambria"/>
              </a:rPr>
              <a:t>Back-propagation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</a:t>
            </a:r>
            <a:endParaRPr sz="32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993" y="0"/>
            <a:ext cx="612711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36085" algn="l"/>
              </a:tabLst>
            </a:pPr>
            <a:r>
              <a:rPr sz="5100" spc="170" dirty="0">
                <a:solidFill>
                  <a:srgbClr val="2A1A00"/>
                </a:solidFill>
              </a:rPr>
              <a:t>ARCHITECTURE	</a:t>
            </a:r>
            <a:r>
              <a:rPr sz="5100" spc="90" dirty="0">
                <a:solidFill>
                  <a:srgbClr val="2A1A00"/>
                </a:solidFill>
              </a:rPr>
              <a:t>OF</a:t>
            </a:r>
            <a:r>
              <a:rPr sz="5100" spc="310" dirty="0">
                <a:solidFill>
                  <a:srgbClr val="2A1A00"/>
                </a:solidFill>
              </a:rPr>
              <a:t> </a:t>
            </a:r>
            <a:r>
              <a:rPr sz="5100" spc="120" dirty="0">
                <a:solidFill>
                  <a:srgbClr val="2A1A00"/>
                </a:solidFill>
              </a:rPr>
              <a:t>ANN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4566030" y="652828"/>
            <a:ext cx="7247255" cy="579120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8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latin typeface="Cambria"/>
                <a:cs typeface="Cambria"/>
              </a:rPr>
              <a:t>Hidden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nodes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(hidden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layer):</a:t>
            </a:r>
            <a:endParaRPr sz="24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Char char="-"/>
              <a:tabLst>
                <a:tab pos="241300" algn="l"/>
                <a:tab pos="241935" algn="l"/>
              </a:tabLst>
            </a:pPr>
            <a:r>
              <a:rPr sz="2400" spc="-5" dirty="0">
                <a:latin typeface="Cambria"/>
                <a:cs typeface="Cambria"/>
              </a:rPr>
              <a:t>Hidden </a:t>
            </a:r>
            <a:r>
              <a:rPr sz="2400" spc="-15" dirty="0">
                <a:latin typeface="Cambria"/>
                <a:cs typeface="Cambria"/>
              </a:rPr>
              <a:t>layer(s)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between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and output </a:t>
            </a:r>
            <a:r>
              <a:rPr sz="2400" spc="-20" dirty="0">
                <a:latin typeface="Cambria"/>
                <a:cs typeface="Cambria"/>
              </a:rPr>
              <a:t>layers.</a:t>
            </a:r>
            <a:endParaRPr sz="24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Char char="-"/>
              <a:tabLst>
                <a:tab pos="241300" algn="l"/>
                <a:tab pos="241935" algn="l"/>
              </a:tabLst>
            </a:pP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layer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consists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nodes.</a:t>
            </a:r>
            <a:endParaRPr sz="2400">
              <a:latin typeface="Cambria"/>
              <a:cs typeface="Cambria"/>
            </a:endParaRPr>
          </a:p>
          <a:p>
            <a:pPr marL="241300" marR="216535" indent="-229235">
              <a:lnSpc>
                <a:spcPct val="110000"/>
              </a:lnSpc>
              <a:spcBef>
                <a:spcPts val="720"/>
              </a:spcBef>
              <a:buClr>
                <a:srgbClr val="2A1A00"/>
              </a:buClr>
              <a:buChar char="-"/>
              <a:tabLst>
                <a:tab pos="241300" algn="l"/>
                <a:tab pos="241935" algn="l"/>
              </a:tabLst>
            </a:pPr>
            <a:r>
              <a:rPr sz="2400" spc="-5" dirty="0">
                <a:latin typeface="Cambria"/>
                <a:cs typeface="Cambria"/>
              </a:rPr>
              <a:t>Th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word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“hidden”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implies </a:t>
            </a:r>
            <a:r>
              <a:rPr sz="2400" dirty="0">
                <a:latin typeface="Cambria"/>
                <a:cs typeface="Cambria"/>
              </a:rPr>
              <a:t>that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they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not </a:t>
            </a:r>
            <a:r>
              <a:rPr sz="2400" dirty="0">
                <a:latin typeface="Cambria"/>
                <a:cs typeface="Cambria"/>
              </a:rPr>
              <a:t>visible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10" dirty="0">
                <a:latin typeface="Cambria"/>
                <a:cs typeface="Cambria"/>
              </a:rPr>
              <a:t> external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system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private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neural </a:t>
            </a:r>
            <a:r>
              <a:rPr sz="2400" spc="-10" dirty="0">
                <a:latin typeface="Cambria"/>
                <a:cs typeface="Cambria"/>
              </a:rPr>
              <a:t> network.</a:t>
            </a:r>
            <a:endParaRPr sz="2400">
              <a:latin typeface="Cambria"/>
              <a:cs typeface="Cambria"/>
            </a:endParaRPr>
          </a:p>
          <a:p>
            <a:pPr marL="241300" marR="5080" indent="-229235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Char char="-"/>
              <a:tabLst>
                <a:tab pos="241300" algn="l"/>
                <a:tab pos="241935" algn="l"/>
              </a:tabLst>
            </a:pPr>
            <a:r>
              <a:rPr sz="2400" spc="-10" dirty="0">
                <a:latin typeface="Cambria"/>
                <a:cs typeface="Cambria"/>
              </a:rPr>
              <a:t>In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layer(s)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15" dirty="0">
                <a:latin typeface="Cambria"/>
                <a:cs typeface="Cambria"/>
              </a:rPr>
              <a:t>where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intermediate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processing </a:t>
            </a:r>
            <a:r>
              <a:rPr sz="2400" dirty="0">
                <a:latin typeface="Cambria"/>
                <a:cs typeface="Cambria"/>
              </a:rPr>
              <a:t> or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computation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done,</a:t>
            </a:r>
            <a:r>
              <a:rPr sz="2400" spc="-10" dirty="0">
                <a:latin typeface="Cambria"/>
                <a:cs typeface="Cambria"/>
              </a:rPr>
              <a:t> they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perform</a:t>
            </a:r>
            <a:r>
              <a:rPr sz="2400" spc="-5" dirty="0">
                <a:latin typeface="Cambria"/>
                <a:cs typeface="Cambria"/>
              </a:rPr>
              <a:t> computations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and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transfer</a:t>
            </a:r>
            <a:r>
              <a:rPr sz="2400" spc="-5" dirty="0">
                <a:latin typeface="Cambria"/>
                <a:cs typeface="Cambria"/>
              </a:rPr>
              <a:t> 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weights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(signals</a:t>
            </a:r>
            <a:r>
              <a:rPr sz="2400" dirty="0">
                <a:latin typeface="Cambria"/>
                <a:cs typeface="Cambria"/>
              </a:rPr>
              <a:t> or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information)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from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input</a:t>
            </a:r>
            <a:r>
              <a:rPr sz="2400" spc="-25" dirty="0">
                <a:latin typeface="Cambria"/>
                <a:cs typeface="Cambria"/>
              </a:rPr>
              <a:t> layer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following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layer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(another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layer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 </a:t>
            </a:r>
            <a:r>
              <a:rPr sz="2400" spc="-20" dirty="0">
                <a:latin typeface="Cambria"/>
                <a:cs typeface="Cambria"/>
              </a:rPr>
              <a:t>layer).</a:t>
            </a:r>
            <a:endParaRPr sz="2400">
              <a:latin typeface="Cambria"/>
              <a:cs typeface="Cambria"/>
            </a:endParaRPr>
          </a:p>
          <a:p>
            <a:pPr marL="241300" marR="770890" indent="-229235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Char char="-"/>
              <a:tabLst>
                <a:tab pos="241300" algn="l"/>
                <a:tab pos="241935" algn="l"/>
              </a:tabLst>
            </a:pPr>
            <a:r>
              <a:rPr sz="2400" spc="-10" dirty="0">
                <a:latin typeface="Cambria"/>
                <a:cs typeface="Cambria"/>
              </a:rPr>
              <a:t>It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possible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30" dirty="0">
                <a:latin typeface="Cambria"/>
                <a:cs typeface="Cambria"/>
              </a:rPr>
              <a:t>have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10" dirty="0">
                <a:latin typeface="Cambria"/>
                <a:cs typeface="Cambria"/>
              </a:rPr>
              <a:t> neural network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without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60" dirty="0">
                <a:latin typeface="Cambria"/>
                <a:cs typeface="Cambria"/>
              </a:rPr>
              <a:t>layer.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6527"/>
            <a:ext cx="4517136" cy="3499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727" y="1514855"/>
            <a:ext cx="5242560" cy="2609215"/>
          </a:xfrm>
          <a:prstGeom prst="rect">
            <a:avLst/>
          </a:prstGeom>
          <a:solidFill>
            <a:srgbClr val="F3F3F1"/>
          </a:solidFill>
          <a:ln w="12192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  <a:tabLst>
                <a:tab pos="338772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#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Python </a:t>
            </a:r>
            <a:r>
              <a:rPr sz="2000" b="1" spc="-10" dirty="0">
                <a:latin typeface="Times New Roman"/>
                <a:cs typeface="Times New Roman"/>
              </a:rPr>
              <a:t>program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explaining	exp()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function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935"/>
              </a:spcBef>
            </a:pPr>
            <a:r>
              <a:rPr sz="2000" spc="-10" dirty="0">
                <a:latin typeface="Times New Roman"/>
                <a:cs typeface="Times New Roman"/>
              </a:rPr>
              <a:t>import </a:t>
            </a:r>
            <a:r>
              <a:rPr sz="2000" spc="-20" dirty="0">
                <a:latin typeface="Times New Roman"/>
                <a:cs typeface="Times New Roman"/>
              </a:rPr>
              <a:t>numpy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np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latin typeface="Times New Roman"/>
                <a:cs typeface="Times New Roman"/>
              </a:rPr>
              <a:t>in_array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 </a:t>
            </a:r>
            <a:r>
              <a:rPr sz="2000" dirty="0">
                <a:latin typeface="Times New Roman"/>
                <a:cs typeface="Times New Roman"/>
              </a:rPr>
              <a:t>[1,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5]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935"/>
              </a:spcBef>
            </a:pPr>
            <a:r>
              <a:rPr sz="2000" spc="-5" dirty="0">
                <a:latin typeface="Times New Roman"/>
                <a:cs typeface="Times New Roman"/>
              </a:rPr>
              <a:t>print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("Input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array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: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",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in_array)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latin typeface="Times New Roman"/>
                <a:cs typeface="Times New Roman"/>
              </a:rPr>
              <a:t>out_array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np.exp(in_array)</a:t>
            </a: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latin typeface="Times New Roman"/>
                <a:cs typeface="Times New Roman"/>
              </a:rPr>
              <a:t>print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("Output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array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: </a:t>
            </a:r>
            <a:r>
              <a:rPr sz="2000" spc="5" dirty="0">
                <a:latin typeface="Times New Roman"/>
                <a:cs typeface="Times New Roman"/>
              </a:rPr>
              <a:t>",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out_array)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96" y="4537329"/>
            <a:ext cx="2590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imes New Roman"/>
                <a:cs typeface="Times New Roman"/>
              </a:rPr>
              <a:t>Output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latin typeface="Times New Roman"/>
                <a:cs typeface="Times New Roman"/>
              </a:rPr>
              <a:t>Input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dirty="0">
                <a:latin typeface="Times New Roman"/>
                <a:cs typeface="Times New Roman"/>
              </a:rPr>
              <a:t> 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[1,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3,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5]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Output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array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[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2.71828183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673" y="5085664"/>
            <a:ext cx="2726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2395" algn="l"/>
              </a:tabLst>
            </a:pPr>
            <a:r>
              <a:rPr sz="1800" spc="5" dirty="0">
                <a:latin typeface="Times New Roman"/>
                <a:cs typeface="Times New Roman"/>
              </a:rPr>
              <a:t>20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10" dirty="0">
                <a:latin typeface="Times New Roman"/>
                <a:cs typeface="Times New Roman"/>
              </a:rPr>
              <a:t>0</a:t>
            </a:r>
            <a:r>
              <a:rPr sz="1800" spc="5" dirty="0">
                <a:latin typeface="Times New Roman"/>
                <a:cs typeface="Times New Roman"/>
              </a:rPr>
              <a:t>855</a:t>
            </a:r>
            <a:r>
              <a:rPr sz="1800" spc="-15" dirty="0">
                <a:latin typeface="Times New Roman"/>
                <a:cs typeface="Times New Roman"/>
              </a:rPr>
              <a:t>3</a:t>
            </a:r>
            <a:r>
              <a:rPr sz="1800" spc="5" dirty="0">
                <a:latin typeface="Times New Roman"/>
                <a:cs typeface="Times New Roman"/>
              </a:rPr>
              <a:t>6</a:t>
            </a:r>
            <a:r>
              <a:rPr sz="1800" spc="-15" dirty="0">
                <a:latin typeface="Times New Roman"/>
                <a:cs typeface="Times New Roman"/>
              </a:rPr>
              <a:t>9</a:t>
            </a:r>
            <a:r>
              <a:rPr sz="1800" dirty="0">
                <a:latin typeface="Times New Roman"/>
                <a:cs typeface="Times New Roman"/>
              </a:rPr>
              <a:t>2	</a:t>
            </a:r>
            <a:r>
              <a:rPr sz="1800" spc="5" dirty="0">
                <a:latin typeface="Times New Roman"/>
                <a:cs typeface="Times New Roman"/>
              </a:rPr>
              <a:t>148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10" dirty="0">
                <a:latin typeface="Times New Roman"/>
                <a:cs typeface="Times New Roman"/>
              </a:rPr>
              <a:t>4</a:t>
            </a:r>
            <a:r>
              <a:rPr sz="1800" spc="5" dirty="0">
                <a:latin typeface="Times New Roman"/>
                <a:cs typeface="Times New Roman"/>
              </a:rPr>
              <a:t>13</a:t>
            </a: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spc="5" dirty="0">
                <a:latin typeface="Times New Roman"/>
                <a:cs typeface="Times New Roman"/>
              </a:rPr>
              <a:t>5</a:t>
            </a:r>
            <a:r>
              <a:rPr sz="1800" spc="-15" dirty="0">
                <a:latin typeface="Times New Roman"/>
                <a:cs typeface="Times New Roman"/>
              </a:rPr>
              <a:t>9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]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6858" y="0"/>
            <a:ext cx="9780905" cy="1372235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14"/>
              </a:spcBef>
            </a:pPr>
            <a:r>
              <a:rPr sz="5100" b="1" spc="130" dirty="0">
                <a:solidFill>
                  <a:srgbClr val="2A1A00"/>
                </a:solidFill>
                <a:latin typeface="Times New Roman"/>
                <a:cs typeface="Times New Roman"/>
              </a:rPr>
              <a:t>numpy.exp(</a:t>
            </a:r>
            <a:r>
              <a:rPr sz="5100" b="1" spc="484" dirty="0">
                <a:solidFill>
                  <a:srgbClr val="2A1A00"/>
                </a:solidFill>
                <a:latin typeface="Times New Roman"/>
                <a:cs typeface="Times New Roman"/>
              </a:rPr>
              <a:t> </a:t>
            </a:r>
            <a:r>
              <a:rPr sz="5100" b="1" spc="160" dirty="0">
                <a:solidFill>
                  <a:srgbClr val="2A1A00"/>
                </a:solidFill>
                <a:latin typeface="Times New Roman"/>
                <a:cs typeface="Times New Roman"/>
              </a:rPr>
              <a:t>)</a:t>
            </a:r>
            <a:r>
              <a:rPr sz="5100" spc="160" dirty="0">
                <a:solidFill>
                  <a:srgbClr val="2A1A00"/>
                </a:solidFill>
                <a:latin typeface="Wingdings"/>
                <a:cs typeface="Wingdings"/>
              </a:rPr>
              <a:t></a:t>
            </a:r>
            <a:r>
              <a:rPr sz="5100" b="1" spc="160" dirty="0">
                <a:solidFill>
                  <a:srgbClr val="2A1A00"/>
                </a:solidFill>
                <a:latin typeface="Times New Roman"/>
                <a:cs typeface="Times New Roman"/>
              </a:rPr>
              <a:t>e</a:t>
            </a:r>
            <a:r>
              <a:rPr sz="5100" b="1" spc="240" baseline="25326" dirty="0">
                <a:solidFill>
                  <a:srgbClr val="2A1A00"/>
                </a:solidFill>
                <a:latin typeface="Times New Roman"/>
                <a:cs typeface="Times New Roman"/>
              </a:rPr>
              <a:t>x</a:t>
            </a:r>
            <a:endParaRPr sz="5100" baseline="25326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1800" spc="-10" dirty="0">
                <a:solidFill>
                  <a:srgbClr val="000000"/>
                </a:solidFill>
                <a:latin typeface="Cambria"/>
                <a:cs typeface="Cambria"/>
              </a:rPr>
              <a:t>This</a:t>
            </a:r>
            <a:r>
              <a:rPr sz="1800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mathematical</a:t>
            </a:r>
            <a:r>
              <a:rPr sz="1800" spc="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function</a:t>
            </a:r>
            <a:r>
              <a:rPr sz="18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helps</a:t>
            </a:r>
            <a:r>
              <a:rPr sz="1800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sz="1800" spc="2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sz="1800" spc="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mbria"/>
                <a:cs typeface="Cambria"/>
              </a:rPr>
              <a:t>calculate</a:t>
            </a:r>
            <a:r>
              <a:rPr sz="1800" spc="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exponential</a:t>
            </a:r>
            <a:r>
              <a:rPr sz="1800" spc="-4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000000"/>
                </a:solidFill>
                <a:latin typeface="Cambria"/>
                <a:cs typeface="Cambria"/>
              </a:rPr>
              <a:t>of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sz="1800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sz="1800" spc="2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elements</a:t>
            </a:r>
            <a:r>
              <a:rPr sz="1800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sz="1800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sz="1800" spc="2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000000"/>
                </a:solidFill>
                <a:latin typeface="Cambria"/>
                <a:cs typeface="Cambria"/>
              </a:rPr>
              <a:t>input</a:t>
            </a:r>
            <a:r>
              <a:rPr sz="1800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000000"/>
                </a:solidFill>
                <a:latin typeface="Cambria"/>
                <a:cs typeface="Cambria"/>
              </a:rPr>
              <a:t>array.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735" y="136982"/>
            <a:ext cx="770255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b="1" spc="180" dirty="0">
                <a:solidFill>
                  <a:srgbClr val="2A1A00"/>
                </a:solidFill>
                <a:latin typeface="Times New Roman"/>
                <a:cs typeface="Times New Roman"/>
              </a:rPr>
              <a:t>numpy.random.uniform()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0833" y="1194641"/>
            <a:ext cx="8669020" cy="26924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latin typeface="Cambria"/>
                <a:cs typeface="Cambria"/>
              </a:rPr>
              <a:t>Draw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samples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from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uniform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distribution.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mbria"/>
                <a:cs typeface="Cambria"/>
              </a:rPr>
              <a:t>Used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to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describe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probability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where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every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event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has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equal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chances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occuring.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mbria"/>
                <a:cs typeface="Cambria"/>
              </a:rPr>
              <a:t>E.g.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Generation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random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numbers.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mbria"/>
                <a:cs typeface="Cambria"/>
              </a:rPr>
              <a:t>It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has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three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parameters:</a:t>
            </a:r>
            <a:endParaRPr sz="20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spcBef>
                <a:spcPts val="705"/>
              </a:spcBef>
              <a:buClr>
                <a:srgbClr val="2A1A00"/>
              </a:buClr>
              <a:buAutoNum type="arabicPeriod"/>
              <a:tabLst>
                <a:tab pos="814069" algn="l"/>
                <a:tab pos="814705" algn="l"/>
              </a:tabLst>
            </a:pPr>
            <a:r>
              <a:rPr sz="1800" dirty="0">
                <a:latin typeface="Cambria"/>
                <a:cs typeface="Cambria"/>
              </a:rPr>
              <a:t>a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 </a:t>
            </a:r>
            <a:r>
              <a:rPr sz="1800" spc="-10" dirty="0">
                <a:latin typeface="Cambria"/>
                <a:cs typeface="Cambria"/>
              </a:rPr>
              <a:t>lower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bound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 </a:t>
            </a:r>
            <a:r>
              <a:rPr sz="1800" spc="-5" dirty="0">
                <a:latin typeface="Cambria"/>
                <a:cs typeface="Cambria"/>
              </a:rPr>
              <a:t>default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0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.0.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spcBef>
                <a:spcPts val="695"/>
              </a:spcBef>
              <a:buClr>
                <a:srgbClr val="2A1A00"/>
              </a:buClr>
              <a:buAutoNum type="arabicPeriod"/>
              <a:tabLst>
                <a:tab pos="814069" algn="l"/>
                <a:tab pos="814705" algn="l"/>
              </a:tabLst>
            </a:pPr>
            <a:r>
              <a:rPr sz="1800" dirty="0">
                <a:latin typeface="Cambria"/>
                <a:cs typeface="Cambria"/>
              </a:rPr>
              <a:t>b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-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upper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bound </a:t>
            </a:r>
            <a:r>
              <a:rPr sz="1800" dirty="0">
                <a:latin typeface="Cambria"/>
                <a:cs typeface="Cambria"/>
              </a:rPr>
              <a:t>- </a:t>
            </a:r>
            <a:r>
              <a:rPr sz="1800" spc="-5" dirty="0">
                <a:latin typeface="Cambria"/>
                <a:cs typeface="Cambria"/>
              </a:rPr>
              <a:t>default</a:t>
            </a:r>
            <a:r>
              <a:rPr sz="1800" dirty="0">
                <a:latin typeface="Cambria"/>
                <a:cs typeface="Cambria"/>
              </a:rPr>
              <a:t> 1.0.</a:t>
            </a:r>
            <a:endParaRPr sz="1800">
              <a:latin typeface="Cambria"/>
              <a:cs typeface="Cambria"/>
            </a:endParaRPr>
          </a:p>
          <a:p>
            <a:pPr marL="814069" lvl="1" indent="-345440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AutoNum type="arabicPeriod"/>
              <a:tabLst>
                <a:tab pos="814069" algn="l"/>
                <a:tab pos="814705" algn="l"/>
              </a:tabLst>
            </a:pPr>
            <a:r>
              <a:rPr sz="1800" spc="-5" dirty="0">
                <a:latin typeface="Cambria"/>
                <a:cs typeface="Cambria"/>
              </a:rPr>
              <a:t>size </a:t>
            </a:r>
            <a:r>
              <a:rPr sz="1800" dirty="0">
                <a:latin typeface="Cambria"/>
                <a:cs typeface="Cambria"/>
              </a:rPr>
              <a:t>-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shape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10" dirty="0">
                <a:latin typeface="Cambria"/>
                <a:cs typeface="Cambria"/>
              </a:rPr>
              <a:t> the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returned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30" dirty="0">
                <a:latin typeface="Cambria"/>
                <a:cs typeface="Cambria"/>
              </a:rPr>
              <a:t>array.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967" y="4319015"/>
            <a:ext cx="4627245" cy="1752600"/>
          </a:xfrm>
          <a:prstGeom prst="rect">
            <a:avLst/>
          </a:prstGeom>
          <a:solidFill>
            <a:srgbClr val="F3F3F1"/>
          </a:solidFill>
          <a:ln w="12192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0"/>
              </a:spcBef>
            </a:pPr>
            <a:r>
              <a:rPr sz="1800" b="1" spc="-10" dirty="0">
                <a:latin typeface="Times New Roman"/>
                <a:cs typeface="Times New Roman"/>
              </a:rPr>
              <a:t>Example:</a:t>
            </a:r>
            <a:endParaRPr sz="18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800" b="1" spc="-10" dirty="0">
                <a:latin typeface="Times New Roman"/>
                <a:cs typeface="Times New Roman"/>
              </a:rPr>
              <a:t>Create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2x3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uniform</a:t>
            </a:r>
            <a:r>
              <a:rPr sz="1800" b="1" spc="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distribution</a:t>
            </a:r>
            <a:r>
              <a:rPr sz="1800" b="1" spc="5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sample: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from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numpy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import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random</a:t>
            </a:r>
            <a:endParaRPr sz="18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random.uniform(size=(2,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3))</a:t>
            </a:r>
            <a:endParaRPr sz="18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print(x)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4980432"/>
            <a:ext cx="5514340" cy="832485"/>
          </a:xfrm>
          <a:prstGeom prst="rect">
            <a:avLst/>
          </a:prstGeom>
          <a:solidFill>
            <a:srgbClr val="F3F3F1"/>
          </a:solidFill>
          <a:ln w="12192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latin typeface="Consolas"/>
                <a:cs typeface="Consolas"/>
              </a:rPr>
              <a:t>Output: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[[0.52245093</a:t>
            </a:r>
            <a:r>
              <a:rPr sz="1600" spc="-5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0.0794727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0.7688373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5" dirty="0">
                <a:latin typeface="Consolas"/>
                <a:cs typeface="Consolas"/>
              </a:rPr>
              <a:t>]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olas"/>
                <a:cs typeface="Consolas"/>
              </a:rPr>
              <a:t>[0.61793475</a:t>
            </a:r>
            <a:r>
              <a:rPr sz="1600" spc="-10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0.19692874</a:t>
            </a:r>
            <a:r>
              <a:rPr sz="1600" spc="-10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0.3857731</a:t>
            </a:r>
            <a:r>
              <a:rPr sz="1600" spc="-10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]]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655" y="108280"/>
            <a:ext cx="225615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75" dirty="0">
                <a:solidFill>
                  <a:srgbClr val="2A1A00"/>
                </a:solidFill>
                <a:latin typeface="Times New Roman"/>
                <a:cs typeface="Times New Roman"/>
              </a:rPr>
              <a:t>np</a:t>
            </a:r>
            <a:r>
              <a:rPr sz="5100" spc="180" dirty="0">
                <a:solidFill>
                  <a:srgbClr val="2A1A00"/>
                </a:solidFill>
                <a:latin typeface="Times New Roman"/>
                <a:cs typeface="Times New Roman"/>
              </a:rPr>
              <a:t>.</a:t>
            </a:r>
            <a:r>
              <a:rPr sz="5100" spc="175" dirty="0">
                <a:solidFill>
                  <a:srgbClr val="2A1A00"/>
                </a:solidFill>
                <a:latin typeface="Times New Roman"/>
                <a:cs typeface="Times New Roman"/>
              </a:rPr>
              <a:t>do</a:t>
            </a:r>
            <a:r>
              <a:rPr sz="5100" spc="180" dirty="0">
                <a:solidFill>
                  <a:srgbClr val="2A1A00"/>
                </a:solidFill>
                <a:latin typeface="Times New Roman"/>
                <a:cs typeface="Times New Roman"/>
              </a:rPr>
              <a:t>t</a:t>
            </a:r>
            <a:r>
              <a:rPr sz="5100" spc="185" dirty="0">
                <a:solidFill>
                  <a:srgbClr val="2A1A00"/>
                </a:solidFill>
                <a:latin typeface="Times New Roman"/>
                <a:cs typeface="Times New Roman"/>
              </a:rPr>
              <a:t>(</a:t>
            </a:r>
            <a:r>
              <a:rPr sz="5100" spc="-5" dirty="0">
                <a:solidFill>
                  <a:srgbClr val="2A1A00"/>
                </a:solidFill>
                <a:latin typeface="Times New Roman"/>
                <a:cs typeface="Times New Roman"/>
              </a:rPr>
              <a:t>)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8296" y="1240674"/>
            <a:ext cx="105200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10000"/>
              </a:lnSpc>
              <a:spcBef>
                <a:spcPts val="9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5" dirty="0">
                <a:latin typeface="Cambria"/>
                <a:cs typeface="Cambria"/>
              </a:rPr>
              <a:t>This </a:t>
            </a:r>
            <a:r>
              <a:rPr sz="2000" spc="-10" dirty="0">
                <a:latin typeface="Cambria"/>
                <a:cs typeface="Cambria"/>
              </a:rPr>
              <a:t>function returns the </a:t>
            </a:r>
            <a:r>
              <a:rPr sz="2000" dirty="0">
                <a:latin typeface="Cambria"/>
                <a:cs typeface="Cambria"/>
              </a:rPr>
              <a:t>dot </a:t>
            </a:r>
            <a:r>
              <a:rPr sz="2000" spc="-10" dirty="0">
                <a:latin typeface="Cambria"/>
                <a:cs typeface="Cambria"/>
              </a:rPr>
              <a:t>product of </a:t>
            </a:r>
            <a:r>
              <a:rPr sz="2000" spc="-15" dirty="0">
                <a:latin typeface="Cambria"/>
                <a:cs typeface="Cambria"/>
              </a:rPr>
              <a:t>two </a:t>
            </a:r>
            <a:r>
              <a:rPr sz="2000" spc="-20" dirty="0">
                <a:latin typeface="Cambria"/>
                <a:cs typeface="Cambria"/>
              </a:rPr>
              <a:t>arrays. For </a:t>
            </a:r>
            <a:r>
              <a:rPr sz="2000" spc="-5" dirty="0">
                <a:latin typeface="Cambria"/>
                <a:cs typeface="Cambria"/>
              </a:rPr>
              <a:t>2-D </a:t>
            </a:r>
            <a:r>
              <a:rPr sz="2000" spc="-10" dirty="0">
                <a:latin typeface="Cambria"/>
                <a:cs typeface="Cambria"/>
              </a:rPr>
              <a:t>vectors, </a:t>
            </a:r>
            <a:r>
              <a:rPr sz="2000" spc="-5" dirty="0">
                <a:latin typeface="Cambria"/>
                <a:cs typeface="Cambria"/>
              </a:rPr>
              <a:t>it </a:t>
            </a:r>
            <a:r>
              <a:rPr sz="2000" spc="-10" dirty="0">
                <a:latin typeface="Cambria"/>
                <a:cs typeface="Cambria"/>
              </a:rPr>
              <a:t>is the </a:t>
            </a:r>
            <a:r>
              <a:rPr sz="2000" spc="-15" dirty="0">
                <a:latin typeface="Cambria"/>
                <a:cs typeface="Cambria"/>
              </a:rPr>
              <a:t>equivalent </a:t>
            </a:r>
            <a:r>
              <a:rPr sz="2000" spc="-35" dirty="0">
                <a:latin typeface="Cambria"/>
                <a:cs typeface="Cambria"/>
              </a:rPr>
              <a:t>to </a:t>
            </a:r>
            <a:r>
              <a:rPr sz="2000" spc="-3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matrix </a:t>
            </a:r>
            <a:r>
              <a:rPr sz="2000" spc="-5" dirty="0">
                <a:latin typeface="Cambria"/>
                <a:cs typeface="Cambria"/>
              </a:rPr>
              <a:t>multiplication. </a:t>
            </a:r>
            <a:r>
              <a:rPr sz="2000" spc="-25" dirty="0">
                <a:latin typeface="Cambria"/>
                <a:cs typeface="Cambria"/>
              </a:rPr>
              <a:t>For </a:t>
            </a:r>
            <a:r>
              <a:rPr sz="2000" spc="5" dirty="0">
                <a:latin typeface="Cambria"/>
                <a:cs typeface="Cambria"/>
              </a:rPr>
              <a:t>1-D </a:t>
            </a:r>
            <a:r>
              <a:rPr sz="2000" spc="-20" dirty="0">
                <a:latin typeface="Cambria"/>
                <a:cs typeface="Cambria"/>
              </a:rPr>
              <a:t>arrays, </a:t>
            </a:r>
            <a:r>
              <a:rPr sz="2000" spc="-5" dirty="0">
                <a:latin typeface="Cambria"/>
                <a:cs typeface="Cambria"/>
              </a:rPr>
              <a:t>it is </a:t>
            </a:r>
            <a:r>
              <a:rPr sz="2000" dirty="0">
                <a:latin typeface="Cambria"/>
                <a:cs typeface="Cambria"/>
              </a:rPr>
              <a:t>the </a:t>
            </a:r>
            <a:r>
              <a:rPr sz="2000" spc="-5" dirty="0">
                <a:latin typeface="Cambria"/>
                <a:cs typeface="Cambria"/>
              </a:rPr>
              <a:t>inner product of </a:t>
            </a:r>
            <a:r>
              <a:rPr sz="2000" spc="-10" dirty="0">
                <a:latin typeface="Cambria"/>
                <a:cs typeface="Cambria"/>
              </a:rPr>
              <a:t>the vectors. </a:t>
            </a:r>
            <a:r>
              <a:rPr sz="2000" spc="-25" dirty="0">
                <a:latin typeface="Cambria"/>
                <a:cs typeface="Cambria"/>
              </a:rPr>
              <a:t>For </a:t>
            </a:r>
            <a:r>
              <a:rPr sz="2000" spc="-5" dirty="0">
                <a:latin typeface="Cambria"/>
                <a:cs typeface="Cambria"/>
              </a:rPr>
              <a:t>N-dimensional 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arrays,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it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is</a:t>
            </a:r>
            <a:r>
              <a:rPr sz="2000" spc="-5" dirty="0">
                <a:latin typeface="Cambria"/>
                <a:cs typeface="Cambria"/>
              </a:rPr>
              <a:t> a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sum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product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over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last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axis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-1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a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second-last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axis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of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b</a:t>
            </a:r>
            <a:r>
              <a:rPr sz="2000" spc="-10" dirty="0"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695" y="2542032"/>
            <a:ext cx="3480815" cy="17556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4311" y="4386071"/>
            <a:ext cx="3675888" cy="2956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9695" y="4959096"/>
            <a:ext cx="1536192" cy="789431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655" y="108280"/>
            <a:ext cx="406844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  <a:latin typeface="Times New Roman"/>
                <a:cs typeface="Times New Roman"/>
              </a:rPr>
              <a:t>numpy.amax()</a:t>
            </a:r>
            <a:endParaRPr sz="5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8296" y="1138250"/>
            <a:ext cx="81991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mbria"/>
                <a:cs typeface="Cambria"/>
              </a:rPr>
              <a:t>This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function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Return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maximum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array</a:t>
            </a:r>
            <a:r>
              <a:rPr sz="2000" spc="-10" dirty="0">
                <a:latin typeface="Cambria"/>
                <a:cs typeface="Cambria"/>
              </a:rPr>
              <a:t> or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maximum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along</a:t>
            </a:r>
            <a:r>
              <a:rPr sz="2000" dirty="0">
                <a:latin typeface="Cambria"/>
                <a:cs typeface="Cambria"/>
              </a:rPr>
              <a:t> an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axis.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472" y="1694688"/>
            <a:ext cx="8830056" cy="3849624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168" y="0"/>
            <a:ext cx="11744325" cy="4666615"/>
            <a:chOff x="201168" y="0"/>
            <a:chExt cx="11744325" cy="4666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975360"/>
              <a:ext cx="5638800" cy="21671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39740" y="1574291"/>
              <a:ext cx="649605" cy="628015"/>
            </a:xfrm>
            <a:custGeom>
              <a:avLst/>
              <a:gdLst/>
              <a:ahLst/>
              <a:cxnLst/>
              <a:rect l="l" t="t" r="r" b="b"/>
              <a:pathLst>
                <a:path w="649604" h="628014">
                  <a:moveTo>
                    <a:pt x="303403" y="570587"/>
                  </a:moveTo>
                  <a:lnTo>
                    <a:pt x="302513" y="570992"/>
                  </a:lnTo>
                  <a:lnTo>
                    <a:pt x="299338" y="572770"/>
                  </a:lnTo>
                  <a:lnTo>
                    <a:pt x="296037" y="574294"/>
                  </a:lnTo>
                  <a:lnTo>
                    <a:pt x="255397" y="586105"/>
                  </a:lnTo>
                  <a:lnTo>
                    <a:pt x="203454" y="594868"/>
                  </a:lnTo>
                  <a:lnTo>
                    <a:pt x="152781" y="600329"/>
                  </a:lnTo>
                  <a:lnTo>
                    <a:pt x="95504" y="604266"/>
                  </a:lnTo>
                  <a:lnTo>
                    <a:pt x="32766" y="606298"/>
                  </a:lnTo>
                  <a:lnTo>
                    <a:pt x="0" y="606552"/>
                  </a:lnTo>
                  <a:lnTo>
                    <a:pt x="126" y="627888"/>
                  </a:lnTo>
                  <a:lnTo>
                    <a:pt x="65532" y="626872"/>
                  </a:lnTo>
                  <a:lnTo>
                    <a:pt x="126492" y="623824"/>
                  </a:lnTo>
                  <a:lnTo>
                    <a:pt x="181610" y="618871"/>
                  </a:lnTo>
                  <a:lnTo>
                    <a:pt x="229616" y="612521"/>
                  </a:lnTo>
                  <a:lnTo>
                    <a:pt x="277749" y="602742"/>
                  </a:lnTo>
                  <a:lnTo>
                    <a:pt x="314579" y="588645"/>
                  </a:lnTo>
                  <a:lnTo>
                    <a:pt x="324738" y="575563"/>
                  </a:lnTo>
                  <a:lnTo>
                    <a:pt x="303403" y="575563"/>
                  </a:lnTo>
                  <a:lnTo>
                    <a:pt x="303403" y="575183"/>
                  </a:lnTo>
                  <a:lnTo>
                    <a:pt x="303275" y="575183"/>
                  </a:lnTo>
                  <a:lnTo>
                    <a:pt x="303402" y="574294"/>
                  </a:lnTo>
                  <a:lnTo>
                    <a:pt x="303403" y="570587"/>
                  </a:lnTo>
                  <a:close/>
                </a:path>
                <a:path w="649604" h="628014">
                  <a:moveTo>
                    <a:pt x="324738" y="567690"/>
                  </a:moveTo>
                  <a:lnTo>
                    <a:pt x="306705" y="567690"/>
                  </a:lnTo>
                  <a:lnTo>
                    <a:pt x="305099" y="569440"/>
                  </a:lnTo>
                  <a:lnTo>
                    <a:pt x="303492" y="574493"/>
                  </a:lnTo>
                  <a:lnTo>
                    <a:pt x="303403" y="575563"/>
                  </a:lnTo>
                  <a:lnTo>
                    <a:pt x="324738" y="575563"/>
                  </a:lnTo>
                  <a:lnTo>
                    <a:pt x="324738" y="567690"/>
                  </a:lnTo>
                  <a:close/>
                </a:path>
                <a:path w="649604" h="628014">
                  <a:moveTo>
                    <a:pt x="303403" y="574294"/>
                  </a:moveTo>
                  <a:lnTo>
                    <a:pt x="303275" y="575183"/>
                  </a:lnTo>
                  <a:lnTo>
                    <a:pt x="303403" y="574778"/>
                  </a:lnTo>
                  <a:lnTo>
                    <a:pt x="303403" y="574294"/>
                  </a:lnTo>
                  <a:close/>
                </a:path>
                <a:path w="649604" h="628014">
                  <a:moveTo>
                    <a:pt x="303403" y="574778"/>
                  </a:moveTo>
                  <a:lnTo>
                    <a:pt x="303275" y="575183"/>
                  </a:lnTo>
                  <a:lnTo>
                    <a:pt x="303403" y="575183"/>
                  </a:lnTo>
                  <a:lnTo>
                    <a:pt x="303403" y="574778"/>
                  </a:lnTo>
                  <a:close/>
                </a:path>
                <a:path w="649604" h="628014">
                  <a:moveTo>
                    <a:pt x="303657" y="572516"/>
                  </a:moveTo>
                  <a:lnTo>
                    <a:pt x="303403" y="574294"/>
                  </a:lnTo>
                  <a:lnTo>
                    <a:pt x="303403" y="574778"/>
                  </a:lnTo>
                  <a:lnTo>
                    <a:pt x="303508" y="574294"/>
                  </a:lnTo>
                  <a:lnTo>
                    <a:pt x="303657" y="572516"/>
                  </a:lnTo>
                  <a:close/>
                </a:path>
                <a:path w="649604" h="628014">
                  <a:moveTo>
                    <a:pt x="304112" y="572516"/>
                  </a:moveTo>
                  <a:lnTo>
                    <a:pt x="303657" y="572516"/>
                  </a:lnTo>
                  <a:lnTo>
                    <a:pt x="303492" y="574493"/>
                  </a:lnTo>
                  <a:lnTo>
                    <a:pt x="304112" y="572516"/>
                  </a:lnTo>
                  <a:close/>
                </a:path>
                <a:path w="649604" h="628014">
                  <a:moveTo>
                    <a:pt x="304975" y="569341"/>
                  </a:moveTo>
                  <a:lnTo>
                    <a:pt x="303911" y="570357"/>
                  </a:lnTo>
                  <a:lnTo>
                    <a:pt x="303403" y="570587"/>
                  </a:lnTo>
                  <a:lnTo>
                    <a:pt x="303403" y="574294"/>
                  </a:lnTo>
                  <a:lnTo>
                    <a:pt x="303657" y="572516"/>
                  </a:lnTo>
                  <a:lnTo>
                    <a:pt x="304112" y="572516"/>
                  </a:lnTo>
                  <a:lnTo>
                    <a:pt x="304471" y="571373"/>
                  </a:lnTo>
                  <a:lnTo>
                    <a:pt x="303911" y="571373"/>
                  </a:lnTo>
                  <a:lnTo>
                    <a:pt x="304243" y="570738"/>
                  </a:lnTo>
                  <a:lnTo>
                    <a:pt x="303911" y="570738"/>
                  </a:lnTo>
                  <a:lnTo>
                    <a:pt x="304975" y="569341"/>
                  </a:lnTo>
                  <a:close/>
                </a:path>
                <a:path w="649604" h="628014">
                  <a:moveTo>
                    <a:pt x="305065" y="569478"/>
                  </a:moveTo>
                  <a:lnTo>
                    <a:pt x="304687" y="569891"/>
                  </a:lnTo>
                  <a:lnTo>
                    <a:pt x="303911" y="571373"/>
                  </a:lnTo>
                  <a:lnTo>
                    <a:pt x="305065" y="569478"/>
                  </a:lnTo>
                  <a:close/>
                </a:path>
                <a:path w="649604" h="628014">
                  <a:moveTo>
                    <a:pt x="305054" y="569515"/>
                  </a:moveTo>
                  <a:lnTo>
                    <a:pt x="303911" y="571373"/>
                  </a:lnTo>
                  <a:lnTo>
                    <a:pt x="304471" y="571373"/>
                  </a:lnTo>
                  <a:lnTo>
                    <a:pt x="305054" y="569515"/>
                  </a:lnTo>
                  <a:close/>
                </a:path>
                <a:path w="649604" h="628014">
                  <a:moveTo>
                    <a:pt x="304975" y="569341"/>
                  </a:moveTo>
                  <a:lnTo>
                    <a:pt x="303911" y="570738"/>
                  </a:lnTo>
                  <a:lnTo>
                    <a:pt x="304687" y="569891"/>
                  </a:lnTo>
                  <a:lnTo>
                    <a:pt x="304975" y="569341"/>
                  </a:lnTo>
                  <a:close/>
                </a:path>
                <a:path w="649604" h="628014">
                  <a:moveTo>
                    <a:pt x="304687" y="569891"/>
                  </a:moveTo>
                  <a:lnTo>
                    <a:pt x="303911" y="570738"/>
                  </a:lnTo>
                  <a:lnTo>
                    <a:pt x="304243" y="570738"/>
                  </a:lnTo>
                  <a:lnTo>
                    <a:pt x="304687" y="569891"/>
                  </a:lnTo>
                  <a:close/>
                </a:path>
                <a:path w="649604" h="628014">
                  <a:moveTo>
                    <a:pt x="385312" y="313995"/>
                  </a:moveTo>
                  <a:lnTo>
                    <a:pt x="342900" y="325882"/>
                  </a:lnTo>
                  <a:lnTo>
                    <a:pt x="311404" y="345567"/>
                  </a:lnTo>
                  <a:lnTo>
                    <a:pt x="308610" y="349250"/>
                  </a:lnTo>
                  <a:lnTo>
                    <a:pt x="303983" y="361061"/>
                  </a:lnTo>
                  <a:lnTo>
                    <a:pt x="303625" y="363600"/>
                  </a:lnTo>
                  <a:lnTo>
                    <a:pt x="303403" y="365379"/>
                  </a:lnTo>
                  <a:lnTo>
                    <a:pt x="303403" y="570587"/>
                  </a:lnTo>
                  <a:lnTo>
                    <a:pt x="303911" y="570357"/>
                  </a:lnTo>
                  <a:lnTo>
                    <a:pt x="304975" y="569341"/>
                  </a:lnTo>
                  <a:lnTo>
                    <a:pt x="305308" y="568706"/>
                  </a:lnTo>
                  <a:lnTo>
                    <a:pt x="305459" y="568706"/>
                  </a:lnTo>
                  <a:lnTo>
                    <a:pt x="305943" y="568071"/>
                  </a:lnTo>
                  <a:lnTo>
                    <a:pt x="306305" y="568071"/>
                  </a:lnTo>
                  <a:lnTo>
                    <a:pt x="306705" y="567690"/>
                  </a:lnTo>
                  <a:lnTo>
                    <a:pt x="324738" y="567690"/>
                  </a:lnTo>
                  <a:lnTo>
                    <a:pt x="324865" y="365379"/>
                  </a:lnTo>
                  <a:lnTo>
                    <a:pt x="325120" y="363600"/>
                  </a:lnTo>
                  <a:lnTo>
                    <a:pt x="363855" y="341375"/>
                  </a:lnTo>
                  <a:lnTo>
                    <a:pt x="419735" y="329311"/>
                  </a:lnTo>
                  <a:lnTo>
                    <a:pt x="453142" y="324680"/>
                  </a:lnTo>
                  <a:lnTo>
                    <a:pt x="439674" y="323088"/>
                  </a:lnTo>
                  <a:lnTo>
                    <a:pt x="416179" y="319659"/>
                  </a:lnTo>
                  <a:lnTo>
                    <a:pt x="394462" y="315849"/>
                  </a:lnTo>
                  <a:lnTo>
                    <a:pt x="385312" y="313995"/>
                  </a:lnTo>
                  <a:close/>
                </a:path>
                <a:path w="649604" h="628014">
                  <a:moveTo>
                    <a:pt x="305165" y="569159"/>
                  </a:moveTo>
                  <a:lnTo>
                    <a:pt x="304975" y="569341"/>
                  </a:lnTo>
                  <a:lnTo>
                    <a:pt x="304687" y="569891"/>
                  </a:lnTo>
                  <a:lnTo>
                    <a:pt x="305031" y="569515"/>
                  </a:lnTo>
                  <a:lnTo>
                    <a:pt x="305165" y="569159"/>
                  </a:lnTo>
                  <a:close/>
                </a:path>
                <a:path w="649604" h="628014">
                  <a:moveTo>
                    <a:pt x="305426" y="568910"/>
                  </a:moveTo>
                  <a:lnTo>
                    <a:pt x="305165" y="569159"/>
                  </a:lnTo>
                  <a:lnTo>
                    <a:pt x="305065" y="569478"/>
                  </a:lnTo>
                  <a:lnTo>
                    <a:pt x="305426" y="568910"/>
                  </a:lnTo>
                  <a:close/>
                </a:path>
                <a:path w="649604" h="628014">
                  <a:moveTo>
                    <a:pt x="306705" y="567690"/>
                  </a:moveTo>
                  <a:lnTo>
                    <a:pt x="305426" y="568910"/>
                  </a:lnTo>
                  <a:lnTo>
                    <a:pt x="305099" y="569440"/>
                  </a:lnTo>
                  <a:lnTo>
                    <a:pt x="306705" y="567690"/>
                  </a:lnTo>
                  <a:close/>
                </a:path>
                <a:path w="649604" h="628014">
                  <a:moveTo>
                    <a:pt x="305308" y="568706"/>
                  </a:moveTo>
                  <a:lnTo>
                    <a:pt x="304975" y="569341"/>
                  </a:lnTo>
                  <a:lnTo>
                    <a:pt x="305202" y="569043"/>
                  </a:lnTo>
                  <a:lnTo>
                    <a:pt x="305308" y="568706"/>
                  </a:lnTo>
                  <a:close/>
                </a:path>
                <a:path w="649604" h="628014">
                  <a:moveTo>
                    <a:pt x="305202" y="569043"/>
                  </a:moveTo>
                  <a:lnTo>
                    <a:pt x="304975" y="569341"/>
                  </a:lnTo>
                  <a:lnTo>
                    <a:pt x="305165" y="569159"/>
                  </a:lnTo>
                  <a:close/>
                </a:path>
                <a:path w="649604" h="628014">
                  <a:moveTo>
                    <a:pt x="305943" y="568071"/>
                  </a:moveTo>
                  <a:lnTo>
                    <a:pt x="305202" y="569043"/>
                  </a:lnTo>
                  <a:lnTo>
                    <a:pt x="305426" y="568910"/>
                  </a:lnTo>
                  <a:lnTo>
                    <a:pt x="305943" y="568071"/>
                  </a:lnTo>
                  <a:close/>
                </a:path>
                <a:path w="649604" h="628014">
                  <a:moveTo>
                    <a:pt x="305459" y="568706"/>
                  </a:moveTo>
                  <a:lnTo>
                    <a:pt x="305308" y="568706"/>
                  </a:lnTo>
                  <a:lnTo>
                    <a:pt x="305202" y="569043"/>
                  </a:lnTo>
                  <a:lnTo>
                    <a:pt x="305459" y="568706"/>
                  </a:lnTo>
                  <a:close/>
                </a:path>
                <a:path w="649604" h="628014">
                  <a:moveTo>
                    <a:pt x="306305" y="568071"/>
                  </a:moveTo>
                  <a:lnTo>
                    <a:pt x="305943" y="568071"/>
                  </a:lnTo>
                  <a:lnTo>
                    <a:pt x="305426" y="568910"/>
                  </a:lnTo>
                  <a:lnTo>
                    <a:pt x="306305" y="568071"/>
                  </a:lnTo>
                  <a:close/>
                </a:path>
                <a:path w="649604" h="628014">
                  <a:moveTo>
                    <a:pt x="649224" y="313944"/>
                  </a:moveTo>
                  <a:lnTo>
                    <a:pt x="583946" y="314960"/>
                  </a:lnTo>
                  <a:lnTo>
                    <a:pt x="522986" y="318008"/>
                  </a:lnTo>
                  <a:lnTo>
                    <a:pt x="467868" y="322961"/>
                  </a:lnTo>
                  <a:lnTo>
                    <a:pt x="453142" y="324680"/>
                  </a:lnTo>
                  <a:lnTo>
                    <a:pt x="465455" y="326136"/>
                  </a:lnTo>
                  <a:lnTo>
                    <a:pt x="521462" y="331088"/>
                  </a:lnTo>
                  <a:lnTo>
                    <a:pt x="583057" y="334263"/>
                  </a:lnTo>
                  <a:lnTo>
                    <a:pt x="649224" y="335280"/>
                  </a:lnTo>
                  <a:lnTo>
                    <a:pt x="649224" y="313944"/>
                  </a:lnTo>
                  <a:close/>
                </a:path>
                <a:path w="649604" h="628014">
                  <a:moveTo>
                    <a:pt x="453125" y="303205"/>
                  </a:moveTo>
                  <a:lnTo>
                    <a:pt x="440309" y="304800"/>
                  </a:lnTo>
                  <a:lnTo>
                    <a:pt x="416687" y="308102"/>
                  </a:lnTo>
                  <a:lnTo>
                    <a:pt x="395097" y="312038"/>
                  </a:lnTo>
                  <a:lnTo>
                    <a:pt x="385312" y="313995"/>
                  </a:lnTo>
                  <a:lnTo>
                    <a:pt x="394462" y="315849"/>
                  </a:lnTo>
                  <a:lnTo>
                    <a:pt x="416179" y="319659"/>
                  </a:lnTo>
                  <a:lnTo>
                    <a:pt x="439674" y="323088"/>
                  </a:lnTo>
                  <a:lnTo>
                    <a:pt x="453142" y="324680"/>
                  </a:lnTo>
                  <a:lnTo>
                    <a:pt x="467868" y="322961"/>
                  </a:lnTo>
                  <a:lnTo>
                    <a:pt x="494664" y="320167"/>
                  </a:lnTo>
                  <a:lnTo>
                    <a:pt x="552831" y="316357"/>
                  </a:lnTo>
                  <a:lnTo>
                    <a:pt x="616204" y="314198"/>
                  </a:lnTo>
                  <a:lnTo>
                    <a:pt x="649224" y="313944"/>
                  </a:lnTo>
                  <a:lnTo>
                    <a:pt x="616204" y="313690"/>
                  </a:lnTo>
                  <a:lnTo>
                    <a:pt x="552831" y="311531"/>
                  </a:lnTo>
                  <a:lnTo>
                    <a:pt x="494664" y="307594"/>
                  </a:lnTo>
                  <a:lnTo>
                    <a:pt x="467868" y="304927"/>
                  </a:lnTo>
                  <a:lnTo>
                    <a:pt x="453125" y="303205"/>
                  </a:lnTo>
                  <a:close/>
                </a:path>
                <a:path w="649604" h="628014">
                  <a:moveTo>
                    <a:pt x="303403" y="57409"/>
                  </a:moveTo>
                  <a:lnTo>
                    <a:pt x="303403" y="262636"/>
                  </a:lnTo>
                  <a:lnTo>
                    <a:pt x="303657" y="264668"/>
                  </a:lnTo>
                  <a:lnTo>
                    <a:pt x="304038" y="267335"/>
                  </a:lnTo>
                  <a:lnTo>
                    <a:pt x="304292" y="269621"/>
                  </a:lnTo>
                  <a:lnTo>
                    <a:pt x="305054" y="271780"/>
                  </a:lnTo>
                  <a:lnTo>
                    <a:pt x="306070" y="273812"/>
                  </a:lnTo>
                  <a:lnTo>
                    <a:pt x="307339" y="276479"/>
                  </a:lnTo>
                  <a:lnTo>
                    <a:pt x="308610" y="278765"/>
                  </a:lnTo>
                  <a:lnTo>
                    <a:pt x="311404" y="282448"/>
                  </a:lnTo>
                  <a:lnTo>
                    <a:pt x="312166" y="283591"/>
                  </a:lnTo>
                  <a:lnTo>
                    <a:pt x="313182" y="284607"/>
                  </a:lnTo>
                  <a:lnTo>
                    <a:pt x="314198" y="285496"/>
                  </a:lnTo>
                  <a:lnTo>
                    <a:pt x="316992" y="288036"/>
                  </a:lnTo>
                  <a:lnTo>
                    <a:pt x="357378" y="306959"/>
                  </a:lnTo>
                  <a:lnTo>
                    <a:pt x="385312" y="313995"/>
                  </a:lnTo>
                  <a:lnTo>
                    <a:pt x="395097" y="312038"/>
                  </a:lnTo>
                  <a:lnTo>
                    <a:pt x="416687" y="308102"/>
                  </a:lnTo>
                  <a:lnTo>
                    <a:pt x="440309" y="304800"/>
                  </a:lnTo>
                  <a:lnTo>
                    <a:pt x="453125" y="303205"/>
                  </a:lnTo>
                  <a:lnTo>
                    <a:pt x="442849" y="302006"/>
                  </a:lnTo>
                  <a:lnTo>
                    <a:pt x="398780" y="295021"/>
                  </a:lnTo>
                  <a:lnTo>
                    <a:pt x="356743" y="284353"/>
                  </a:lnTo>
                  <a:lnTo>
                    <a:pt x="324738" y="261620"/>
                  </a:lnTo>
                  <a:lnTo>
                    <a:pt x="324738" y="60198"/>
                  </a:lnTo>
                  <a:lnTo>
                    <a:pt x="306705" y="60198"/>
                  </a:lnTo>
                  <a:lnTo>
                    <a:pt x="306355" y="59817"/>
                  </a:lnTo>
                  <a:lnTo>
                    <a:pt x="305943" y="59817"/>
                  </a:lnTo>
                  <a:lnTo>
                    <a:pt x="305555" y="59309"/>
                  </a:lnTo>
                  <a:lnTo>
                    <a:pt x="305308" y="59309"/>
                  </a:lnTo>
                  <a:lnTo>
                    <a:pt x="304839" y="58414"/>
                  </a:lnTo>
                  <a:lnTo>
                    <a:pt x="304038" y="57785"/>
                  </a:lnTo>
                  <a:lnTo>
                    <a:pt x="303403" y="57409"/>
                  </a:lnTo>
                  <a:close/>
                </a:path>
                <a:path w="649604" h="628014">
                  <a:moveTo>
                    <a:pt x="649224" y="292608"/>
                  </a:moveTo>
                  <a:lnTo>
                    <a:pt x="583438" y="293624"/>
                  </a:lnTo>
                  <a:lnTo>
                    <a:pt x="521843" y="296799"/>
                  </a:lnTo>
                  <a:lnTo>
                    <a:pt x="465836" y="301625"/>
                  </a:lnTo>
                  <a:lnTo>
                    <a:pt x="453125" y="303205"/>
                  </a:lnTo>
                  <a:lnTo>
                    <a:pt x="467868" y="304927"/>
                  </a:lnTo>
                  <a:lnTo>
                    <a:pt x="522986" y="309880"/>
                  </a:lnTo>
                  <a:lnTo>
                    <a:pt x="583946" y="312928"/>
                  </a:lnTo>
                  <a:lnTo>
                    <a:pt x="649224" y="313943"/>
                  </a:lnTo>
                  <a:lnTo>
                    <a:pt x="649224" y="292608"/>
                  </a:lnTo>
                  <a:close/>
                </a:path>
                <a:path w="649604" h="628014">
                  <a:moveTo>
                    <a:pt x="324738" y="52324"/>
                  </a:moveTo>
                  <a:lnTo>
                    <a:pt x="303403" y="52324"/>
                  </a:lnTo>
                  <a:lnTo>
                    <a:pt x="303549" y="53594"/>
                  </a:lnTo>
                  <a:lnTo>
                    <a:pt x="305013" y="58353"/>
                  </a:lnTo>
                  <a:lnTo>
                    <a:pt x="305664" y="59063"/>
                  </a:lnTo>
                  <a:lnTo>
                    <a:pt x="305816" y="59182"/>
                  </a:lnTo>
                  <a:lnTo>
                    <a:pt x="306705" y="60198"/>
                  </a:lnTo>
                  <a:lnTo>
                    <a:pt x="324738" y="60198"/>
                  </a:lnTo>
                  <a:lnTo>
                    <a:pt x="324738" y="52324"/>
                  </a:lnTo>
                  <a:close/>
                </a:path>
                <a:path w="649604" h="628014">
                  <a:moveTo>
                    <a:pt x="305094" y="58615"/>
                  </a:moveTo>
                  <a:lnTo>
                    <a:pt x="305140" y="58763"/>
                  </a:lnTo>
                  <a:lnTo>
                    <a:pt x="305943" y="59817"/>
                  </a:lnTo>
                  <a:lnTo>
                    <a:pt x="305253" y="58740"/>
                  </a:lnTo>
                  <a:lnTo>
                    <a:pt x="305094" y="58615"/>
                  </a:lnTo>
                  <a:close/>
                </a:path>
                <a:path w="649604" h="628014">
                  <a:moveTo>
                    <a:pt x="305253" y="58740"/>
                  </a:moveTo>
                  <a:lnTo>
                    <a:pt x="305943" y="59817"/>
                  </a:lnTo>
                  <a:lnTo>
                    <a:pt x="306355" y="59817"/>
                  </a:lnTo>
                  <a:lnTo>
                    <a:pt x="305664" y="59063"/>
                  </a:lnTo>
                  <a:lnTo>
                    <a:pt x="305253" y="58740"/>
                  </a:lnTo>
                  <a:close/>
                </a:path>
                <a:path w="649604" h="628014">
                  <a:moveTo>
                    <a:pt x="304839" y="58414"/>
                  </a:moveTo>
                  <a:lnTo>
                    <a:pt x="305308" y="59309"/>
                  </a:lnTo>
                  <a:lnTo>
                    <a:pt x="305122" y="58740"/>
                  </a:lnTo>
                  <a:lnTo>
                    <a:pt x="304927" y="58483"/>
                  </a:lnTo>
                  <a:close/>
                </a:path>
                <a:path w="649604" h="628014">
                  <a:moveTo>
                    <a:pt x="305140" y="58763"/>
                  </a:moveTo>
                  <a:lnTo>
                    <a:pt x="305308" y="59309"/>
                  </a:lnTo>
                  <a:lnTo>
                    <a:pt x="305555" y="59309"/>
                  </a:lnTo>
                  <a:lnTo>
                    <a:pt x="305140" y="58763"/>
                  </a:lnTo>
                  <a:close/>
                </a:path>
                <a:path w="649604" h="628014">
                  <a:moveTo>
                    <a:pt x="305013" y="58353"/>
                  </a:moveTo>
                  <a:lnTo>
                    <a:pt x="305282" y="58763"/>
                  </a:lnTo>
                  <a:lnTo>
                    <a:pt x="305664" y="59063"/>
                  </a:lnTo>
                  <a:lnTo>
                    <a:pt x="305013" y="58353"/>
                  </a:lnTo>
                  <a:close/>
                </a:path>
                <a:path w="649604" h="628014">
                  <a:moveTo>
                    <a:pt x="304927" y="58483"/>
                  </a:moveTo>
                  <a:lnTo>
                    <a:pt x="305140" y="58763"/>
                  </a:lnTo>
                  <a:lnTo>
                    <a:pt x="305094" y="58615"/>
                  </a:lnTo>
                  <a:lnTo>
                    <a:pt x="304927" y="58483"/>
                  </a:lnTo>
                  <a:close/>
                </a:path>
                <a:path w="649604" h="628014">
                  <a:moveTo>
                    <a:pt x="305021" y="58376"/>
                  </a:moveTo>
                  <a:lnTo>
                    <a:pt x="305094" y="58615"/>
                  </a:lnTo>
                  <a:lnTo>
                    <a:pt x="305253" y="58740"/>
                  </a:lnTo>
                  <a:lnTo>
                    <a:pt x="305021" y="58376"/>
                  </a:lnTo>
                  <a:close/>
                </a:path>
                <a:path w="649604" h="628014">
                  <a:moveTo>
                    <a:pt x="304531" y="57827"/>
                  </a:moveTo>
                  <a:lnTo>
                    <a:pt x="304806" y="58325"/>
                  </a:lnTo>
                  <a:lnTo>
                    <a:pt x="304927" y="58483"/>
                  </a:lnTo>
                  <a:lnTo>
                    <a:pt x="305094" y="58615"/>
                  </a:lnTo>
                  <a:lnTo>
                    <a:pt x="304988" y="58325"/>
                  </a:lnTo>
                  <a:lnTo>
                    <a:pt x="304531" y="57827"/>
                  </a:lnTo>
                  <a:close/>
                </a:path>
                <a:path w="649604" h="628014">
                  <a:moveTo>
                    <a:pt x="304762" y="58267"/>
                  </a:moveTo>
                  <a:lnTo>
                    <a:pt x="304927" y="58483"/>
                  </a:lnTo>
                  <a:lnTo>
                    <a:pt x="304762" y="58267"/>
                  </a:lnTo>
                  <a:close/>
                </a:path>
                <a:path w="649604" h="628014">
                  <a:moveTo>
                    <a:pt x="303403" y="53594"/>
                  </a:moveTo>
                  <a:lnTo>
                    <a:pt x="303403" y="57409"/>
                  </a:lnTo>
                  <a:lnTo>
                    <a:pt x="304091" y="57827"/>
                  </a:lnTo>
                  <a:lnTo>
                    <a:pt x="304839" y="58414"/>
                  </a:lnTo>
                  <a:lnTo>
                    <a:pt x="304762" y="58267"/>
                  </a:lnTo>
                  <a:lnTo>
                    <a:pt x="303911" y="57150"/>
                  </a:lnTo>
                  <a:lnTo>
                    <a:pt x="304177" y="57150"/>
                  </a:lnTo>
                  <a:lnTo>
                    <a:pt x="303911" y="56642"/>
                  </a:lnTo>
                  <a:lnTo>
                    <a:pt x="304487" y="56642"/>
                  </a:lnTo>
                  <a:lnTo>
                    <a:pt x="304096" y="55372"/>
                  </a:lnTo>
                  <a:lnTo>
                    <a:pt x="303657" y="55372"/>
                  </a:lnTo>
                  <a:lnTo>
                    <a:pt x="303403" y="53594"/>
                  </a:lnTo>
                  <a:close/>
                </a:path>
                <a:path w="649604" h="628014">
                  <a:moveTo>
                    <a:pt x="304487" y="56642"/>
                  </a:moveTo>
                  <a:lnTo>
                    <a:pt x="303911" y="56642"/>
                  </a:lnTo>
                  <a:lnTo>
                    <a:pt x="305013" y="58353"/>
                  </a:lnTo>
                  <a:lnTo>
                    <a:pt x="304487" y="56642"/>
                  </a:lnTo>
                  <a:close/>
                </a:path>
                <a:path w="649604" h="628014">
                  <a:moveTo>
                    <a:pt x="303911" y="56642"/>
                  </a:moveTo>
                  <a:lnTo>
                    <a:pt x="304531" y="57827"/>
                  </a:lnTo>
                  <a:lnTo>
                    <a:pt x="304988" y="58325"/>
                  </a:lnTo>
                  <a:lnTo>
                    <a:pt x="303911" y="56642"/>
                  </a:lnTo>
                  <a:close/>
                </a:path>
                <a:path w="649604" h="628014">
                  <a:moveTo>
                    <a:pt x="303911" y="57150"/>
                  </a:moveTo>
                  <a:lnTo>
                    <a:pt x="304762" y="58267"/>
                  </a:lnTo>
                  <a:lnTo>
                    <a:pt x="304531" y="57827"/>
                  </a:lnTo>
                  <a:lnTo>
                    <a:pt x="303911" y="57150"/>
                  </a:lnTo>
                  <a:close/>
                </a:path>
                <a:path w="649604" h="628014">
                  <a:moveTo>
                    <a:pt x="304177" y="57150"/>
                  </a:moveTo>
                  <a:lnTo>
                    <a:pt x="303911" y="57150"/>
                  </a:lnTo>
                  <a:lnTo>
                    <a:pt x="304531" y="57827"/>
                  </a:lnTo>
                  <a:lnTo>
                    <a:pt x="304177" y="57150"/>
                  </a:lnTo>
                  <a:close/>
                </a:path>
                <a:path w="649604" h="628014">
                  <a:moveTo>
                    <a:pt x="126" y="0"/>
                  </a:moveTo>
                  <a:lnTo>
                    <a:pt x="0" y="21336"/>
                  </a:lnTo>
                  <a:lnTo>
                    <a:pt x="33147" y="21590"/>
                  </a:lnTo>
                  <a:lnTo>
                    <a:pt x="65024" y="22352"/>
                  </a:lnTo>
                  <a:lnTo>
                    <a:pt x="125349" y="25400"/>
                  </a:lnTo>
                  <a:lnTo>
                    <a:pt x="179578" y="30225"/>
                  </a:lnTo>
                  <a:lnTo>
                    <a:pt x="226568" y="36449"/>
                  </a:lnTo>
                  <a:lnTo>
                    <a:pt x="264668" y="43942"/>
                  </a:lnTo>
                  <a:lnTo>
                    <a:pt x="301244" y="56134"/>
                  </a:lnTo>
                  <a:lnTo>
                    <a:pt x="303403" y="57409"/>
                  </a:lnTo>
                  <a:lnTo>
                    <a:pt x="303334" y="53117"/>
                  </a:lnTo>
                  <a:lnTo>
                    <a:pt x="303275" y="52705"/>
                  </a:lnTo>
                  <a:lnTo>
                    <a:pt x="303403" y="52705"/>
                  </a:lnTo>
                  <a:lnTo>
                    <a:pt x="303403" y="52324"/>
                  </a:lnTo>
                  <a:lnTo>
                    <a:pt x="324738" y="52324"/>
                  </a:lnTo>
                  <a:lnTo>
                    <a:pt x="324358" y="49657"/>
                  </a:lnTo>
                  <a:lnTo>
                    <a:pt x="285623" y="27432"/>
                  </a:lnTo>
                  <a:lnTo>
                    <a:pt x="229616" y="15367"/>
                  </a:lnTo>
                  <a:lnTo>
                    <a:pt x="181610" y="8890"/>
                  </a:lnTo>
                  <a:lnTo>
                    <a:pt x="126492" y="4063"/>
                  </a:lnTo>
                  <a:lnTo>
                    <a:pt x="65532" y="1016"/>
                  </a:lnTo>
                  <a:lnTo>
                    <a:pt x="33400" y="254"/>
                  </a:lnTo>
                  <a:lnTo>
                    <a:pt x="126" y="0"/>
                  </a:lnTo>
                  <a:close/>
                </a:path>
                <a:path w="649604" h="628014">
                  <a:moveTo>
                    <a:pt x="303403" y="53117"/>
                  </a:moveTo>
                  <a:lnTo>
                    <a:pt x="303475" y="54102"/>
                  </a:lnTo>
                  <a:lnTo>
                    <a:pt x="303657" y="55372"/>
                  </a:lnTo>
                  <a:lnTo>
                    <a:pt x="303493" y="53412"/>
                  </a:lnTo>
                  <a:lnTo>
                    <a:pt x="303403" y="53117"/>
                  </a:lnTo>
                  <a:close/>
                </a:path>
                <a:path w="649604" h="628014">
                  <a:moveTo>
                    <a:pt x="303493" y="53412"/>
                  </a:moveTo>
                  <a:lnTo>
                    <a:pt x="303657" y="55372"/>
                  </a:lnTo>
                  <a:lnTo>
                    <a:pt x="304096" y="55372"/>
                  </a:lnTo>
                  <a:lnTo>
                    <a:pt x="303493" y="53412"/>
                  </a:lnTo>
                  <a:close/>
                </a:path>
                <a:path w="649604" h="628014">
                  <a:moveTo>
                    <a:pt x="303275" y="52705"/>
                  </a:moveTo>
                  <a:lnTo>
                    <a:pt x="303403" y="53594"/>
                  </a:lnTo>
                  <a:lnTo>
                    <a:pt x="303403" y="53117"/>
                  </a:lnTo>
                  <a:lnTo>
                    <a:pt x="303275" y="52705"/>
                  </a:lnTo>
                  <a:close/>
                </a:path>
                <a:path w="649604" h="628014">
                  <a:moveTo>
                    <a:pt x="303403" y="52705"/>
                  </a:moveTo>
                  <a:lnTo>
                    <a:pt x="303275" y="52705"/>
                  </a:lnTo>
                  <a:lnTo>
                    <a:pt x="303403" y="53117"/>
                  </a:lnTo>
                  <a:lnTo>
                    <a:pt x="303403" y="52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82996" y="1642046"/>
              <a:ext cx="776605" cy="243840"/>
            </a:xfrm>
            <a:custGeom>
              <a:avLst/>
              <a:gdLst/>
              <a:ahLst/>
              <a:cxnLst/>
              <a:rect l="l" t="t" r="r" b="b"/>
              <a:pathLst>
                <a:path w="776604" h="243839">
                  <a:moveTo>
                    <a:pt x="670986" y="51845"/>
                  </a:moveTo>
                  <a:lnTo>
                    <a:pt x="0" y="225869"/>
                  </a:lnTo>
                  <a:lnTo>
                    <a:pt x="4571" y="243522"/>
                  </a:lnTo>
                  <a:lnTo>
                    <a:pt x="705860" y="61760"/>
                  </a:lnTo>
                  <a:lnTo>
                    <a:pt x="670986" y="51845"/>
                  </a:lnTo>
                  <a:close/>
                </a:path>
                <a:path w="776604" h="243839">
                  <a:moveTo>
                    <a:pt x="706046" y="61712"/>
                  </a:moveTo>
                  <a:lnTo>
                    <a:pt x="705860" y="61760"/>
                  </a:lnTo>
                  <a:lnTo>
                    <a:pt x="638048" y="129095"/>
                  </a:lnTo>
                  <a:lnTo>
                    <a:pt x="633974" y="135126"/>
                  </a:lnTo>
                  <a:lnTo>
                    <a:pt x="632602" y="142001"/>
                  </a:lnTo>
                  <a:lnTo>
                    <a:pt x="633922" y="148901"/>
                  </a:lnTo>
                  <a:lnTo>
                    <a:pt x="637920" y="155003"/>
                  </a:lnTo>
                  <a:lnTo>
                    <a:pt x="643951" y="159003"/>
                  </a:lnTo>
                  <a:lnTo>
                    <a:pt x="650827" y="160337"/>
                  </a:lnTo>
                  <a:lnTo>
                    <a:pt x="657727" y="159003"/>
                  </a:lnTo>
                  <a:lnTo>
                    <a:pt x="663828" y="155003"/>
                  </a:lnTo>
                  <a:lnTo>
                    <a:pt x="749341" y="70167"/>
                  </a:lnTo>
                  <a:lnTo>
                    <a:pt x="736091" y="70167"/>
                  </a:lnTo>
                  <a:lnTo>
                    <a:pt x="706046" y="61712"/>
                  </a:lnTo>
                  <a:close/>
                </a:path>
                <a:path w="776604" h="243839">
                  <a:moveTo>
                    <a:pt x="732174" y="54940"/>
                  </a:moveTo>
                  <a:lnTo>
                    <a:pt x="706046" y="61712"/>
                  </a:lnTo>
                  <a:lnTo>
                    <a:pt x="736091" y="70167"/>
                  </a:lnTo>
                  <a:lnTo>
                    <a:pt x="732174" y="54940"/>
                  </a:lnTo>
                  <a:close/>
                </a:path>
                <a:path w="776604" h="243839">
                  <a:moveTo>
                    <a:pt x="745538" y="34861"/>
                  </a:moveTo>
                  <a:lnTo>
                    <a:pt x="736473" y="34861"/>
                  </a:lnTo>
                  <a:lnTo>
                    <a:pt x="741044" y="52641"/>
                  </a:lnTo>
                  <a:lnTo>
                    <a:pt x="732174" y="54940"/>
                  </a:lnTo>
                  <a:lnTo>
                    <a:pt x="736091" y="70167"/>
                  </a:lnTo>
                  <a:lnTo>
                    <a:pt x="749341" y="70167"/>
                  </a:lnTo>
                  <a:lnTo>
                    <a:pt x="776224" y="43497"/>
                  </a:lnTo>
                  <a:lnTo>
                    <a:pt x="745538" y="34861"/>
                  </a:lnTo>
                  <a:close/>
                </a:path>
                <a:path w="776604" h="243839">
                  <a:moveTo>
                    <a:pt x="728217" y="39560"/>
                  </a:moveTo>
                  <a:lnTo>
                    <a:pt x="705939" y="61682"/>
                  </a:lnTo>
                  <a:lnTo>
                    <a:pt x="732174" y="54940"/>
                  </a:lnTo>
                  <a:lnTo>
                    <a:pt x="728217" y="39560"/>
                  </a:lnTo>
                  <a:close/>
                </a:path>
                <a:path w="776604" h="243839">
                  <a:moveTo>
                    <a:pt x="736473" y="34861"/>
                  </a:moveTo>
                  <a:lnTo>
                    <a:pt x="670986" y="51845"/>
                  </a:lnTo>
                  <a:lnTo>
                    <a:pt x="705939" y="61682"/>
                  </a:lnTo>
                  <a:lnTo>
                    <a:pt x="728217" y="39560"/>
                  </a:lnTo>
                  <a:lnTo>
                    <a:pt x="737681" y="39560"/>
                  </a:lnTo>
                  <a:lnTo>
                    <a:pt x="736473" y="34861"/>
                  </a:lnTo>
                  <a:close/>
                </a:path>
                <a:path w="776604" h="243839">
                  <a:moveTo>
                    <a:pt x="737681" y="39560"/>
                  </a:moveTo>
                  <a:lnTo>
                    <a:pt x="728217" y="39560"/>
                  </a:lnTo>
                  <a:lnTo>
                    <a:pt x="732174" y="54940"/>
                  </a:lnTo>
                  <a:lnTo>
                    <a:pt x="741044" y="52641"/>
                  </a:lnTo>
                  <a:lnTo>
                    <a:pt x="737681" y="39560"/>
                  </a:lnTo>
                  <a:close/>
                </a:path>
                <a:path w="776604" h="243839">
                  <a:moveTo>
                    <a:pt x="616487" y="0"/>
                  </a:moveTo>
                  <a:lnTo>
                    <a:pt x="609838" y="2190"/>
                  </a:lnTo>
                  <a:lnTo>
                    <a:pt x="604498" y="6715"/>
                  </a:lnTo>
                  <a:lnTo>
                    <a:pt x="601217" y="13144"/>
                  </a:lnTo>
                  <a:lnTo>
                    <a:pt x="600646" y="20427"/>
                  </a:lnTo>
                  <a:lnTo>
                    <a:pt x="602837" y="27114"/>
                  </a:lnTo>
                  <a:lnTo>
                    <a:pt x="607361" y="32468"/>
                  </a:lnTo>
                  <a:lnTo>
                    <a:pt x="613790" y="35750"/>
                  </a:lnTo>
                  <a:lnTo>
                    <a:pt x="670986" y="51845"/>
                  </a:lnTo>
                  <a:lnTo>
                    <a:pt x="736473" y="34861"/>
                  </a:lnTo>
                  <a:lnTo>
                    <a:pt x="745538" y="34861"/>
                  </a:lnTo>
                  <a:lnTo>
                    <a:pt x="623696" y="571"/>
                  </a:lnTo>
                  <a:lnTo>
                    <a:pt x="6164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7796" y="2269235"/>
              <a:ext cx="838200" cy="485140"/>
            </a:xfrm>
            <a:custGeom>
              <a:avLst/>
              <a:gdLst/>
              <a:ahLst/>
              <a:cxnLst/>
              <a:rect l="l" t="t" r="r" b="b"/>
              <a:pathLst>
                <a:path w="838200" h="485139">
                  <a:moveTo>
                    <a:pt x="397890" y="434633"/>
                  </a:moveTo>
                  <a:lnTo>
                    <a:pt x="354964" y="444118"/>
                  </a:lnTo>
                  <a:lnTo>
                    <a:pt x="294386" y="451612"/>
                  </a:lnTo>
                  <a:lnTo>
                    <a:pt x="249300" y="455422"/>
                  </a:lnTo>
                  <a:lnTo>
                    <a:pt x="198754" y="458469"/>
                  </a:lnTo>
                  <a:lnTo>
                    <a:pt x="124078" y="461517"/>
                  </a:lnTo>
                  <a:lnTo>
                    <a:pt x="42672" y="463168"/>
                  </a:lnTo>
                  <a:lnTo>
                    <a:pt x="0" y="463296"/>
                  </a:lnTo>
                  <a:lnTo>
                    <a:pt x="126" y="484631"/>
                  </a:lnTo>
                  <a:lnTo>
                    <a:pt x="84581" y="483742"/>
                  </a:lnTo>
                  <a:lnTo>
                    <a:pt x="124840" y="482853"/>
                  </a:lnTo>
                  <a:lnTo>
                    <a:pt x="199898" y="479805"/>
                  </a:lnTo>
                  <a:lnTo>
                    <a:pt x="250951" y="476630"/>
                  </a:lnTo>
                  <a:lnTo>
                    <a:pt x="296544" y="472821"/>
                  </a:lnTo>
                  <a:lnTo>
                    <a:pt x="347725" y="466851"/>
                  </a:lnTo>
                  <a:lnTo>
                    <a:pt x="386206" y="459993"/>
                  </a:lnTo>
                  <a:lnTo>
                    <a:pt x="419226" y="444246"/>
                  </a:lnTo>
                  <a:lnTo>
                    <a:pt x="397890" y="444246"/>
                  </a:lnTo>
                  <a:lnTo>
                    <a:pt x="397890" y="434633"/>
                  </a:lnTo>
                  <a:close/>
                </a:path>
                <a:path w="838200" h="485139">
                  <a:moveTo>
                    <a:pt x="398501" y="439768"/>
                  </a:moveTo>
                  <a:lnTo>
                    <a:pt x="398017" y="440689"/>
                  </a:lnTo>
                  <a:lnTo>
                    <a:pt x="397890" y="444246"/>
                  </a:lnTo>
                  <a:lnTo>
                    <a:pt x="398501" y="439768"/>
                  </a:lnTo>
                  <a:close/>
                </a:path>
                <a:path w="838200" h="485139">
                  <a:moveTo>
                    <a:pt x="419226" y="431800"/>
                  </a:moveTo>
                  <a:lnTo>
                    <a:pt x="403987" y="431800"/>
                  </a:lnTo>
                  <a:lnTo>
                    <a:pt x="402789" y="432616"/>
                  </a:lnTo>
                  <a:lnTo>
                    <a:pt x="401661" y="433744"/>
                  </a:lnTo>
                  <a:lnTo>
                    <a:pt x="398501" y="439768"/>
                  </a:lnTo>
                  <a:lnTo>
                    <a:pt x="397890" y="444246"/>
                  </a:lnTo>
                  <a:lnTo>
                    <a:pt x="419226" y="444246"/>
                  </a:lnTo>
                  <a:lnTo>
                    <a:pt x="419226" y="431800"/>
                  </a:lnTo>
                  <a:close/>
                </a:path>
                <a:path w="838200" h="485139">
                  <a:moveTo>
                    <a:pt x="402683" y="432498"/>
                  </a:moveTo>
                  <a:lnTo>
                    <a:pt x="400430" y="433704"/>
                  </a:lnTo>
                  <a:lnTo>
                    <a:pt x="398017" y="434593"/>
                  </a:lnTo>
                  <a:lnTo>
                    <a:pt x="397890" y="440689"/>
                  </a:lnTo>
                  <a:lnTo>
                    <a:pt x="398652" y="438658"/>
                  </a:lnTo>
                  <a:lnTo>
                    <a:pt x="399083" y="438658"/>
                  </a:lnTo>
                  <a:lnTo>
                    <a:pt x="401016" y="434975"/>
                  </a:lnTo>
                  <a:lnTo>
                    <a:pt x="400430" y="434975"/>
                  </a:lnTo>
                  <a:lnTo>
                    <a:pt x="401462" y="433704"/>
                  </a:lnTo>
                  <a:lnTo>
                    <a:pt x="401192" y="433704"/>
                  </a:lnTo>
                  <a:lnTo>
                    <a:pt x="401981" y="433066"/>
                  </a:lnTo>
                  <a:lnTo>
                    <a:pt x="402134" y="432942"/>
                  </a:lnTo>
                  <a:lnTo>
                    <a:pt x="402683" y="432498"/>
                  </a:lnTo>
                  <a:close/>
                </a:path>
                <a:path w="838200" h="485139">
                  <a:moveTo>
                    <a:pt x="398652" y="438658"/>
                  </a:moveTo>
                  <a:lnTo>
                    <a:pt x="398017" y="440689"/>
                  </a:lnTo>
                  <a:lnTo>
                    <a:pt x="398501" y="439768"/>
                  </a:lnTo>
                  <a:lnTo>
                    <a:pt x="398652" y="438658"/>
                  </a:lnTo>
                  <a:close/>
                </a:path>
                <a:path w="838200" h="485139">
                  <a:moveTo>
                    <a:pt x="399083" y="438658"/>
                  </a:moveTo>
                  <a:lnTo>
                    <a:pt x="398652" y="438658"/>
                  </a:lnTo>
                  <a:lnTo>
                    <a:pt x="398501" y="439768"/>
                  </a:lnTo>
                  <a:lnTo>
                    <a:pt x="399083" y="438658"/>
                  </a:lnTo>
                  <a:close/>
                </a:path>
                <a:path w="838200" h="485139">
                  <a:moveTo>
                    <a:pt x="401954" y="433185"/>
                  </a:moveTo>
                  <a:lnTo>
                    <a:pt x="401798" y="433292"/>
                  </a:lnTo>
                  <a:lnTo>
                    <a:pt x="400430" y="434975"/>
                  </a:lnTo>
                  <a:lnTo>
                    <a:pt x="401661" y="433744"/>
                  </a:lnTo>
                  <a:lnTo>
                    <a:pt x="401954" y="433185"/>
                  </a:lnTo>
                  <a:close/>
                </a:path>
                <a:path w="838200" h="485139">
                  <a:moveTo>
                    <a:pt x="401661" y="433744"/>
                  </a:moveTo>
                  <a:lnTo>
                    <a:pt x="400430" y="434975"/>
                  </a:lnTo>
                  <a:lnTo>
                    <a:pt x="401016" y="434975"/>
                  </a:lnTo>
                  <a:lnTo>
                    <a:pt x="401661" y="433744"/>
                  </a:lnTo>
                  <a:close/>
                </a:path>
                <a:path w="838200" h="485139">
                  <a:moveTo>
                    <a:pt x="466837" y="242338"/>
                  </a:moveTo>
                  <a:lnTo>
                    <a:pt x="425576" y="252349"/>
                  </a:lnTo>
                  <a:lnTo>
                    <a:pt x="414147" y="257683"/>
                  </a:lnTo>
                  <a:lnTo>
                    <a:pt x="413003" y="258190"/>
                  </a:lnTo>
                  <a:lnTo>
                    <a:pt x="411861" y="258952"/>
                  </a:lnTo>
                  <a:lnTo>
                    <a:pt x="410844" y="259714"/>
                  </a:lnTo>
                  <a:lnTo>
                    <a:pt x="408177" y="261874"/>
                  </a:lnTo>
                  <a:lnTo>
                    <a:pt x="407035" y="262763"/>
                  </a:lnTo>
                  <a:lnTo>
                    <a:pt x="405891" y="263905"/>
                  </a:lnTo>
                  <a:lnTo>
                    <a:pt x="403225" y="267208"/>
                  </a:lnTo>
                  <a:lnTo>
                    <a:pt x="401319" y="269493"/>
                  </a:lnTo>
                  <a:lnTo>
                    <a:pt x="400050" y="272161"/>
                  </a:lnTo>
                  <a:lnTo>
                    <a:pt x="399161" y="274954"/>
                  </a:lnTo>
                  <a:lnTo>
                    <a:pt x="398652" y="277113"/>
                  </a:lnTo>
                  <a:lnTo>
                    <a:pt x="398144" y="278891"/>
                  </a:lnTo>
                  <a:lnTo>
                    <a:pt x="397924" y="280542"/>
                  </a:lnTo>
                  <a:lnTo>
                    <a:pt x="397890" y="434633"/>
                  </a:lnTo>
                  <a:lnTo>
                    <a:pt x="400430" y="433704"/>
                  </a:lnTo>
                  <a:lnTo>
                    <a:pt x="402683" y="432498"/>
                  </a:lnTo>
                  <a:lnTo>
                    <a:pt x="403860" y="431546"/>
                  </a:lnTo>
                  <a:lnTo>
                    <a:pt x="419226" y="431546"/>
                  </a:lnTo>
                  <a:lnTo>
                    <a:pt x="419226" y="282701"/>
                  </a:lnTo>
                  <a:lnTo>
                    <a:pt x="419735" y="280542"/>
                  </a:lnTo>
                  <a:lnTo>
                    <a:pt x="460501" y="265175"/>
                  </a:lnTo>
                  <a:lnTo>
                    <a:pt x="502412" y="258444"/>
                  </a:lnTo>
                  <a:lnTo>
                    <a:pt x="553578" y="253013"/>
                  </a:lnTo>
                  <a:lnTo>
                    <a:pt x="525779" y="250316"/>
                  </a:lnTo>
                  <a:lnTo>
                    <a:pt x="499490" y="247268"/>
                  </a:lnTo>
                  <a:lnTo>
                    <a:pt x="476376" y="243966"/>
                  </a:lnTo>
                  <a:lnTo>
                    <a:pt x="466837" y="242338"/>
                  </a:lnTo>
                  <a:close/>
                </a:path>
                <a:path w="838200" h="485139">
                  <a:moveTo>
                    <a:pt x="402789" y="432616"/>
                  </a:moveTo>
                  <a:lnTo>
                    <a:pt x="401954" y="433185"/>
                  </a:lnTo>
                  <a:lnTo>
                    <a:pt x="401661" y="433744"/>
                  </a:lnTo>
                  <a:lnTo>
                    <a:pt x="402789" y="432616"/>
                  </a:lnTo>
                  <a:close/>
                </a:path>
                <a:path w="838200" h="485139">
                  <a:moveTo>
                    <a:pt x="401981" y="433066"/>
                  </a:moveTo>
                  <a:lnTo>
                    <a:pt x="401192" y="433704"/>
                  </a:lnTo>
                  <a:lnTo>
                    <a:pt x="401798" y="433292"/>
                  </a:lnTo>
                  <a:lnTo>
                    <a:pt x="401981" y="433066"/>
                  </a:lnTo>
                  <a:close/>
                </a:path>
                <a:path w="838200" h="485139">
                  <a:moveTo>
                    <a:pt x="401798" y="433292"/>
                  </a:moveTo>
                  <a:lnTo>
                    <a:pt x="401192" y="433704"/>
                  </a:lnTo>
                  <a:lnTo>
                    <a:pt x="401462" y="433704"/>
                  </a:lnTo>
                  <a:lnTo>
                    <a:pt x="401798" y="433292"/>
                  </a:lnTo>
                  <a:close/>
                </a:path>
                <a:path w="838200" h="485139">
                  <a:moveTo>
                    <a:pt x="402043" y="433016"/>
                  </a:moveTo>
                  <a:lnTo>
                    <a:pt x="401798" y="433292"/>
                  </a:lnTo>
                  <a:lnTo>
                    <a:pt x="401954" y="433185"/>
                  </a:lnTo>
                  <a:lnTo>
                    <a:pt x="402043" y="433016"/>
                  </a:lnTo>
                  <a:close/>
                </a:path>
                <a:path w="838200" h="485139">
                  <a:moveTo>
                    <a:pt x="403166" y="432239"/>
                  </a:moveTo>
                  <a:lnTo>
                    <a:pt x="402683" y="432498"/>
                  </a:lnTo>
                  <a:lnTo>
                    <a:pt x="402043" y="433016"/>
                  </a:lnTo>
                  <a:lnTo>
                    <a:pt x="401954" y="433185"/>
                  </a:lnTo>
                  <a:lnTo>
                    <a:pt x="402789" y="432616"/>
                  </a:lnTo>
                  <a:lnTo>
                    <a:pt x="403166" y="432239"/>
                  </a:lnTo>
                  <a:close/>
                </a:path>
                <a:path w="838200" h="485139">
                  <a:moveTo>
                    <a:pt x="402134" y="432942"/>
                  </a:moveTo>
                  <a:close/>
                </a:path>
                <a:path w="838200" h="485139">
                  <a:moveTo>
                    <a:pt x="403987" y="431800"/>
                  </a:moveTo>
                  <a:lnTo>
                    <a:pt x="403166" y="432239"/>
                  </a:lnTo>
                  <a:lnTo>
                    <a:pt x="402789" y="432616"/>
                  </a:lnTo>
                  <a:lnTo>
                    <a:pt x="403987" y="431800"/>
                  </a:lnTo>
                  <a:close/>
                </a:path>
                <a:path w="838200" h="485139">
                  <a:moveTo>
                    <a:pt x="403860" y="431546"/>
                  </a:moveTo>
                  <a:lnTo>
                    <a:pt x="402683" y="432498"/>
                  </a:lnTo>
                  <a:lnTo>
                    <a:pt x="403166" y="432239"/>
                  </a:lnTo>
                  <a:lnTo>
                    <a:pt x="403860" y="431546"/>
                  </a:lnTo>
                  <a:close/>
                </a:path>
                <a:path w="838200" h="485139">
                  <a:moveTo>
                    <a:pt x="419226" y="431546"/>
                  </a:moveTo>
                  <a:lnTo>
                    <a:pt x="403860" y="431546"/>
                  </a:lnTo>
                  <a:lnTo>
                    <a:pt x="403166" y="432239"/>
                  </a:lnTo>
                  <a:lnTo>
                    <a:pt x="403987" y="431800"/>
                  </a:lnTo>
                  <a:lnTo>
                    <a:pt x="419226" y="431800"/>
                  </a:lnTo>
                  <a:lnTo>
                    <a:pt x="419226" y="431546"/>
                  </a:lnTo>
                  <a:close/>
                </a:path>
                <a:path w="838200" h="485139">
                  <a:moveTo>
                    <a:pt x="838200" y="242316"/>
                  </a:moveTo>
                  <a:lnTo>
                    <a:pt x="795401" y="242442"/>
                  </a:lnTo>
                  <a:lnTo>
                    <a:pt x="713739" y="244093"/>
                  </a:lnTo>
                  <a:lnTo>
                    <a:pt x="638555" y="247141"/>
                  </a:lnTo>
                  <a:lnTo>
                    <a:pt x="556513" y="252729"/>
                  </a:lnTo>
                  <a:lnTo>
                    <a:pt x="553578" y="253013"/>
                  </a:lnTo>
                  <a:lnTo>
                    <a:pt x="554608" y="253111"/>
                  </a:lnTo>
                  <a:lnTo>
                    <a:pt x="602488" y="256793"/>
                  </a:lnTo>
                  <a:lnTo>
                    <a:pt x="712977" y="261874"/>
                  </a:lnTo>
                  <a:lnTo>
                    <a:pt x="753363" y="262763"/>
                  </a:lnTo>
                  <a:lnTo>
                    <a:pt x="838200" y="263651"/>
                  </a:lnTo>
                  <a:lnTo>
                    <a:pt x="838200" y="242316"/>
                  </a:lnTo>
                  <a:close/>
                </a:path>
                <a:path w="838200" h="485139">
                  <a:moveTo>
                    <a:pt x="554262" y="231577"/>
                  </a:moveTo>
                  <a:lnTo>
                    <a:pt x="512699" y="235712"/>
                  </a:lnTo>
                  <a:lnTo>
                    <a:pt x="487806" y="239013"/>
                  </a:lnTo>
                  <a:lnTo>
                    <a:pt x="476757" y="240664"/>
                  </a:lnTo>
                  <a:lnTo>
                    <a:pt x="466837" y="242338"/>
                  </a:lnTo>
                  <a:lnTo>
                    <a:pt x="476376" y="243966"/>
                  </a:lnTo>
                  <a:lnTo>
                    <a:pt x="499490" y="247268"/>
                  </a:lnTo>
                  <a:lnTo>
                    <a:pt x="525779" y="250316"/>
                  </a:lnTo>
                  <a:lnTo>
                    <a:pt x="553578" y="253013"/>
                  </a:lnTo>
                  <a:lnTo>
                    <a:pt x="556513" y="252729"/>
                  </a:lnTo>
                  <a:lnTo>
                    <a:pt x="604012" y="249174"/>
                  </a:lnTo>
                  <a:lnTo>
                    <a:pt x="638555" y="247141"/>
                  </a:lnTo>
                  <a:lnTo>
                    <a:pt x="713739" y="244093"/>
                  </a:lnTo>
                  <a:lnTo>
                    <a:pt x="795401" y="242442"/>
                  </a:lnTo>
                  <a:lnTo>
                    <a:pt x="838200" y="242316"/>
                  </a:lnTo>
                  <a:lnTo>
                    <a:pt x="753872" y="241426"/>
                  </a:lnTo>
                  <a:lnTo>
                    <a:pt x="713739" y="240537"/>
                  </a:lnTo>
                  <a:lnTo>
                    <a:pt x="638555" y="237489"/>
                  </a:lnTo>
                  <a:lnTo>
                    <a:pt x="604012" y="235458"/>
                  </a:lnTo>
                  <a:lnTo>
                    <a:pt x="587501" y="234314"/>
                  </a:lnTo>
                  <a:lnTo>
                    <a:pt x="554262" y="231577"/>
                  </a:lnTo>
                  <a:close/>
                </a:path>
                <a:path w="838200" h="485139">
                  <a:moveTo>
                    <a:pt x="397890" y="50099"/>
                  </a:moveTo>
                  <a:lnTo>
                    <a:pt x="397907" y="203962"/>
                  </a:lnTo>
                  <a:lnTo>
                    <a:pt x="398144" y="205739"/>
                  </a:lnTo>
                  <a:lnTo>
                    <a:pt x="398652" y="207517"/>
                  </a:lnTo>
                  <a:lnTo>
                    <a:pt x="399161" y="209676"/>
                  </a:lnTo>
                  <a:lnTo>
                    <a:pt x="400050" y="212471"/>
                  </a:lnTo>
                  <a:lnTo>
                    <a:pt x="401319" y="215137"/>
                  </a:lnTo>
                  <a:lnTo>
                    <a:pt x="403225" y="217424"/>
                  </a:lnTo>
                  <a:lnTo>
                    <a:pt x="405891" y="220725"/>
                  </a:lnTo>
                  <a:lnTo>
                    <a:pt x="407035" y="221868"/>
                  </a:lnTo>
                  <a:lnTo>
                    <a:pt x="408177" y="222758"/>
                  </a:lnTo>
                  <a:lnTo>
                    <a:pt x="410844" y="224916"/>
                  </a:lnTo>
                  <a:lnTo>
                    <a:pt x="411861" y="225551"/>
                  </a:lnTo>
                  <a:lnTo>
                    <a:pt x="412750" y="226187"/>
                  </a:lnTo>
                  <a:lnTo>
                    <a:pt x="413765" y="226822"/>
                  </a:lnTo>
                  <a:lnTo>
                    <a:pt x="456056" y="240284"/>
                  </a:lnTo>
                  <a:lnTo>
                    <a:pt x="466837" y="242338"/>
                  </a:lnTo>
                  <a:lnTo>
                    <a:pt x="476757" y="240664"/>
                  </a:lnTo>
                  <a:lnTo>
                    <a:pt x="487806" y="239013"/>
                  </a:lnTo>
                  <a:lnTo>
                    <a:pt x="512699" y="235712"/>
                  </a:lnTo>
                  <a:lnTo>
                    <a:pt x="554262" y="231577"/>
                  </a:lnTo>
                  <a:lnTo>
                    <a:pt x="542036" y="230504"/>
                  </a:lnTo>
                  <a:lnTo>
                    <a:pt x="502412" y="226060"/>
                  </a:lnTo>
                  <a:lnTo>
                    <a:pt x="460501" y="219455"/>
                  </a:lnTo>
                  <a:lnTo>
                    <a:pt x="424052" y="208152"/>
                  </a:lnTo>
                  <a:lnTo>
                    <a:pt x="419226" y="201929"/>
                  </a:lnTo>
                  <a:lnTo>
                    <a:pt x="419226" y="53086"/>
                  </a:lnTo>
                  <a:lnTo>
                    <a:pt x="403860" y="53086"/>
                  </a:lnTo>
                  <a:lnTo>
                    <a:pt x="402431" y="51929"/>
                  </a:lnTo>
                  <a:lnTo>
                    <a:pt x="399161" y="50546"/>
                  </a:lnTo>
                  <a:lnTo>
                    <a:pt x="397890" y="50099"/>
                  </a:lnTo>
                  <a:close/>
                </a:path>
                <a:path w="838200" h="485139">
                  <a:moveTo>
                    <a:pt x="838200" y="220979"/>
                  </a:moveTo>
                  <a:lnTo>
                    <a:pt x="795401" y="221106"/>
                  </a:lnTo>
                  <a:lnTo>
                    <a:pt x="713231" y="222758"/>
                  </a:lnTo>
                  <a:lnTo>
                    <a:pt x="637539" y="225805"/>
                  </a:lnTo>
                  <a:lnTo>
                    <a:pt x="586104" y="228980"/>
                  </a:lnTo>
                  <a:lnTo>
                    <a:pt x="554262" y="231577"/>
                  </a:lnTo>
                  <a:lnTo>
                    <a:pt x="587501" y="234314"/>
                  </a:lnTo>
                  <a:lnTo>
                    <a:pt x="638555" y="237489"/>
                  </a:lnTo>
                  <a:lnTo>
                    <a:pt x="713739" y="240537"/>
                  </a:lnTo>
                  <a:lnTo>
                    <a:pt x="753872" y="241426"/>
                  </a:lnTo>
                  <a:lnTo>
                    <a:pt x="838200" y="242315"/>
                  </a:lnTo>
                  <a:lnTo>
                    <a:pt x="838200" y="220979"/>
                  </a:lnTo>
                  <a:close/>
                </a:path>
                <a:path w="838200" h="485139">
                  <a:moveTo>
                    <a:pt x="402431" y="51929"/>
                  </a:moveTo>
                  <a:lnTo>
                    <a:pt x="403860" y="53086"/>
                  </a:lnTo>
                  <a:lnTo>
                    <a:pt x="403098" y="52324"/>
                  </a:lnTo>
                  <a:lnTo>
                    <a:pt x="402431" y="51929"/>
                  </a:lnTo>
                  <a:close/>
                </a:path>
                <a:path w="838200" h="485139">
                  <a:moveTo>
                    <a:pt x="403098" y="52324"/>
                  </a:moveTo>
                  <a:lnTo>
                    <a:pt x="403860" y="53086"/>
                  </a:lnTo>
                  <a:lnTo>
                    <a:pt x="404367" y="53086"/>
                  </a:lnTo>
                  <a:lnTo>
                    <a:pt x="403098" y="52324"/>
                  </a:lnTo>
                  <a:close/>
                </a:path>
                <a:path w="838200" h="485139">
                  <a:moveTo>
                    <a:pt x="402780" y="52006"/>
                  </a:moveTo>
                  <a:lnTo>
                    <a:pt x="403098" y="52324"/>
                  </a:lnTo>
                  <a:lnTo>
                    <a:pt x="404367" y="53086"/>
                  </a:lnTo>
                  <a:lnTo>
                    <a:pt x="402780" y="52006"/>
                  </a:lnTo>
                  <a:close/>
                </a:path>
                <a:path w="838200" h="485139">
                  <a:moveTo>
                    <a:pt x="419226" y="40386"/>
                  </a:moveTo>
                  <a:lnTo>
                    <a:pt x="397890" y="40386"/>
                  </a:lnTo>
                  <a:lnTo>
                    <a:pt x="398501" y="44863"/>
                  </a:lnTo>
                  <a:lnTo>
                    <a:pt x="401661" y="50887"/>
                  </a:lnTo>
                  <a:lnTo>
                    <a:pt x="402780" y="52006"/>
                  </a:lnTo>
                  <a:lnTo>
                    <a:pt x="404367" y="53086"/>
                  </a:lnTo>
                  <a:lnTo>
                    <a:pt x="419226" y="53086"/>
                  </a:lnTo>
                  <a:lnTo>
                    <a:pt x="419226" y="40386"/>
                  </a:lnTo>
                  <a:close/>
                </a:path>
                <a:path w="838200" h="485139">
                  <a:moveTo>
                    <a:pt x="401953" y="51444"/>
                  </a:moveTo>
                  <a:lnTo>
                    <a:pt x="402134" y="51688"/>
                  </a:lnTo>
                  <a:lnTo>
                    <a:pt x="402568" y="52006"/>
                  </a:lnTo>
                  <a:lnTo>
                    <a:pt x="403098" y="52324"/>
                  </a:lnTo>
                  <a:lnTo>
                    <a:pt x="402780" y="52006"/>
                  </a:lnTo>
                  <a:lnTo>
                    <a:pt x="401953" y="51444"/>
                  </a:lnTo>
                  <a:close/>
                </a:path>
                <a:path w="838200" h="485139">
                  <a:moveTo>
                    <a:pt x="401661" y="50887"/>
                  </a:moveTo>
                  <a:lnTo>
                    <a:pt x="401953" y="51444"/>
                  </a:lnTo>
                  <a:lnTo>
                    <a:pt x="402780" y="52006"/>
                  </a:lnTo>
                  <a:lnTo>
                    <a:pt x="401661" y="50887"/>
                  </a:lnTo>
                  <a:close/>
                </a:path>
                <a:path w="838200" h="485139">
                  <a:moveTo>
                    <a:pt x="397890" y="40386"/>
                  </a:moveTo>
                  <a:lnTo>
                    <a:pt x="397890" y="50099"/>
                  </a:lnTo>
                  <a:lnTo>
                    <a:pt x="399161" y="50546"/>
                  </a:lnTo>
                  <a:lnTo>
                    <a:pt x="402431" y="51929"/>
                  </a:lnTo>
                  <a:lnTo>
                    <a:pt x="402134" y="51688"/>
                  </a:lnTo>
                  <a:lnTo>
                    <a:pt x="401981" y="51565"/>
                  </a:lnTo>
                  <a:lnTo>
                    <a:pt x="401192" y="50926"/>
                  </a:lnTo>
                  <a:lnTo>
                    <a:pt x="401462" y="50926"/>
                  </a:lnTo>
                  <a:lnTo>
                    <a:pt x="400430" y="49656"/>
                  </a:lnTo>
                  <a:lnTo>
                    <a:pt x="401016" y="49656"/>
                  </a:lnTo>
                  <a:lnTo>
                    <a:pt x="399083" y="45974"/>
                  </a:lnTo>
                  <a:lnTo>
                    <a:pt x="398652" y="45974"/>
                  </a:lnTo>
                  <a:lnTo>
                    <a:pt x="398017" y="43941"/>
                  </a:lnTo>
                  <a:lnTo>
                    <a:pt x="398375" y="43941"/>
                  </a:lnTo>
                  <a:lnTo>
                    <a:pt x="397890" y="40386"/>
                  </a:lnTo>
                  <a:close/>
                </a:path>
                <a:path w="838200" h="485139">
                  <a:moveTo>
                    <a:pt x="402043" y="51615"/>
                  </a:moveTo>
                  <a:close/>
                </a:path>
                <a:path w="838200" h="485139">
                  <a:moveTo>
                    <a:pt x="401796" y="51337"/>
                  </a:moveTo>
                  <a:lnTo>
                    <a:pt x="401981" y="51565"/>
                  </a:lnTo>
                  <a:lnTo>
                    <a:pt x="401796" y="51337"/>
                  </a:lnTo>
                  <a:close/>
                </a:path>
                <a:path w="838200" h="485139">
                  <a:moveTo>
                    <a:pt x="401192" y="50926"/>
                  </a:moveTo>
                  <a:lnTo>
                    <a:pt x="401981" y="51565"/>
                  </a:lnTo>
                  <a:lnTo>
                    <a:pt x="401796" y="51337"/>
                  </a:lnTo>
                  <a:lnTo>
                    <a:pt x="401192" y="50926"/>
                  </a:lnTo>
                  <a:close/>
                </a:path>
                <a:path w="838200" h="485139">
                  <a:moveTo>
                    <a:pt x="400430" y="49656"/>
                  </a:moveTo>
                  <a:lnTo>
                    <a:pt x="401796" y="51337"/>
                  </a:lnTo>
                  <a:lnTo>
                    <a:pt x="401953" y="51444"/>
                  </a:lnTo>
                  <a:lnTo>
                    <a:pt x="401661" y="50887"/>
                  </a:lnTo>
                  <a:lnTo>
                    <a:pt x="400430" y="49656"/>
                  </a:lnTo>
                  <a:close/>
                </a:path>
                <a:path w="838200" h="485139">
                  <a:moveTo>
                    <a:pt x="401462" y="50926"/>
                  </a:moveTo>
                  <a:lnTo>
                    <a:pt x="401192" y="50926"/>
                  </a:lnTo>
                  <a:lnTo>
                    <a:pt x="401796" y="51337"/>
                  </a:lnTo>
                  <a:lnTo>
                    <a:pt x="401462" y="50926"/>
                  </a:lnTo>
                  <a:close/>
                </a:path>
                <a:path w="838200" h="485139">
                  <a:moveTo>
                    <a:pt x="401016" y="49656"/>
                  </a:moveTo>
                  <a:lnTo>
                    <a:pt x="400430" y="49656"/>
                  </a:lnTo>
                  <a:lnTo>
                    <a:pt x="401661" y="50887"/>
                  </a:lnTo>
                  <a:lnTo>
                    <a:pt x="401016" y="49656"/>
                  </a:lnTo>
                  <a:close/>
                </a:path>
                <a:path w="838200" h="485139">
                  <a:moveTo>
                    <a:pt x="126" y="0"/>
                  </a:moveTo>
                  <a:lnTo>
                    <a:pt x="0" y="21336"/>
                  </a:lnTo>
                  <a:lnTo>
                    <a:pt x="42925" y="21462"/>
                  </a:lnTo>
                  <a:lnTo>
                    <a:pt x="124332" y="23113"/>
                  </a:lnTo>
                  <a:lnTo>
                    <a:pt x="162560" y="24511"/>
                  </a:lnTo>
                  <a:lnTo>
                    <a:pt x="216280" y="27050"/>
                  </a:lnTo>
                  <a:lnTo>
                    <a:pt x="265049" y="30479"/>
                  </a:lnTo>
                  <a:lnTo>
                    <a:pt x="308101" y="34416"/>
                  </a:lnTo>
                  <a:lnTo>
                    <a:pt x="355345" y="40512"/>
                  </a:lnTo>
                  <a:lnTo>
                    <a:pt x="394462" y="48894"/>
                  </a:lnTo>
                  <a:lnTo>
                    <a:pt x="397890" y="50099"/>
                  </a:lnTo>
                  <a:lnTo>
                    <a:pt x="397890" y="40386"/>
                  </a:lnTo>
                  <a:lnTo>
                    <a:pt x="419226" y="40386"/>
                  </a:lnTo>
                  <a:lnTo>
                    <a:pt x="418591" y="38226"/>
                  </a:lnTo>
                  <a:lnTo>
                    <a:pt x="377825" y="22860"/>
                  </a:lnTo>
                  <a:lnTo>
                    <a:pt x="335914" y="16128"/>
                  </a:lnTo>
                  <a:lnTo>
                    <a:pt x="281939" y="10413"/>
                  </a:lnTo>
                  <a:lnTo>
                    <a:pt x="234441" y="6858"/>
                  </a:lnTo>
                  <a:lnTo>
                    <a:pt x="124840" y="1777"/>
                  </a:lnTo>
                  <a:lnTo>
                    <a:pt x="42925" y="126"/>
                  </a:lnTo>
                  <a:lnTo>
                    <a:pt x="126" y="0"/>
                  </a:lnTo>
                  <a:close/>
                </a:path>
                <a:path w="838200" h="485139">
                  <a:moveTo>
                    <a:pt x="398017" y="43941"/>
                  </a:moveTo>
                  <a:lnTo>
                    <a:pt x="398652" y="45974"/>
                  </a:lnTo>
                  <a:lnTo>
                    <a:pt x="398501" y="44863"/>
                  </a:lnTo>
                  <a:lnTo>
                    <a:pt x="398017" y="43941"/>
                  </a:lnTo>
                  <a:close/>
                </a:path>
                <a:path w="838200" h="485139">
                  <a:moveTo>
                    <a:pt x="398501" y="44863"/>
                  </a:moveTo>
                  <a:lnTo>
                    <a:pt x="398652" y="45974"/>
                  </a:lnTo>
                  <a:lnTo>
                    <a:pt x="399083" y="45974"/>
                  </a:lnTo>
                  <a:lnTo>
                    <a:pt x="398501" y="44863"/>
                  </a:lnTo>
                  <a:close/>
                </a:path>
                <a:path w="838200" h="485139">
                  <a:moveTo>
                    <a:pt x="398375" y="43941"/>
                  </a:moveTo>
                  <a:lnTo>
                    <a:pt x="398017" y="43941"/>
                  </a:lnTo>
                  <a:lnTo>
                    <a:pt x="398501" y="44863"/>
                  </a:lnTo>
                  <a:lnTo>
                    <a:pt x="398375" y="43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9568" y="490727"/>
              <a:ext cx="3752088" cy="18379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26123" y="2523744"/>
              <a:ext cx="970280" cy="454659"/>
            </a:xfrm>
            <a:custGeom>
              <a:avLst/>
              <a:gdLst/>
              <a:ahLst/>
              <a:cxnLst/>
              <a:rect l="l" t="t" r="r" b="b"/>
              <a:pathLst>
                <a:path w="970279" h="454660">
                  <a:moveTo>
                    <a:pt x="867572" y="411764"/>
                  </a:moveTo>
                  <a:lnTo>
                    <a:pt x="808481" y="417702"/>
                  </a:lnTo>
                  <a:lnTo>
                    <a:pt x="792099" y="437768"/>
                  </a:lnTo>
                  <a:lnTo>
                    <a:pt x="794252" y="444704"/>
                  </a:lnTo>
                  <a:lnTo>
                    <a:pt x="798750" y="450103"/>
                  </a:lnTo>
                  <a:lnTo>
                    <a:pt x="804939" y="453431"/>
                  </a:lnTo>
                  <a:lnTo>
                    <a:pt x="812165" y="454151"/>
                  </a:lnTo>
                  <a:lnTo>
                    <a:pt x="953510" y="439800"/>
                  </a:lnTo>
                  <a:lnTo>
                    <a:pt x="929131" y="439800"/>
                  </a:lnTo>
                  <a:lnTo>
                    <a:pt x="867572" y="411764"/>
                  </a:lnTo>
                  <a:close/>
                </a:path>
                <a:path w="970279" h="454660">
                  <a:moveTo>
                    <a:pt x="903705" y="408132"/>
                  </a:moveTo>
                  <a:lnTo>
                    <a:pt x="867572" y="411764"/>
                  </a:lnTo>
                  <a:lnTo>
                    <a:pt x="929131" y="439800"/>
                  </a:lnTo>
                  <a:lnTo>
                    <a:pt x="931924" y="433704"/>
                  </a:lnTo>
                  <a:lnTo>
                    <a:pt x="921766" y="433704"/>
                  </a:lnTo>
                  <a:lnTo>
                    <a:pt x="903705" y="408132"/>
                  </a:lnTo>
                  <a:close/>
                </a:path>
                <a:path w="970279" h="454660">
                  <a:moveTo>
                    <a:pt x="946328" y="405002"/>
                  </a:moveTo>
                  <a:lnTo>
                    <a:pt x="934847" y="405002"/>
                  </a:lnTo>
                  <a:lnTo>
                    <a:pt x="928320" y="419323"/>
                  </a:lnTo>
                  <a:lnTo>
                    <a:pt x="936751" y="423163"/>
                  </a:lnTo>
                  <a:lnTo>
                    <a:pt x="929131" y="439800"/>
                  </a:lnTo>
                  <a:lnTo>
                    <a:pt x="953510" y="439800"/>
                  </a:lnTo>
                  <a:lnTo>
                    <a:pt x="969772" y="438150"/>
                  </a:lnTo>
                  <a:lnTo>
                    <a:pt x="946328" y="405002"/>
                  </a:lnTo>
                  <a:close/>
                </a:path>
                <a:path w="970279" h="454660">
                  <a:moveTo>
                    <a:pt x="903740" y="408129"/>
                  </a:moveTo>
                  <a:lnTo>
                    <a:pt x="921766" y="433704"/>
                  </a:lnTo>
                  <a:lnTo>
                    <a:pt x="928320" y="419323"/>
                  </a:lnTo>
                  <a:lnTo>
                    <a:pt x="903740" y="408129"/>
                  </a:lnTo>
                  <a:close/>
                </a:path>
                <a:path w="970279" h="454660">
                  <a:moveTo>
                    <a:pt x="928320" y="419323"/>
                  </a:moveTo>
                  <a:lnTo>
                    <a:pt x="921766" y="433704"/>
                  </a:lnTo>
                  <a:lnTo>
                    <a:pt x="931924" y="433704"/>
                  </a:lnTo>
                  <a:lnTo>
                    <a:pt x="936751" y="423163"/>
                  </a:lnTo>
                  <a:lnTo>
                    <a:pt x="928320" y="419323"/>
                  </a:lnTo>
                  <a:close/>
                </a:path>
                <a:path w="970279" h="454660">
                  <a:moveTo>
                    <a:pt x="934847" y="405002"/>
                  </a:moveTo>
                  <a:lnTo>
                    <a:pt x="903740" y="408129"/>
                  </a:lnTo>
                  <a:lnTo>
                    <a:pt x="928320" y="419323"/>
                  </a:lnTo>
                  <a:lnTo>
                    <a:pt x="934847" y="405002"/>
                  </a:lnTo>
                  <a:close/>
                </a:path>
                <a:path w="970279" h="454660">
                  <a:moveTo>
                    <a:pt x="7620" y="0"/>
                  </a:moveTo>
                  <a:lnTo>
                    <a:pt x="0" y="16636"/>
                  </a:lnTo>
                  <a:lnTo>
                    <a:pt x="867572" y="411764"/>
                  </a:lnTo>
                  <a:lnTo>
                    <a:pt x="903705" y="408132"/>
                  </a:lnTo>
                  <a:lnTo>
                    <a:pt x="7620" y="0"/>
                  </a:lnTo>
                  <a:close/>
                </a:path>
                <a:path w="970279" h="454660">
                  <a:moveTo>
                    <a:pt x="866473" y="301402"/>
                  </a:moveTo>
                  <a:lnTo>
                    <a:pt x="859454" y="301541"/>
                  </a:lnTo>
                  <a:lnTo>
                    <a:pt x="852804" y="304418"/>
                  </a:lnTo>
                  <a:lnTo>
                    <a:pt x="847826" y="309711"/>
                  </a:lnTo>
                  <a:lnTo>
                    <a:pt x="845359" y="316277"/>
                  </a:lnTo>
                  <a:lnTo>
                    <a:pt x="845536" y="323296"/>
                  </a:lnTo>
                  <a:lnTo>
                    <a:pt x="848486" y="329945"/>
                  </a:lnTo>
                  <a:lnTo>
                    <a:pt x="903685" y="408104"/>
                  </a:lnTo>
                  <a:lnTo>
                    <a:pt x="934847" y="405002"/>
                  </a:lnTo>
                  <a:lnTo>
                    <a:pt x="946328" y="405002"/>
                  </a:lnTo>
                  <a:lnTo>
                    <a:pt x="878331" y="308863"/>
                  </a:lnTo>
                  <a:lnTo>
                    <a:pt x="873039" y="303883"/>
                  </a:lnTo>
                  <a:lnTo>
                    <a:pt x="866473" y="3014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7688" y="3011423"/>
              <a:ext cx="5297424" cy="16550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81784" y="0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6858000" y="481584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0"/>
              <a:ext cx="3418078" cy="67805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24121" y="0"/>
            <a:ext cx="29457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81835" algn="l"/>
                <a:tab pos="2720975" algn="l"/>
              </a:tabLst>
            </a:pPr>
            <a:r>
              <a:rPr sz="2800" b="1" spc="19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2800" b="1" spc="11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2800" b="1" spc="200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28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2800" b="1" spc="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2800" b="1" spc="18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2800" b="1" spc="11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.	4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1219200"/>
            <a:ext cx="7162800" cy="20848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39695" y="27470"/>
            <a:ext cx="6858000" cy="791210"/>
            <a:chOff x="2139695" y="27470"/>
            <a:chExt cx="6858000" cy="791210"/>
          </a:xfrm>
        </p:grpSpPr>
        <p:sp>
          <p:nvSpPr>
            <p:cNvPr id="4" name="object 4"/>
            <p:cNvSpPr/>
            <p:nvPr/>
          </p:nvSpPr>
          <p:spPr>
            <a:xfrm>
              <a:off x="2139695" y="143255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6858000" y="481584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5" y="27470"/>
              <a:ext cx="2442845" cy="7907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9695" y="143255"/>
            <a:ext cx="6858000" cy="481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0" algn="ctr">
              <a:lnSpc>
                <a:spcPts val="3295"/>
              </a:lnSpc>
            </a:pPr>
            <a:r>
              <a:rPr sz="2800" b="1" spc="155" dirty="0">
                <a:solidFill>
                  <a:srgbClr val="0000FF"/>
                </a:solidFill>
                <a:latin typeface="Cambria"/>
                <a:cs typeface="Cambria"/>
              </a:rPr>
              <a:t>PROGRAM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4496" y="641984"/>
            <a:ext cx="7664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spc="-5" dirty="0">
                <a:latin typeface="Cambria"/>
                <a:cs typeface="Cambria"/>
              </a:rPr>
              <a:t>Let’s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add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our </a:t>
            </a:r>
            <a:r>
              <a:rPr sz="1800" spc="-5" dirty="0">
                <a:latin typeface="Cambria"/>
                <a:cs typeface="Cambria"/>
              </a:rPr>
              <a:t>Sigmoid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function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(this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will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part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forward </a:t>
            </a:r>
            <a:r>
              <a:rPr sz="1800" spc="-5" dirty="0">
                <a:latin typeface="Cambria"/>
                <a:cs typeface="Cambria"/>
              </a:rPr>
              <a:t>propagation)</a:t>
            </a:r>
            <a:r>
              <a:rPr sz="1800" spc="-5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and</a:t>
            </a: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5" dirty="0">
                <a:latin typeface="Cambria"/>
                <a:cs typeface="Cambria"/>
              </a:rPr>
              <a:t>its </a:t>
            </a:r>
            <a:r>
              <a:rPr sz="1800" spc="-15" dirty="0">
                <a:latin typeface="Cambria"/>
                <a:cs typeface="Cambria"/>
              </a:rPr>
              <a:t>derivative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(this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will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part</a:t>
            </a:r>
            <a:r>
              <a:rPr sz="1800" spc="-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backpropagation)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15567" y="3267455"/>
            <a:ext cx="9839325" cy="3377565"/>
            <a:chOff x="1115567" y="3267455"/>
            <a:chExt cx="9839325" cy="33775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527" y="4590288"/>
              <a:ext cx="8119872" cy="20543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5567" y="3267455"/>
              <a:ext cx="9839325" cy="1353820"/>
            </a:xfrm>
            <a:custGeom>
              <a:avLst/>
              <a:gdLst/>
              <a:ahLst/>
              <a:cxnLst/>
              <a:rect l="l" t="t" r="r" b="b"/>
              <a:pathLst>
                <a:path w="9839325" h="1353820">
                  <a:moveTo>
                    <a:pt x="9838944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9838944" y="1353312"/>
                  </a:lnTo>
                  <a:lnTo>
                    <a:pt x="98389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93393" y="3316935"/>
            <a:ext cx="3982720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10"/>
              </a:spcBef>
              <a:buSzPct val="93750"/>
              <a:buFont typeface="Wingdings"/>
              <a:buChar char=""/>
              <a:tabLst>
                <a:tab pos="175895" algn="l"/>
              </a:tabLst>
            </a:pPr>
            <a:r>
              <a:rPr sz="1600" spc="10" dirty="0">
                <a:solidFill>
                  <a:srgbClr val="292929"/>
                </a:solidFill>
                <a:latin typeface="Cambria"/>
                <a:cs typeface="Cambria"/>
              </a:rPr>
              <a:t>Now</a:t>
            </a:r>
            <a:r>
              <a:rPr sz="1600" spc="-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let’s</a:t>
            </a:r>
            <a:r>
              <a:rPr sz="1600" spc="-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set</a:t>
            </a:r>
            <a:r>
              <a:rPr sz="1600" spc="-3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many </a:t>
            </a:r>
            <a:r>
              <a:rPr sz="1600" b="1" i="1" spc="-5" dirty="0">
                <a:solidFill>
                  <a:srgbClr val="292929"/>
                </a:solidFill>
                <a:latin typeface="Cambria"/>
                <a:cs typeface="Cambria"/>
              </a:rPr>
              <a:t>epochs</a:t>
            </a:r>
            <a:r>
              <a:rPr sz="1600" b="1" i="1" spc="-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ambria"/>
                <a:cs typeface="Cambria"/>
              </a:rPr>
              <a:t>we</a:t>
            </a:r>
            <a:r>
              <a:rPr sz="1600" spc="-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want,</a:t>
            </a:r>
            <a:endParaRPr sz="1600">
              <a:latin typeface="Cambria"/>
              <a:cs typeface="Cambria"/>
            </a:endParaRPr>
          </a:p>
          <a:p>
            <a:pPr marL="175260" indent="-163195">
              <a:lnSpc>
                <a:spcPct val="100000"/>
              </a:lnSpc>
              <a:buSzPct val="93750"/>
              <a:buFont typeface="Wingdings"/>
              <a:buChar char=""/>
              <a:tabLst>
                <a:tab pos="175895" algn="l"/>
              </a:tabLst>
            </a:pP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what</a:t>
            </a:r>
            <a:r>
              <a:rPr sz="1600" spc="-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our</a:t>
            </a:r>
            <a:r>
              <a:rPr sz="1600" spc="-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learning</a:t>
            </a:r>
            <a:r>
              <a:rPr sz="1600" spc="-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ambria"/>
                <a:cs typeface="Cambria"/>
              </a:rPr>
              <a:t>rate</a:t>
            </a:r>
            <a:r>
              <a:rPr sz="1600" spc="-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b="1" i="1" dirty="0">
                <a:solidFill>
                  <a:srgbClr val="292929"/>
                </a:solidFill>
                <a:latin typeface="Cambria"/>
                <a:cs typeface="Cambria"/>
              </a:rPr>
              <a:t>lr</a:t>
            </a:r>
            <a:r>
              <a:rPr sz="1600" b="1" i="1" spc="-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will</a:t>
            </a:r>
            <a:r>
              <a:rPr sz="1600" spc="-3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be,</a:t>
            </a:r>
            <a:endParaRPr sz="1600">
              <a:latin typeface="Cambria"/>
              <a:cs typeface="Cambria"/>
            </a:endParaRPr>
          </a:p>
          <a:p>
            <a:pPr marL="175260" indent="-163195">
              <a:lnSpc>
                <a:spcPct val="100000"/>
              </a:lnSpc>
              <a:buSzPct val="93750"/>
              <a:buFont typeface="Wingdings"/>
              <a:buChar char=""/>
              <a:tabLst>
                <a:tab pos="175895" algn="l"/>
              </a:tabLst>
            </a:pP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number</a:t>
            </a:r>
            <a:r>
              <a:rPr sz="1600" spc="-3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of</a:t>
            </a:r>
            <a:r>
              <a:rPr sz="1600" spc="-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features</a:t>
            </a:r>
            <a:r>
              <a:rPr sz="1600" spc="-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in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our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dataset</a:t>
            </a:r>
            <a:r>
              <a:rPr sz="1600" spc="-6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(2),</a:t>
            </a:r>
            <a:endParaRPr sz="1600">
              <a:latin typeface="Cambria"/>
              <a:cs typeface="Cambria"/>
            </a:endParaRPr>
          </a:p>
          <a:p>
            <a:pPr marL="175260" indent="-163195">
              <a:lnSpc>
                <a:spcPct val="100000"/>
              </a:lnSpc>
              <a:buSzPct val="93750"/>
              <a:buFont typeface="Wingdings"/>
              <a:buChar char=""/>
              <a:tabLst>
                <a:tab pos="175895" algn="l"/>
              </a:tabLst>
            </a:pP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number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hidden</a:t>
            </a:r>
            <a:r>
              <a:rPr sz="1600" spc="-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600" spc="-7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neurons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(3)</a:t>
            </a:r>
            <a:r>
              <a:rPr sz="1600" spc="-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endParaRPr sz="1600">
              <a:latin typeface="Cambria"/>
              <a:cs typeface="Cambria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SzPct val="93750"/>
              <a:buFont typeface="Wingdings"/>
              <a:buChar char=""/>
              <a:tabLst>
                <a:tab pos="175895" algn="l"/>
              </a:tabLst>
            </a:pP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number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output</a:t>
            </a:r>
            <a:r>
              <a:rPr sz="16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Cambria"/>
                <a:cs typeface="Cambria"/>
              </a:rPr>
              <a:t>neurons</a:t>
            </a:r>
            <a:r>
              <a:rPr sz="1600" spc="-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Cambria"/>
                <a:cs typeface="Cambria"/>
              </a:rPr>
              <a:t>(1)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1734311"/>
            <a:ext cx="9403080" cy="12649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044696"/>
            <a:ext cx="4946904" cy="11734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4488" y="4133088"/>
            <a:ext cx="2667000" cy="12100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81783" y="0"/>
            <a:ext cx="6858000" cy="678180"/>
            <a:chOff x="2081783" y="0"/>
            <a:chExt cx="6858000" cy="678180"/>
          </a:xfrm>
        </p:grpSpPr>
        <p:sp>
          <p:nvSpPr>
            <p:cNvPr id="6" name="object 6"/>
            <p:cNvSpPr/>
            <p:nvPr/>
          </p:nvSpPr>
          <p:spPr>
            <a:xfrm>
              <a:off x="2081783" y="0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6858000" y="481584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591" y="0"/>
              <a:ext cx="2442844" cy="6780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6665" y="0"/>
            <a:ext cx="18618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19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2800" b="1" spc="11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2800" b="1" spc="200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28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2800" b="1" spc="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0224" y="637031"/>
            <a:ext cx="10515600" cy="923925"/>
          </a:xfrm>
          <a:custGeom>
            <a:avLst/>
            <a:gdLst/>
            <a:ahLst/>
            <a:cxnLst/>
            <a:rect l="l" t="t" r="r" b="b"/>
            <a:pathLst>
              <a:path w="10515600" h="923925">
                <a:moveTo>
                  <a:pt x="10515600" y="0"/>
                </a:moveTo>
                <a:lnTo>
                  <a:pt x="0" y="0"/>
                </a:lnTo>
                <a:lnTo>
                  <a:pt x="0" y="923544"/>
                </a:lnTo>
                <a:lnTo>
                  <a:pt x="10515600" y="923544"/>
                </a:lnTo>
                <a:lnTo>
                  <a:pt x="105156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7744" y="670052"/>
            <a:ext cx="77787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Now</a:t>
            </a:r>
            <a:r>
              <a:rPr sz="1800" spc="-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we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set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our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initial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weights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biases.</a:t>
            </a:r>
            <a:endParaRPr sz="180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Let’s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let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b="1" i="1" spc="-15" dirty="0">
                <a:solidFill>
                  <a:srgbClr val="292929"/>
                </a:solidFill>
                <a:latin typeface="Cambria"/>
                <a:cs typeface="Cambria"/>
              </a:rPr>
              <a:t>wh</a:t>
            </a:r>
            <a:r>
              <a:rPr sz="1800" b="1" i="1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b="1" i="1" dirty="0">
                <a:solidFill>
                  <a:srgbClr val="292929"/>
                </a:solidFill>
                <a:latin typeface="Cambria"/>
                <a:cs typeface="Cambria"/>
              </a:rPr>
              <a:t>bh</a:t>
            </a:r>
            <a:r>
              <a:rPr sz="1800" b="1" i="1" spc="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be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weights</a:t>
            </a:r>
            <a:r>
              <a:rPr sz="1800" spc="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biases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for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hidden</a:t>
            </a:r>
            <a:r>
              <a:rPr sz="1800" spc="-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layer</a:t>
            </a:r>
            <a:r>
              <a:rPr sz="1800" spc="-3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neuron,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endParaRPr sz="18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1800" b="1" i="1" dirty="0">
                <a:solidFill>
                  <a:srgbClr val="292929"/>
                </a:solidFill>
                <a:latin typeface="Cambria"/>
                <a:cs typeface="Cambria"/>
              </a:rPr>
              <a:t>wout</a:t>
            </a:r>
            <a:r>
              <a:rPr sz="1800" b="1" i="1" spc="-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b="1" i="1" dirty="0">
                <a:solidFill>
                  <a:srgbClr val="292929"/>
                </a:solidFill>
                <a:latin typeface="Cambria"/>
                <a:cs typeface="Cambria"/>
              </a:rPr>
              <a:t>bout</a:t>
            </a:r>
            <a:r>
              <a:rPr sz="1800" b="1" i="1" spc="-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 the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weights</a:t>
            </a:r>
            <a:r>
              <a:rPr sz="1800" spc="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biases</a:t>
            </a:r>
            <a:r>
              <a:rPr sz="1800" spc="-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output</a:t>
            </a:r>
            <a:r>
              <a:rPr sz="1800" spc="1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neuron: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334511"/>
            <a:ext cx="5894832" cy="7040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83223" y="3343655"/>
            <a:ext cx="6208775" cy="704088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1053" y="697496"/>
            <a:ext cx="10473690" cy="53657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3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75" dirty="0">
                <a:latin typeface="Cambria"/>
                <a:cs typeface="Cambria"/>
              </a:rPr>
              <a:t>We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have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data,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our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initial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weights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biases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set,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our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forward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backpropagation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Cambria"/>
                <a:cs typeface="Cambria"/>
              </a:rPr>
              <a:t>functions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ready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to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calculate.</a:t>
            </a:r>
            <a:endParaRPr sz="20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b="1" spc="-40" dirty="0">
                <a:latin typeface="Cambria"/>
                <a:cs typeface="Cambria"/>
              </a:rPr>
              <a:t>Forward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Propagation:</a:t>
            </a:r>
            <a:endParaRPr sz="20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dirty="0">
                <a:latin typeface="Cambria"/>
                <a:cs typeface="Cambria"/>
              </a:rPr>
              <a:t>First,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we’ll</a:t>
            </a:r>
            <a:r>
              <a:rPr sz="1800" dirty="0">
                <a:latin typeface="Cambria"/>
                <a:cs typeface="Cambria"/>
              </a:rPr>
              <a:t> get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product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b="1" spc="-15" dirty="0">
                <a:latin typeface="Cambria"/>
                <a:cs typeface="Cambria"/>
              </a:rPr>
              <a:t>weight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input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values</a:t>
            </a:r>
            <a:r>
              <a:rPr sz="1800" spc="-10" dirty="0">
                <a:latin typeface="Cambria"/>
                <a:cs typeface="Cambria"/>
              </a:rPr>
              <a:t>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5" dirty="0">
                <a:latin typeface="Cambria"/>
                <a:cs typeface="Cambria"/>
              </a:rPr>
              <a:t>Next,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we’ll</a:t>
            </a:r>
            <a:r>
              <a:rPr sz="1800" dirty="0">
                <a:latin typeface="Cambria"/>
                <a:cs typeface="Cambria"/>
              </a:rPr>
              <a:t> add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3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bias</a:t>
            </a:r>
            <a:r>
              <a:rPr sz="1800" b="1" spc="-1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products.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5" dirty="0">
                <a:latin typeface="Cambria"/>
                <a:cs typeface="Cambria"/>
              </a:rPr>
              <a:t>Then,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well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use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our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sigmoid</a:t>
            </a:r>
            <a:r>
              <a:rPr sz="1800" b="1" spc="-2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function</a:t>
            </a:r>
            <a:r>
              <a:rPr sz="1800" b="1" spc="15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transform/activate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it.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20" dirty="0">
                <a:latin typeface="Cambria"/>
                <a:cs typeface="Cambria"/>
              </a:rPr>
              <a:t>We’ll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repeat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this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with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result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in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output</a:t>
            </a:r>
            <a:r>
              <a:rPr sz="1800" spc="5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neuron.</a:t>
            </a:r>
            <a:endParaRPr sz="18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3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b="1" spc="-10" dirty="0">
                <a:latin typeface="Cambria"/>
                <a:cs typeface="Cambria"/>
              </a:rPr>
              <a:t>Back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Propagation:</a:t>
            </a:r>
            <a:endParaRPr sz="20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2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20" dirty="0">
                <a:latin typeface="Cambria"/>
                <a:cs typeface="Cambria"/>
              </a:rPr>
              <a:t>We’ll </a:t>
            </a:r>
            <a:r>
              <a:rPr sz="1800" spc="-10" dirty="0">
                <a:latin typeface="Cambria"/>
                <a:cs typeface="Cambria"/>
              </a:rPr>
              <a:t>calculate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error,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difference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between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i="1" dirty="0">
                <a:latin typeface="Cambria"/>
                <a:cs typeface="Cambria"/>
              </a:rPr>
              <a:t>y </a:t>
            </a:r>
            <a:r>
              <a:rPr sz="1800" dirty="0">
                <a:latin typeface="Cambria"/>
                <a:cs typeface="Cambria"/>
              </a:rPr>
              <a:t>and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5" dirty="0">
                <a:latin typeface="Cambria"/>
                <a:cs typeface="Cambria"/>
              </a:rPr>
              <a:t>Next,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we’ll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find </a:t>
            </a:r>
            <a:r>
              <a:rPr sz="1800" spc="-5" dirty="0">
                <a:latin typeface="Cambria"/>
                <a:cs typeface="Cambria"/>
              </a:rPr>
              <a:t>gradients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transformation/activation.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dirty="0">
                <a:latin typeface="Cambria"/>
                <a:cs typeface="Cambria"/>
              </a:rPr>
              <a:t>Now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let’s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find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delta,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change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factor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5" dirty="0">
                <a:latin typeface="Cambria"/>
                <a:cs typeface="Cambria"/>
              </a:rPr>
              <a:t>at</a:t>
            </a:r>
            <a:r>
              <a:rPr sz="1800" spc="-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output</a:t>
            </a:r>
            <a:r>
              <a:rPr sz="1800" spc="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layer</a:t>
            </a:r>
            <a:r>
              <a:rPr sz="1800" spc="-15" dirty="0">
                <a:latin typeface="Cambria"/>
                <a:cs typeface="Cambria"/>
              </a:rPr>
              <a:t> by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multiplying</a:t>
            </a:r>
            <a:r>
              <a:rPr sz="1800" spc="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it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by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error.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dirty="0">
                <a:latin typeface="Cambria"/>
                <a:cs typeface="Cambria"/>
              </a:rPr>
              <a:t>Now</a:t>
            </a:r>
            <a:r>
              <a:rPr sz="1800" spc="1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error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will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propagate</a:t>
            </a:r>
            <a:r>
              <a:rPr sz="1800" spc="14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back</a:t>
            </a:r>
            <a:r>
              <a:rPr sz="1800" spc="1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into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network,</a:t>
            </a:r>
            <a:r>
              <a:rPr sz="1800" spc="11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so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we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-25" dirty="0">
                <a:latin typeface="Cambria"/>
                <a:cs typeface="Cambria"/>
              </a:rPr>
              <a:t>have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-20" dirty="0">
                <a:latin typeface="Cambria"/>
                <a:cs typeface="Cambria"/>
              </a:rPr>
              <a:t>to</a:t>
            </a:r>
            <a:r>
              <a:rPr sz="1800" spc="1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get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dot</a:t>
            </a:r>
            <a:r>
              <a:rPr sz="1800" spc="10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product</a:t>
            </a:r>
            <a:r>
              <a:rPr sz="1800" spc="10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14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delta</a:t>
            </a:r>
            <a:endParaRPr sz="1800">
              <a:latin typeface="Cambria"/>
              <a:cs typeface="Cambria"/>
            </a:endParaRPr>
          </a:p>
          <a:p>
            <a:pPr marL="6985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Cambria"/>
                <a:cs typeface="Cambria"/>
              </a:rPr>
              <a:t>and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parameters</a:t>
            </a:r>
            <a:r>
              <a:rPr sz="1800" spc="-1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between</a:t>
            </a:r>
            <a:r>
              <a:rPr sz="1800" spc="-10" dirty="0">
                <a:latin typeface="Cambria"/>
                <a:cs typeface="Cambria"/>
              </a:rPr>
              <a:t> the </a:t>
            </a:r>
            <a:r>
              <a:rPr sz="1800" dirty="0">
                <a:latin typeface="Cambria"/>
                <a:cs typeface="Cambria"/>
              </a:rPr>
              <a:t>second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</a:t>
            </a:r>
            <a:r>
              <a:rPr sz="1800" spc="-3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third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layer.</a:t>
            </a:r>
            <a:endParaRPr sz="1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1800" spc="-20" dirty="0">
                <a:latin typeface="Cambria"/>
                <a:cs typeface="Cambria"/>
              </a:rPr>
              <a:t>We’ll </a:t>
            </a:r>
            <a:r>
              <a:rPr sz="1800" spc="5" dirty="0">
                <a:latin typeface="Cambria"/>
                <a:cs typeface="Cambria"/>
              </a:rPr>
              <a:t>do</a:t>
            </a:r>
            <a:r>
              <a:rPr sz="1800" spc="-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same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for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hidden</a:t>
            </a:r>
            <a:r>
              <a:rPr sz="1800" spc="-25" dirty="0">
                <a:latin typeface="Cambria"/>
                <a:cs typeface="Cambria"/>
              </a:rPr>
              <a:t> </a:t>
            </a:r>
            <a:r>
              <a:rPr sz="1800" spc="-35" dirty="0">
                <a:latin typeface="Cambria"/>
                <a:cs typeface="Cambria"/>
              </a:rPr>
              <a:t>layer,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followed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-15" dirty="0">
                <a:latin typeface="Cambria"/>
                <a:cs typeface="Cambria"/>
              </a:rPr>
              <a:t>by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-5" dirty="0">
                <a:latin typeface="Cambria"/>
                <a:cs typeface="Cambria"/>
              </a:rPr>
              <a:t>updating </a:t>
            </a:r>
            <a:r>
              <a:rPr sz="1800" spc="-10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weights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and </a:t>
            </a:r>
            <a:r>
              <a:rPr sz="1800" spc="-5" dirty="0">
                <a:latin typeface="Cambria"/>
                <a:cs typeface="Cambria"/>
              </a:rPr>
              <a:t>biases.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91383" y="57950"/>
            <a:ext cx="6858000" cy="791210"/>
            <a:chOff x="2691383" y="57950"/>
            <a:chExt cx="6858000" cy="791210"/>
          </a:xfrm>
        </p:grpSpPr>
        <p:sp>
          <p:nvSpPr>
            <p:cNvPr id="4" name="object 4"/>
            <p:cNvSpPr/>
            <p:nvPr/>
          </p:nvSpPr>
          <p:spPr>
            <a:xfrm>
              <a:off x="2691383" y="170688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6858000" y="481583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5191" y="57950"/>
              <a:ext cx="2442844" cy="79079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91383" y="170687"/>
            <a:ext cx="6858000" cy="481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7145" algn="ctr">
              <a:lnSpc>
                <a:spcPts val="3304"/>
              </a:lnSpc>
            </a:pPr>
            <a:r>
              <a:rPr sz="2800" b="1" spc="150" dirty="0">
                <a:solidFill>
                  <a:srgbClr val="0000FF"/>
                </a:solidFill>
                <a:latin typeface="Cambria"/>
                <a:cs typeface="Cambria"/>
              </a:rPr>
              <a:t>PROGRAM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968" y="637030"/>
            <a:ext cx="11734800" cy="6105525"/>
            <a:chOff x="124968" y="637030"/>
            <a:chExt cx="11734800" cy="6105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" y="637030"/>
              <a:ext cx="11734800" cy="61051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4429" y="1330451"/>
              <a:ext cx="1680210" cy="536575"/>
            </a:xfrm>
            <a:custGeom>
              <a:avLst/>
              <a:gdLst/>
              <a:ahLst/>
              <a:cxnLst/>
              <a:rect l="l" t="t" r="r" b="b"/>
              <a:pathLst>
                <a:path w="1680210" h="536575">
                  <a:moveTo>
                    <a:pt x="667512" y="246888"/>
                  </a:moveTo>
                  <a:lnTo>
                    <a:pt x="567690" y="248920"/>
                  </a:lnTo>
                  <a:lnTo>
                    <a:pt x="507238" y="252349"/>
                  </a:lnTo>
                  <a:lnTo>
                    <a:pt x="453136" y="257302"/>
                  </a:lnTo>
                  <a:lnTo>
                    <a:pt x="451091" y="257556"/>
                  </a:lnTo>
                  <a:lnTo>
                    <a:pt x="431546" y="255143"/>
                  </a:lnTo>
                  <a:lnTo>
                    <a:pt x="390779" y="248539"/>
                  </a:lnTo>
                  <a:lnTo>
                    <a:pt x="348996" y="236728"/>
                  </a:lnTo>
                  <a:lnTo>
                    <a:pt x="333883" y="223520"/>
                  </a:lnTo>
                  <a:lnTo>
                    <a:pt x="333883" y="54991"/>
                  </a:lnTo>
                  <a:lnTo>
                    <a:pt x="333883" y="54864"/>
                  </a:lnTo>
                  <a:lnTo>
                    <a:pt x="333883" y="54356"/>
                  </a:lnTo>
                  <a:lnTo>
                    <a:pt x="333883" y="44704"/>
                  </a:lnTo>
                  <a:lnTo>
                    <a:pt x="333362" y="42418"/>
                  </a:lnTo>
                  <a:lnTo>
                    <a:pt x="316738" y="30607"/>
                  </a:lnTo>
                  <a:lnTo>
                    <a:pt x="316738" y="54991"/>
                  </a:lnTo>
                  <a:lnTo>
                    <a:pt x="315734" y="53898"/>
                  </a:lnTo>
                  <a:lnTo>
                    <a:pt x="316738" y="54991"/>
                  </a:lnTo>
                  <a:lnTo>
                    <a:pt x="316738" y="30607"/>
                  </a:lnTo>
                  <a:lnTo>
                    <a:pt x="316179" y="30403"/>
                  </a:lnTo>
                  <a:lnTo>
                    <a:pt x="316179" y="54102"/>
                  </a:lnTo>
                  <a:lnTo>
                    <a:pt x="315937" y="53898"/>
                  </a:lnTo>
                  <a:lnTo>
                    <a:pt x="314706" y="52705"/>
                  </a:lnTo>
                  <a:lnTo>
                    <a:pt x="315899" y="53848"/>
                  </a:lnTo>
                  <a:lnTo>
                    <a:pt x="316179" y="54102"/>
                  </a:lnTo>
                  <a:lnTo>
                    <a:pt x="316179" y="30403"/>
                  </a:lnTo>
                  <a:lnTo>
                    <a:pt x="313563" y="29464"/>
                  </a:lnTo>
                  <a:lnTo>
                    <a:pt x="307721" y="27305"/>
                  </a:lnTo>
                  <a:lnTo>
                    <a:pt x="257683" y="16256"/>
                  </a:lnTo>
                  <a:lnTo>
                    <a:pt x="212471" y="10287"/>
                  </a:lnTo>
                  <a:lnTo>
                    <a:pt x="159258" y="5461"/>
                  </a:lnTo>
                  <a:lnTo>
                    <a:pt x="99314" y="2032"/>
                  </a:lnTo>
                  <a:lnTo>
                    <a:pt x="34163" y="127"/>
                  </a:lnTo>
                  <a:lnTo>
                    <a:pt x="127" y="0"/>
                  </a:lnTo>
                  <a:lnTo>
                    <a:pt x="0" y="21336"/>
                  </a:lnTo>
                  <a:lnTo>
                    <a:pt x="34163" y="21463"/>
                  </a:lnTo>
                  <a:lnTo>
                    <a:pt x="66929" y="22225"/>
                  </a:lnTo>
                  <a:lnTo>
                    <a:pt x="129032" y="24892"/>
                  </a:lnTo>
                  <a:lnTo>
                    <a:pt x="185039" y="28829"/>
                  </a:lnTo>
                  <a:lnTo>
                    <a:pt x="233553" y="34290"/>
                  </a:lnTo>
                  <a:lnTo>
                    <a:pt x="273050" y="40640"/>
                  </a:lnTo>
                  <a:lnTo>
                    <a:pt x="311404" y="51435"/>
                  </a:lnTo>
                  <a:lnTo>
                    <a:pt x="312674" y="226441"/>
                  </a:lnTo>
                  <a:lnTo>
                    <a:pt x="313067" y="228092"/>
                  </a:lnTo>
                  <a:lnTo>
                    <a:pt x="313436" y="230251"/>
                  </a:lnTo>
                  <a:lnTo>
                    <a:pt x="313944" y="232156"/>
                  </a:lnTo>
                  <a:lnTo>
                    <a:pt x="314579" y="234188"/>
                  </a:lnTo>
                  <a:lnTo>
                    <a:pt x="315595" y="235966"/>
                  </a:lnTo>
                  <a:lnTo>
                    <a:pt x="316865" y="238252"/>
                  </a:lnTo>
                  <a:lnTo>
                    <a:pt x="317754" y="239903"/>
                  </a:lnTo>
                  <a:lnTo>
                    <a:pt x="318897" y="241554"/>
                  </a:lnTo>
                  <a:lnTo>
                    <a:pt x="320167" y="242824"/>
                  </a:lnTo>
                  <a:lnTo>
                    <a:pt x="322326" y="245110"/>
                  </a:lnTo>
                  <a:lnTo>
                    <a:pt x="322961" y="245872"/>
                  </a:lnTo>
                  <a:lnTo>
                    <a:pt x="323850" y="246507"/>
                  </a:lnTo>
                  <a:lnTo>
                    <a:pt x="324612" y="247142"/>
                  </a:lnTo>
                  <a:lnTo>
                    <a:pt x="361061" y="263398"/>
                  </a:lnTo>
                  <a:lnTo>
                    <a:pt x="381088" y="268224"/>
                  </a:lnTo>
                  <a:lnTo>
                    <a:pt x="386969" y="266954"/>
                  </a:lnTo>
                  <a:lnTo>
                    <a:pt x="381063" y="268236"/>
                  </a:lnTo>
                  <a:lnTo>
                    <a:pt x="341363" y="279781"/>
                  </a:lnTo>
                  <a:lnTo>
                    <a:pt x="322326" y="291465"/>
                  </a:lnTo>
                  <a:lnTo>
                    <a:pt x="320167" y="293624"/>
                  </a:lnTo>
                  <a:lnTo>
                    <a:pt x="318897" y="295021"/>
                  </a:lnTo>
                  <a:lnTo>
                    <a:pt x="317754" y="296545"/>
                  </a:lnTo>
                  <a:lnTo>
                    <a:pt x="316865" y="298196"/>
                  </a:lnTo>
                  <a:lnTo>
                    <a:pt x="315595" y="300482"/>
                  </a:lnTo>
                  <a:lnTo>
                    <a:pt x="314579" y="302387"/>
                  </a:lnTo>
                  <a:lnTo>
                    <a:pt x="313944" y="304292"/>
                  </a:lnTo>
                  <a:lnTo>
                    <a:pt x="313436" y="306324"/>
                  </a:lnTo>
                  <a:lnTo>
                    <a:pt x="313055" y="308610"/>
                  </a:lnTo>
                  <a:lnTo>
                    <a:pt x="312674" y="310007"/>
                  </a:lnTo>
                  <a:lnTo>
                    <a:pt x="312547" y="484543"/>
                  </a:lnTo>
                  <a:lnTo>
                    <a:pt x="263525" y="497586"/>
                  </a:lnTo>
                  <a:lnTo>
                    <a:pt x="209931" y="505079"/>
                  </a:lnTo>
                  <a:lnTo>
                    <a:pt x="157607" y="509778"/>
                  </a:lnTo>
                  <a:lnTo>
                    <a:pt x="66675" y="514223"/>
                  </a:lnTo>
                  <a:lnTo>
                    <a:pt x="0" y="515112"/>
                  </a:lnTo>
                  <a:lnTo>
                    <a:pt x="127" y="536448"/>
                  </a:lnTo>
                  <a:lnTo>
                    <a:pt x="99314" y="534416"/>
                  </a:lnTo>
                  <a:lnTo>
                    <a:pt x="159258" y="530987"/>
                  </a:lnTo>
                  <a:lnTo>
                    <a:pt x="212471" y="526288"/>
                  </a:lnTo>
                  <a:lnTo>
                    <a:pt x="257683" y="520192"/>
                  </a:lnTo>
                  <a:lnTo>
                    <a:pt x="307721" y="509143"/>
                  </a:lnTo>
                  <a:lnTo>
                    <a:pt x="333883" y="491744"/>
                  </a:lnTo>
                  <a:lnTo>
                    <a:pt x="333883" y="482219"/>
                  </a:lnTo>
                  <a:lnTo>
                    <a:pt x="333883" y="481711"/>
                  </a:lnTo>
                  <a:lnTo>
                    <a:pt x="333883" y="481584"/>
                  </a:lnTo>
                  <a:lnTo>
                    <a:pt x="333883" y="312928"/>
                  </a:lnTo>
                  <a:lnTo>
                    <a:pt x="334391" y="310642"/>
                  </a:lnTo>
                  <a:lnTo>
                    <a:pt x="374142" y="291592"/>
                  </a:lnTo>
                  <a:lnTo>
                    <a:pt x="420497" y="282829"/>
                  </a:lnTo>
                  <a:lnTo>
                    <a:pt x="450850" y="279044"/>
                  </a:lnTo>
                  <a:lnTo>
                    <a:pt x="452755" y="279273"/>
                  </a:lnTo>
                  <a:lnTo>
                    <a:pt x="478917" y="281813"/>
                  </a:lnTo>
                  <a:lnTo>
                    <a:pt x="536321" y="286004"/>
                  </a:lnTo>
                  <a:lnTo>
                    <a:pt x="632968" y="289306"/>
                  </a:lnTo>
                  <a:lnTo>
                    <a:pt x="667512" y="289560"/>
                  </a:lnTo>
                  <a:lnTo>
                    <a:pt x="667512" y="268236"/>
                  </a:lnTo>
                  <a:lnTo>
                    <a:pt x="633476" y="267970"/>
                  </a:lnTo>
                  <a:lnTo>
                    <a:pt x="667512" y="268224"/>
                  </a:lnTo>
                  <a:lnTo>
                    <a:pt x="667512" y="246888"/>
                  </a:lnTo>
                  <a:close/>
                </a:path>
                <a:path w="1680210" h="536575">
                  <a:moveTo>
                    <a:pt x="1679702" y="149352"/>
                  </a:moveTo>
                  <a:lnTo>
                    <a:pt x="1642313" y="133477"/>
                  </a:lnTo>
                  <a:lnTo>
                    <a:pt x="1509522" y="77089"/>
                  </a:lnTo>
                  <a:lnTo>
                    <a:pt x="1501241" y="75412"/>
                  </a:lnTo>
                  <a:lnTo>
                    <a:pt x="1493215" y="76987"/>
                  </a:lnTo>
                  <a:lnTo>
                    <a:pt x="1486357" y="81432"/>
                  </a:lnTo>
                  <a:lnTo>
                    <a:pt x="1481582" y="88392"/>
                  </a:lnTo>
                  <a:lnTo>
                    <a:pt x="1479892" y="96735"/>
                  </a:lnTo>
                  <a:lnTo>
                    <a:pt x="1481467" y="104762"/>
                  </a:lnTo>
                  <a:lnTo>
                    <a:pt x="1485912" y="111633"/>
                  </a:lnTo>
                  <a:lnTo>
                    <a:pt x="1492885" y="116459"/>
                  </a:lnTo>
                  <a:lnTo>
                    <a:pt x="1556512" y="143484"/>
                  </a:lnTo>
                  <a:lnTo>
                    <a:pt x="777748" y="242697"/>
                  </a:lnTo>
                  <a:lnTo>
                    <a:pt x="780415" y="263779"/>
                  </a:lnTo>
                  <a:lnTo>
                    <a:pt x="1595539" y="160058"/>
                  </a:lnTo>
                  <a:lnTo>
                    <a:pt x="1595716" y="160032"/>
                  </a:lnTo>
                  <a:lnTo>
                    <a:pt x="1507109" y="227965"/>
                  </a:lnTo>
                  <a:lnTo>
                    <a:pt x="1501508" y="234391"/>
                  </a:lnTo>
                  <a:lnTo>
                    <a:pt x="1498892" y="242150"/>
                  </a:lnTo>
                  <a:lnTo>
                    <a:pt x="1499400" y="250317"/>
                  </a:lnTo>
                  <a:lnTo>
                    <a:pt x="1503172" y="257937"/>
                  </a:lnTo>
                  <a:lnTo>
                    <a:pt x="1509522" y="263474"/>
                  </a:lnTo>
                  <a:lnTo>
                    <a:pt x="1517294" y="266052"/>
                  </a:lnTo>
                  <a:lnTo>
                    <a:pt x="1525485" y="265569"/>
                  </a:lnTo>
                  <a:lnTo>
                    <a:pt x="1533144" y="261874"/>
                  </a:lnTo>
                  <a:lnTo>
                    <a:pt x="1647113" y="174371"/>
                  </a:lnTo>
                  <a:lnTo>
                    <a:pt x="1679702" y="149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9" y="1231341"/>
              <a:ext cx="2070989" cy="5103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13147" y="1266444"/>
            <a:ext cx="1887220" cy="34163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800" b="1" dirty="0">
                <a:latin typeface="Cambria"/>
                <a:cs typeface="Cambria"/>
              </a:rPr>
              <a:t>Ʃ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at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hidden</a:t>
            </a:r>
            <a:r>
              <a:rPr sz="1800" b="1" spc="-35" dirty="0">
                <a:latin typeface="Cambria"/>
                <a:cs typeface="Cambria"/>
              </a:rPr>
              <a:t> </a:t>
            </a:r>
            <a:r>
              <a:rPr sz="1800" b="1" spc="-20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36236" y="2057374"/>
            <a:ext cx="3456304" cy="544195"/>
            <a:chOff x="4436236" y="2057374"/>
            <a:chExt cx="3456304" cy="544195"/>
          </a:xfrm>
        </p:grpSpPr>
        <p:sp>
          <p:nvSpPr>
            <p:cNvPr id="8" name="object 8"/>
            <p:cNvSpPr/>
            <p:nvPr/>
          </p:nvSpPr>
          <p:spPr>
            <a:xfrm>
              <a:off x="4436237" y="2095499"/>
              <a:ext cx="1414145" cy="506095"/>
            </a:xfrm>
            <a:custGeom>
              <a:avLst/>
              <a:gdLst/>
              <a:ahLst/>
              <a:cxnLst/>
              <a:rect l="l" t="t" r="r" b="b"/>
              <a:pathLst>
                <a:path w="1414145" h="506094">
                  <a:moveTo>
                    <a:pt x="1413764" y="185928"/>
                  </a:moveTo>
                  <a:lnTo>
                    <a:pt x="1376603" y="168910"/>
                  </a:lnTo>
                  <a:lnTo>
                    <a:pt x="1245743" y="108966"/>
                  </a:lnTo>
                  <a:lnTo>
                    <a:pt x="1237513" y="107035"/>
                  </a:lnTo>
                  <a:lnTo>
                    <a:pt x="1229448" y="108381"/>
                  </a:lnTo>
                  <a:lnTo>
                    <a:pt x="1222489" y="112674"/>
                  </a:lnTo>
                  <a:lnTo>
                    <a:pt x="1217549" y="119507"/>
                  </a:lnTo>
                  <a:lnTo>
                    <a:pt x="1215580" y="127736"/>
                  </a:lnTo>
                  <a:lnTo>
                    <a:pt x="1216888" y="135813"/>
                  </a:lnTo>
                  <a:lnTo>
                    <a:pt x="1221130" y="142824"/>
                  </a:lnTo>
                  <a:lnTo>
                    <a:pt x="1227963" y="147828"/>
                  </a:lnTo>
                  <a:lnTo>
                    <a:pt x="1291056" y="176682"/>
                  </a:lnTo>
                  <a:lnTo>
                    <a:pt x="725424" y="232600"/>
                  </a:lnTo>
                  <a:lnTo>
                    <a:pt x="725424" y="231648"/>
                  </a:lnTo>
                  <a:lnTo>
                    <a:pt x="688340" y="231775"/>
                  </a:lnTo>
                  <a:lnTo>
                    <a:pt x="617093" y="233553"/>
                  </a:lnTo>
                  <a:lnTo>
                    <a:pt x="521335" y="238887"/>
                  </a:lnTo>
                  <a:lnTo>
                    <a:pt x="483755" y="242265"/>
                  </a:lnTo>
                  <a:lnTo>
                    <a:pt x="481711" y="242062"/>
                  </a:lnTo>
                  <a:lnTo>
                    <a:pt x="424688" y="234442"/>
                  </a:lnTo>
                  <a:lnTo>
                    <a:pt x="384810" y="225298"/>
                  </a:lnTo>
                  <a:lnTo>
                    <a:pt x="362839" y="210820"/>
                  </a:lnTo>
                  <a:lnTo>
                    <a:pt x="362839" y="53594"/>
                  </a:lnTo>
                  <a:lnTo>
                    <a:pt x="362839" y="42164"/>
                  </a:lnTo>
                  <a:lnTo>
                    <a:pt x="346837" y="29832"/>
                  </a:lnTo>
                  <a:lnTo>
                    <a:pt x="346837" y="53594"/>
                  </a:lnTo>
                  <a:lnTo>
                    <a:pt x="345719" y="52755"/>
                  </a:lnTo>
                  <a:lnTo>
                    <a:pt x="345516" y="52514"/>
                  </a:lnTo>
                  <a:lnTo>
                    <a:pt x="346202" y="52832"/>
                  </a:lnTo>
                  <a:lnTo>
                    <a:pt x="346837" y="53594"/>
                  </a:lnTo>
                  <a:lnTo>
                    <a:pt x="346837" y="29832"/>
                  </a:lnTo>
                  <a:lnTo>
                    <a:pt x="346583" y="29718"/>
                  </a:lnTo>
                  <a:lnTo>
                    <a:pt x="344741" y="29070"/>
                  </a:lnTo>
                  <a:lnTo>
                    <a:pt x="344741" y="52070"/>
                  </a:lnTo>
                  <a:lnTo>
                    <a:pt x="344589" y="51943"/>
                  </a:lnTo>
                  <a:lnTo>
                    <a:pt x="344741" y="52070"/>
                  </a:lnTo>
                  <a:lnTo>
                    <a:pt x="344741" y="29070"/>
                  </a:lnTo>
                  <a:lnTo>
                    <a:pt x="341541" y="27927"/>
                  </a:lnTo>
                  <a:lnTo>
                    <a:pt x="341541" y="44704"/>
                  </a:lnTo>
                  <a:lnTo>
                    <a:pt x="341503" y="44577"/>
                  </a:lnTo>
                  <a:lnTo>
                    <a:pt x="341503" y="42164"/>
                  </a:lnTo>
                  <a:lnTo>
                    <a:pt x="341541" y="44704"/>
                  </a:lnTo>
                  <a:lnTo>
                    <a:pt x="341541" y="27927"/>
                  </a:lnTo>
                  <a:lnTo>
                    <a:pt x="290830" y="16891"/>
                  </a:lnTo>
                  <a:lnTo>
                    <a:pt x="244094" y="10922"/>
                  </a:lnTo>
                  <a:lnTo>
                    <a:pt x="202946" y="7239"/>
                  </a:lnTo>
                  <a:lnTo>
                    <a:pt x="141351" y="3302"/>
                  </a:lnTo>
                  <a:lnTo>
                    <a:pt x="73279" y="889"/>
                  </a:lnTo>
                  <a:lnTo>
                    <a:pt x="127" y="0"/>
                  </a:lnTo>
                  <a:lnTo>
                    <a:pt x="0" y="21336"/>
                  </a:lnTo>
                  <a:lnTo>
                    <a:pt x="37084" y="21463"/>
                  </a:lnTo>
                  <a:lnTo>
                    <a:pt x="107442" y="23241"/>
                  </a:lnTo>
                  <a:lnTo>
                    <a:pt x="171831" y="26416"/>
                  </a:lnTo>
                  <a:lnTo>
                    <a:pt x="229108" y="30861"/>
                  </a:lnTo>
                  <a:lnTo>
                    <a:pt x="277241" y="36449"/>
                  </a:lnTo>
                  <a:lnTo>
                    <a:pt x="314960" y="43053"/>
                  </a:lnTo>
                  <a:lnTo>
                    <a:pt x="341630" y="213868"/>
                  </a:lnTo>
                  <a:lnTo>
                    <a:pt x="342519" y="217551"/>
                  </a:lnTo>
                  <a:lnTo>
                    <a:pt x="343027" y="220345"/>
                  </a:lnTo>
                  <a:lnTo>
                    <a:pt x="344170" y="222885"/>
                  </a:lnTo>
                  <a:lnTo>
                    <a:pt x="345694" y="225044"/>
                  </a:lnTo>
                  <a:lnTo>
                    <a:pt x="347980" y="228600"/>
                  </a:lnTo>
                  <a:lnTo>
                    <a:pt x="350266" y="230886"/>
                  </a:lnTo>
                  <a:lnTo>
                    <a:pt x="352552" y="233045"/>
                  </a:lnTo>
                  <a:lnTo>
                    <a:pt x="353441" y="233680"/>
                  </a:lnTo>
                  <a:lnTo>
                    <a:pt x="354330" y="234442"/>
                  </a:lnTo>
                  <a:lnTo>
                    <a:pt x="393319" y="249809"/>
                  </a:lnTo>
                  <a:lnTo>
                    <a:pt x="408089" y="253022"/>
                  </a:lnTo>
                  <a:lnTo>
                    <a:pt x="402463" y="254127"/>
                  </a:lnTo>
                  <a:lnTo>
                    <a:pt x="360807" y="267589"/>
                  </a:lnTo>
                  <a:lnTo>
                    <a:pt x="350266" y="275209"/>
                  </a:lnTo>
                  <a:lnTo>
                    <a:pt x="349123" y="276225"/>
                  </a:lnTo>
                  <a:lnTo>
                    <a:pt x="347980" y="277495"/>
                  </a:lnTo>
                  <a:lnTo>
                    <a:pt x="347091" y="278892"/>
                  </a:lnTo>
                  <a:lnTo>
                    <a:pt x="345694" y="280924"/>
                  </a:lnTo>
                  <a:lnTo>
                    <a:pt x="344690" y="282435"/>
                  </a:lnTo>
                  <a:lnTo>
                    <a:pt x="344690" y="454050"/>
                  </a:lnTo>
                  <a:lnTo>
                    <a:pt x="344601" y="454215"/>
                  </a:lnTo>
                  <a:lnTo>
                    <a:pt x="344652" y="454075"/>
                  </a:lnTo>
                  <a:lnTo>
                    <a:pt x="344690" y="282435"/>
                  </a:lnTo>
                  <a:lnTo>
                    <a:pt x="344170" y="283210"/>
                  </a:lnTo>
                  <a:lnTo>
                    <a:pt x="343027" y="285750"/>
                  </a:lnTo>
                  <a:lnTo>
                    <a:pt x="342430" y="288798"/>
                  </a:lnTo>
                  <a:lnTo>
                    <a:pt x="341972" y="290830"/>
                  </a:lnTo>
                  <a:lnTo>
                    <a:pt x="341630" y="292100"/>
                  </a:lnTo>
                  <a:lnTo>
                    <a:pt x="341503" y="455383"/>
                  </a:lnTo>
                  <a:lnTo>
                    <a:pt x="338455" y="456565"/>
                  </a:lnTo>
                  <a:lnTo>
                    <a:pt x="287401" y="467995"/>
                  </a:lnTo>
                  <a:lnTo>
                    <a:pt x="241681" y="473837"/>
                  </a:lnTo>
                  <a:lnTo>
                    <a:pt x="201168" y="477520"/>
                  </a:lnTo>
                  <a:lnTo>
                    <a:pt x="140208" y="481330"/>
                  </a:lnTo>
                  <a:lnTo>
                    <a:pt x="36830" y="484505"/>
                  </a:lnTo>
                  <a:lnTo>
                    <a:pt x="0" y="484632"/>
                  </a:lnTo>
                  <a:lnTo>
                    <a:pt x="127" y="505968"/>
                  </a:lnTo>
                  <a:lnTo>
                    <a:pt x="73279" y="505079"/>
                  </a:lnTo>
                  <a:lnTo>
                    <a:pt x="141351" y="502666"/>
                  </a:lnTo>
                  <a:lnTo>
                    <a:pt x="202946" y="498729"/>
                  </a:lnTo>
                  <a:lnTo>
                    <a:pt x="244094" y="495046"/>
                  </a:lnTo>
                  <a:lnTo>
                    <a:pt x="300863" y="487426"/>
                  </a:lnTo>
                  <a:lnTo>
                    <a:pt x="340868" y="478282"/>
                  </a:lnTo>
                  <a:lnTo>
                    <a:pt x="362839" y="463804"/>
                  </a:lnTo>
                  <a:lnTo>
                    <a:pt x="362839" y="452501"/>
                  </a:lnTo>
                  <a:lnTo>
                    <a:pt x="362839" y="452374"/>
                  </a:lnTo>
                  <a:lnTo>
                    <a:pt x="362839" y="295148"/>
                  </a:lnTo>
                  <a:lnTo>
                    <a:pt x="363347" y="292989"/>
                  </a:lnTo>
                  <a:lnTo>
                    <a:pt x="398653" y="276860"/>
                  </a:lnTo>
                  <a:lnTo>
                    <a:pt x="457073" y="266827"/>
                  </a:lnTo>
                  <a:lnTo>
                    <a:pt x="483831" y="263702"/>
                  </a:lnTo>
                  <a:lnTo>
                    <a:pt x="492760" y="264541"/>
                  </a:lnTo>
                  <a:lnTo>
                    <a:pt x="551053" y="269240"/>
                  </a:lnTo>
                  <a:lnTo>
                    <a:pt x="616712" y="272415"/>
                  </a:lnTo>
                  <a:lnTo>
                    <a:pt x="687959" y="274066"/>
                  </a:lnTo>
                  <a:lnTo>
                    <a:pt x="725424" y="274320"/>
                  </a:lnTo>
                  <a:lnTo>
                    <a:pt x="725424" y="252996"/>
                  </a:lnTo>
                  <a:lnTo>
                    <a:pt x="688340" y="252730"/>
                  </a:lnTo>
                  <a:lnTo>
                    <a:pt x="725424" y="252984"/>
                  </a:lnTo>
                  <a:lnTo>
                    <a:pt x="725424" y="252755"/>
                  </a:lnTo>
                  <a:lnTo>
                    <a:pt x="725551" y="254000"/>
                  </a:lnTo>
                  <a:lnTo>
                    <a:pt x="1329550" y="194271"/>
                  </a:lnTo>
                  <a:lnTo>
                    <a:pt x="1360932" y="191185"/>
                  </a:lnTo>
                  <a:lnTo>
                    <a:pt x="1329575" y="194284"/>
                  </a:lnTo>
                  <a:lnTo>
                    <a:pt x="1362710" y="209423"/>
                  </a:lnTo>
                  <a:lnTo>
                    <a:pt x="1329563" y="194284"/>
                  </a:lnTo>
                  <a:lnTo>
                    <a:pt x="1239139" y="259715"/>
                  </a:lnTo>
                  <a:lnTo>
                    <a:pt x="1233347" y="265925"/>
                  </a:lnTo>
                  <a:lnTo>
                    <a:pt x="1230528" y="273596"/>
                  </a:lnTo>
                  <a:lnTo>
                    <a:pt x="1230807" y="281800"/>
                  </a:lnTo>
                  <a:lnTo>
                    <a:pt x="1234313" y="289560"/>
                  </a:lnTo>
                  <a:lnTo>
                    <a:pt x="1240510" y="295300"/>
                  </a:lnTo>
                  <a:lnTo>
                    <a:pt x="1248181" y="298107"/>
                  </a:lnTo>
                  <a:lnTo>
                    <a:pt x="1256385" y="297815"/>
                  </a:lnTo>
                  <a:lnTo>
                    <a:pt x="1264158" y="294259"/>
                  </a:lnTo>
                  <a:lnTo>
                    <a:pt x="1381315" y="209423"/>
                  </a:lnTo>
                  <a:lnTo>
                    <a:pt x="1413764" y="18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5208" y="2057374"/>
              <a:ext cx="2037334" cy="5133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11596" y="2092451"/>
            <a:ext cx="195707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latin typeface="Cambria"/>
                <a:cs typeface="Cambria"/>
              </a:rPr>
              <a:t>Ʃ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at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output</a:t>
            </a:r>
            <a:r>
              <a:rPr sz="1800" b="1" spc="-20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81783" y="0"/>
            <a:ext cx="6858000" cy="678180"/>
            <a:chOff x="2081783" y="0"/>
            <a:chExt cx="6858000" cy="678180"/>
          </a:xfrm>
        </p:grpSpPr>
        <p:sp>
          <p:nvSpPr>
            <p:cNvPr id="12" name="object 12"/>
            <p:cNvSpPr/>
            <p:nvPr/>
          </p:nvSpPr>
          <p:spPr>
            <a:xfrm>
              <a:off x="2081783" y="0"/>
              <a:ext cx="6858000" cy="481965"/>
            </a:xfrm>
            <a:custGeom>
              <a:avLst/>
              <a:gdLst/>
              <a:ahLst/>
              <a:cxnLst/>
              <a:rect l="l" t="t" r="r" b="b"/>
              <a:pathLst>
                <a:path w="6858000" h="481965">
                  <a:moveTo>
                    <a:pt x="6858000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6858000" y="481584"/>
                  </a:lnTo>
                  <a:lnTo>
                    <a:pt x="6858000" y="0"/>
                  </a:lnTo>
                  <a:close/>
                </a:path>
              </a:pathLst>
            </a:custGeom>
            <a:solidFill>
              <a:srgbClr val="F8B3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5591" y="0"/>
              <a:ext cx="2442844" cy="67805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66665" y="0"/>
            <a:ext cx="18618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19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2800" b="1" spc="11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2800" b="1" spc="200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28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2800" b="1" spc="185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2800" b="1" spc="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6903" y="4946903"/>
            <a:ext cx="10582656" cy="1045463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0833" y="327101"/>
            <a:ext cx="2546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85" dirty="0">
                <a:solidFill>
                  <a:srgbClr val="2A1A00"/>
                </a:solidFill>
                <a:latin typeface="Cambria"/>
                <a:cs typeface="Cambria"/>
              </a:rPr>
              <a:t>O</a:t>
            </a:r>
            <a:r>
              <a:rPr sz="4800" b="1" spc="180" dirty="0">
                <a:solidFill>
                  <a:srgbClr val="2A1A00"/>
                </a:solidFill>
                <a:latin typeface="Cambria"/>
                <a:cs typeface="Cambria"/>
              </a:rPr>
              <a:t>U</a:t>
            </a:r>
            <a:r>
              <a:rPr sz="4800" b="1" spc="190" dirty="0">
                <a:solidFill>
                  <a:srgbClr val="2A1A00"/>
                </a:solidFill>
                <a:latin typeface="Cambria"/>
                <a:cs typeface="Cambria"/>
              </a:rPr>
              <a:t>TP</a:t>
            </a:r>
            <a:r>
              <a:rPr sz="4800" b="1" spc="180" dirty="0">
                <a:solidFill>
                  <a:srgbClr val="2A1A00"/>
                </a:solidFill>
                <a:latin typeface="Cambria"/>
                <a:cs typeface="Cambria"/>
              </a:rPr>
              <a:t>U</a:t>
            </a:r>
            <a:r>
              <a:rPr sz="4800" b="1" dirty="0">
                <a:solidFill>
                  <a:srgbClr val="2A1A00"/>
                </a:solidFill>
                <a:latin typeface="Cambria"/>
                <a:cs typeface="Cambria"/>
              </a:rPr>
              <a:t>T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478280"/>
            <a:ext cx="3523487" cy="35722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993" y="0"/>
            <a:ext cx="6127115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236085" algn="l"/>
              </a:tabLst>
            </a:pPr>
            <a:r>
              <a:rPr sz="5100" spc="170" dirty="0">
                <a:solidFill>
                  <a:srgbClr val="2A1A00"/>
                </a:solidFill>
              </a:rPr>
              <a:t>ARCHITECTURE	</a:t>
            </a:r>
            <a:r>
              <a:rPr sz="5100" spc="90" dirty="0">
                <a:solidFill>
                  <a:srgbClr val="2A1A00"/>
                </a:solidFill>
              </a:rPr>
              <a:t>OF</a:t>
            </a:r>
            <a:r>
              <a:rPr sz="5100" spc="310" dirty="0">
                <a:solidFill>
                  <a:srgbClr val="2A1A00"/>
                </a:solidFill>
              </a:rPr>
              <a:t> </a:t>
            </a:r>
            <a:r>
              <a:rPr sz="5100" spc="120" dirty="0">
                <a:solidFill>
                  <a:srgbClr val="2A1A00"/>
                </a:solidFill>
              </a:rPr>
              <a:t>ANN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976375" y="4212437"/>
            <a:ext cx="9366885" cy="225806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3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mbria"/>
                <a:cs typeface="Cambria"/>
              </a:rPr>
              <a:t>There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can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be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zero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or </a:t>
            </a:r>
            <a:r>
              <a:rPr sz="2800" spc="-15" dirty="0">
                <a:latin typeface="Cambria"/>
                <a:cs typeface="Cambria"/>
              </a:rPr>
              <a:t>more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hidden</a:t>
            </a:r>
            <a:r>
              <a:rPr sz="2800" spc="-6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layers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in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ANN.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5" dirty="0">
                <a:latin typeface="Cambria"/>
                <a:cs typeface="Cambria"/>
              </a:rPr>
              <a:t>No.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 </a:t>
            </a:r>
            <a:r>
              <a:rPr sz="2800" spc="5" dirty="0">
                <a:latin typeface="Cambria"/>
                <a:cs typeface="Cambria"/>
              </a:rPr>
              <a:t>hidden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layer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depends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on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complexity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the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problem.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3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mbria"/>
                <a:cs typeface="Cambria"/>
              </a:rPr>
              <a:t>One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hidden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layer</a:t>
            </a:r>
            <a:r>
              <a:rPr sz="2800" spc="-4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is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sufficient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for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large</a:t>
            </a:r>
            <a:r>
              <a:rPr sz="2800" dirty="0">
                <a:latin typeface="Cambria"/>
                <a:cs typeface="Cambria"/>
              </a:rPr>
              <a:t> majority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 </a:t>
            </a:r>
            <a:r>
              <a:rPr sz="2800" spc="-5" dirty="0">
                <a:latin typeface="Cambria"/>
                <a:cs typeface="Cambria"/>
              </a:rPr>
              <a:t>problems.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mbria"/>
                <a:cs typeface="Cambria"/>
              </a:rPr>
              <a:t>There</a:t>
            </a:r>
            <a:r>
              <a:rPr sz="2800" spc="5" dirty="0">
                <a:latin typeface="Cambria"/>
                <a:cs typeface="Cambria"/>
              </a:rPr>
              <a:t> will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always</a:t>
            </a:r>
            <a:r>
              <a:rPr sz="2800" spc="-6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be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input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layer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output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layer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5576" y="679704"/>
            <a:ext cx="4639056" cy="359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809" y="0"/>
            <a:ext cx="278003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spc="165" dirty="0">
                <a:solidFill>
                  <a:srgbClr val="2A1A00"/>
                </a:solidFill>
              </a:rPr>
              <a:t>QUESTIONS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955344" y="503732"/>
            <a:ext cx="10788650" cy="560895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40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25" dirty="0">
                <a:latin typeface="Times New Roman"/>
                <a:cs typeface="Times New Roman"/>
              </a:rPr>
              <a:t>List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out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steps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Perceptron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learning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algorithm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for </a:t>
            </a:r>
            <a:r>
              <a:rPr sz="2000" spc="10" dirty="0">
                <a:latin typeface="Times New Roman"/>
                <a:cs typeface="Times New Roman"/>
              </a:rPr>
              <a:t>single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output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classes.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(5)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Compare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supervised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unsupervised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learning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approaches</a:t>
            </a:r>
            <a:r>
              <a:rPr sz="2000" spc="10" dirty="0">
                <a:latin typeface="Times New Roman"/>
                <a:cs typeface="Times New Roman"/>
              </a:rPr>
              <a:t> 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ANN.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(5)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000" spc="15" dirty="0">
                <a:latin typeface="Times New Roman"/>
                <a:cs typeface="Times New Roman"/>
              </a:rPr>
              <a:t>Implement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using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McCulloch-Pitts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neuron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model.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(Use</a:t>
            </a:r>
            <a:r>
              <a:rPr sz="2000" spc="25" dirty="0">
                <a:latin typeface="Times New Roman"/>
                <a:cs typeface="Times New Roman"/>
              </a:rPr>
              <a:t> binary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245"/>
              </a:spcBef>
            </a:pPr>
            <a:r>
              <a:rPr sz="2000" spc="5" dirty="0">
                <a:latin typeface="Times New Roman"/>
                <a:cs typeface="Times New Roman"/>
              </a:rPr>
              <a:t>representation).(5)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 startAt="4"/>
              <a:tabLst>
                <a:tab pos="469265" algn="l"/>
                <a:tab pos="469900" algn="l"/>
              </a:tabLst>
            </a:pPr>
            <a:r>
              <a:rPr sz="2000" spc="15" dirty="0">
                <a:latin typeface="Times New Roman"/>
                <a:cs typeface="Times New Roman"/>
              </a:rPr>
              <a:t>Explain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architecture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training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algorithm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of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Back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Propagation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network.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various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244"/>
              </a:spcBef>
            </a:pPr>
            <a:r>
              <a:rPr sz="2000" spc="15" dirty="0">
                <a:latin typeface="Times New Roman"/>
                <a:cs typeface="Times New Roman"/>
              </a:rPr>
              <a:t>terminologies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algorithm.(10)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35"/>
              </a:spcBef>
              <a:buAutoNum type="arabicPeriod" startAt="5"/>
              <a:tabLst>
                <a:tab pos="469265" algn="l"/>
                <a:tab pos="469900" algn="l"/>
              </a:tabLst>
            </a:pPr>
            <a:r>
              <a:rPr sz="2000" spc="7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help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of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an </a:t>
            </a:r>
            <a:r>
              <a:rPr sz="2000" spc="-20" dirty="0">
                <a:latin typeface="Times New Roman"/>
                <a:cs typeface="Times New Roman"/>
              </a:rPr>
              <a:t>example,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state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role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of</a:t>
            </a:r>
            <a:r>
              <a:rPr sz="2000" spc="4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bias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determining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net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output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of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Artificial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spc="20" dirty="0">
                <a:latin typeface="Times New Roman"/>
                <a:cs typeface="Times New Roman"/>
              </a:rPr>
              <a:t>Neural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Network.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(5)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40" dirty="0">
                <a:latin typeface="Times New Roman"/>
                <a:cs typeface="Times New Roman"/>
              </a:rPr>
              <a:t>Illustrate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different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steps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involved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training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algorithm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of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Perceptrons.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(5)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60"/>
              </a:spcBef>
              <a:buClr>
                <a:srgbClr val="2A1A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20" dirty="0">
                <a:latin typeface="Times New Roman"/>
                <a:cs typeface="Times New Roman"/>
              </a:rPr>
              <a:t>Design </a:t>
            </a:r>
            <a:r>
              <a:rPr sz="2000" spc="-2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Hebb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30" dirty="0">
                <a:latin typeface="Times New Roman"/>
                <a:cs typeface="Times New Roman"/>
              </a:rPr>
              <a:t>network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5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realize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logical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OR</a:t>
            </a:r>
            <a:r>
              <a:rPr sz="2000" spc="-5" dirty="0">
                <a:latin typeface="Times New Roman"/>
                <a:cs typeface="Times New Roman"/>
              </a:rPr>
              <a:t> function.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(10)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15" dirty="0">
                <a:latin typeface="Times New Roman"/>
                <a:cs typeface="Times New Roman"/>
              </a:rPr>
              <a:t>Implement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logical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using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Perceptrons.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(10)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45" dirty="0">
                <a:latin typeface="Times New Roman"/>
                <a:cs typeface="Times New Roman"/>
              </a:rPr>
              <a:t>training</a:t>
            </a:r>
            <a:r>
              <a:rPr sz="2000" spc="25" dirty="0">
                <a:latin typeface="Times New Roman"/>
                <a:cs typeface="Times New Roman"/>
              </a:rPr>
              <a:t> algorithm</a:t>
            </a:r>
            <a:r>
              <a:rPr sz="2000" spc="5" dirty="0">
                <a:latin typeface="Times New Roman"/>
                <a:cs typeface="Times New Roman"/>
              </a:rPr>
              <a:t> performed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back-propagation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neural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networks?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(6)</a:t>
            </a:r>
            <a:endParaRPr sz="200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70" dirty="0">
                <a:latin typeface="Times New Roman"/>
                <a:cs typeface="Times New Roman"/>
              </a:rPr>
              <a:t>With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graphical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representations,</a:t>
            </a:r>
            <a:r>
              <a:rPr sz="2000" spc="5" dirty="0">
                <a:latin typeface="Times New Roman"/>
                <a:cs typeface="Times New Roman"/>
              </a:rPr>
              <a:t> explain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activation </a:t>
            </a:r>
            <a:r>
              <a:rPr sz="2000" dirty="0">
                <a:latin typeface="Times New Roman"/>
                <a:cs typeface="Times New Roman"/>
              </a:rPr>
              <a:t>functions </a:t>
            </a:r>
            <a:r>
              <a:rPr sz="2000" spc="-5" dirty="0">
                <a:latin typeface="Times New Roman"/>
                <a:cs typeface="Times New Roman"/>
              </a:rPr>
              <a:t>used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Artificial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Neural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spc="-5" dirty="0">
                <a:latin typeface="Times New Roman"/>
                <a:cs typeface="Times New Roman"/>
              </a:rPr>
              <a:t>Networks.(8)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809" y="0"/>
            <a:ext cx="278003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spc="165" dirty="0">
                <a:solidFill>
                  <a:srgbClr val="2A1A00"/>
                </a:solidFill>
              </a:rPr>
              <a:t>QUESTIONS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984605" y="540599"/>
            <a:ext cx="10678160" cy="55327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310"/>
              </a:spcBef>
              <a:buClr>
                <a:srgbClr val="2A1A00"/>
              </a:buClr>
              <a:buAutoNum type="arabicPeriod" startAt="11"/>
              <a:tabLst>
                <a:tab pos="469265" algn="l"/>
                <a:tab pos="470534" algn="l"/>
              </a:tabLst>
            </a:pPr>
            <a:r>
              <a:rPr sz="1800" spc="25" dirty="0">
                <a:latin typeface="Times New Roman"/>
                <a:cs typeface="Times New Roman"/>
              </a:rPr>
              <a:t>Obtain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output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of</a:t>
            </a:r>
            <a:r>
              <a:rPr sz="1800" spc="40" dirty="0">
                <a:latin typeface="Times New Roman"/>
                <a:cs typeface="Times New Roman"/>
              </a:rPr>
              <a:t> 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network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inputs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given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</a:t>
            </a:r>
            <a:r>
              <a:rPr sz="1800" spc="45" dirty="0">
                <a:latin typeface="Times New Roman"/>
                <a:cs typeface="Times New Roman"/>
              </a:rPr>
              <a:t>[x1,x2,x3]=[0.8,0.6,0.4]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19"/>
              </a:spcBef>
            </a:pPr>
            <a:r>
              <a:rPr sz="1800" spc="20" dirty="0">
                <a:latin typeface="Times New Roman"/>
                <a:cs typeface="Times New Roman"/>
              </a:rPr>
              <a:t>weights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[w1,w2,w3]=[0.1,0.3,-0.2]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bias=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0.35.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Also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find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output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for:</a:t>
            </a:r>
            <a:endParaRPr sz="1800">
              <a:latin typeface="Times New Roman"/>
              <a:cs typeface="Times New Roman"/>
            </a:endParaRPr>
          </a:p>
          <a:p>
            <a:pPr marL="984885" lvl="1" indent="-515620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AutoNum type="romanLcParenR"/>
              <a:tabLst>
                <a:tab pos="984885" algn="l"/>
                <a:tab pos="985519" algn="l"/>
              </a:tabLst>
            </a:pPr>
            <a:r>
              <a:rPr sz="1800" spc="15" dirty="0">
                <a:latin typeface="Times New Roman"/>
                <a:cs typeface="Times New Roman"/>
              </a:rPr>
              <a:t>Binary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sigmoidal</a:t>
            </a:r>
            <a:r>
              <a:rPr sz="1800" spc="-35" dirty="0">
                <a:latin typeface="Times New Roman"/>
                <a:cs typeface="Times New Roman"/>
              </a:rPr>
              <a:t> ii)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Bipolar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sigmoidal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activation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functions.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(5)</a:t>
            </a:r>
            <a:endParaRPr sz="18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AutoNum type="arabicPeriod" startAt="12"/>
              <a:tabLst>
                <a:tab pos="527685" algn="l"/>
                <a:tab pos="528320" algn="l"/>
              </a:tabLst>
            </a:pPr>
            <a:r>
              <a:rPr sz="1800" spc="25" dirty="0">
                <a:latin typeface="Times New Roman"/>
                <a:cs typeface="Times New Roman"/>
              </a:rPr>
              <a:t>List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stage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involved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Back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Propagation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Algorithm?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(5)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0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dirty="0">
                <a:latin typeface="Times New Roman"/>
                <a:cs typeface="Times New Roman"/>
              </a:rPr>
              <a:t>Discuss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concept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of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M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P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Neuron?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Implement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function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MP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(take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binary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data)?(10)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5" dirty="0">
                <a:latin typeface="Times New Roman"/>
                <a:cs typeface="Times New Roman"/>
              </a:rPr>
              <a:t>Design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logical </a:t>
            </a:r>
            <a:r>
              <a:rPr sz="1800" spc="15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Perceptron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network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bipolar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inputs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targets?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(8)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0" dirty="0">
                <a:latin typeface="Times New Roman"/>
                <a:cs typeface="Times New Roman"/>
              </a:rPr>
              <a:t>Implement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function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bipolar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inputs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targets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 </a:t>
            </a:r>
            <a:r>
              <a:rPr sz="1800" dirty="0">
                <a:latin typeface="Times New Roman"/>
                <a:cs typeface="Times New Roman"/>
              </a:rPr>
              <a:t>Hebb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rule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method.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(10)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0" dirty="0">
                <a:latin typeface="Times New Roman"/>
                <a:cs typeface="Times New Roman"/>
              </a:rPr>
              <a:t>Implement</a:t>
            </a:r>
            <a:r>
              <a:rPr sz="1800" spc="15" dirty="0">
                <a:latin typeface="Times New Roman"/>
                <a:cs typeface="Times New Roman"/>
              </a:rPr>
              <a:t> OR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Perceptron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training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algorithm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binary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inputs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bipolar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targets.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(10)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0" dirty="0">
                <a:latin typeface="Times New Roman"/>
                <a:cs typeface="Times New Roman"/>
              </a:rPr>
              <a:t>Implement</a:t>
            </a:r>
            <a:r>
              <a:rPr sz="1800" spc="15" dirty="0">
                <a:latin typeface="Times New Roman"/>
                <a:cs typeface="Times New Roman"/>
              </a:rPr>
              <a:t> 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McCulloch-Pitts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(using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binary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data</a:t>
            </a:r>
            <a:r>
              <a:rPr sz="1800" spc="20" dirty="0">
                <a:latin typeface="Times New Roman"/>
                <a:cs typeface="Times New Roman"/>
              </a:rPr>
              <a:t> representation).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(5)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5" dirty="0">
                <a:latin typeface="Times New Roman"/>
                <a:cs typeface="Times New Roman"/>
              </a:rPr>
              <a:t>Compare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contrast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biological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artificial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(4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points)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(3)</a:t>
            </a:r>
            <a:endParaRPr sz="1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10000"/>
              </a:lnSpc>
              <a:spcBef>
                <a:spcPts val="69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5" dirty="0">
                <a:latin typeface="Times New Roman"/>
                <a:cs typeface="Times New Roman"/>
              </a:rPr>
              <a:t>Obtain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output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of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network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inputs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are</a:t>
            </a:r>
            <a:r>
              <a:rPr sz="1800" spc="5" dirty="0">
                <a:latin typeface="Times New Roman"/>
                <a:cs typeface="Times New Roman"/>
              </a:rPr>
              <a:t> given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[x1,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x2]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180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[0.7,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0.8]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weights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are </a:t>
            </a:r>
            <a:r>
              <a:rPr sz="1800" spc="60" dirty="0">
                <a:latin typeface="Times New Roman"/>
                <a:cs typeface="Times New Roman"/>
              </a:rPr>
              <a:t>[w1, </a:t>
            </a:r>
            <a:r>
              <a:rPr sz="1800" spc="105" dirty="0">
                <a:latin typeface="Times New Roman"/>
                <a:cs typeface="Times New Roman"/>
              </a:rPr>
              <a:t>w2]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35" dirty="0">
                <a:latin typeface="Times New Roman"/>
                <a:cs typeface="Times New Roman"/>
              </a:rPr>
              <a:t>[0.2, </a:t>
            </a:r>
            <a:r>
              <a:rPr sz="1800" spc="65" dirty="0">
                <a:latin typeface="Times New Roman"/>
                <a:cs typeface="Times New Roman"/>
              </a:rPr>
              <a:t>0.3] </a:t>
            </a:r>
            <a:r>
              <a:rPr sz="1800" spc="30" dirty="0">
                <a:latin typeface="Times New Roman"/>
                <a:cs typeface="Times New Roman"/>
              </a:rPr>
              <a:t>with </a:t>
            </a:r>
            <a:r>
              <a:rPr sz="1800" spc="-5" dirty="0">
                <a:latin typeface="Times New Roman"/>
                <a:cs typeface="Times New Roman"/>
              </a:rPr>
              <a:t>bias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-30" dirty="0">
                <a:latin typeface="Times New Roman"/>
                <a:cs typeface="Times New Roman"/>
              </a:rPr>
              <a:t>0.9. </a:t>
            </a:r>
            <a:r>
              <a:rPr sz="1800" spc="10" dirty="0">
                <a:latin typeface="Times New Roman"/>
                <a:cs typeface="Times New Roman"/>
              </a:rPr>
              <a:t>Use </a:t>
            </a:r>
            <a:r>
              <a:rPr sz="1800" spc="-40" dirty="0">
                <a:latin typeface="Times New Roman"/>
                <a:cs typeface="Times New Roman"/>
              </a:rPr>
              <a:t>i) </a:t>
            </a:r>
            <a:r>
              <a:rPr sz="1800" spc="10" dirty="0">
                <a:latin typeface="Times New Roman"/>
                <a:cs typeface="Times New Roman"/>
              </a:rPr>
              <a:t>Binary </a:t>
            </a:r>
            <a:r>
              <a:rPr sz="1800" spc="5" dirty="0">
                <a:latin typeface="Times New Roman"/>
                <a:cs typeface="Times New Roman"/>
              </a:rPr>
              <a:t>sigmoidal </a:t>
            </a:r>
            <a:r>
              <a:rPr sz="1800" spc="10" dirty="0">
                <a:latin typeface="Times New Roman"/>
                <a:cs typeface="Times New Roman"/>
              </a:rPr>
              <a:t>activation </a:t>
            </a:r>
            <a:r>
              <a:rPr sz="1800" spc="5" dirty="0">
                <a:latin typeface="Times New Roman"/>
                <a:cs typeface="Times New Roman"/>
              </a:rPr>
              <a:t>function </a:t>
            </a:r>
            <a:r>
              <a:rPr sz="1800" spc="-35" dirty="0">
                <a:latin typeface="Times New Roman"/>
                <a:cs typeface="Times New Roman"/>
              </a:rPr>
              <a:t>ii) </a:t>
            </a:r>
            <a:r>
              <a:rPr sz="1800" spc="-5" dirty="0">
                <a:latin typeface="Times New Roman"/>
                <a:cs typeface="Times New Roman"/>
              </a:rPr>
              <a:t>Bipolar </a:t>
            </a:r>
            <a:r>
              <a:rPr sz="1800" spc="5" dirty="0">
                <a:latin typeface="Times New Roman"/>
                <a:cs typeface="Times New Roman"/>
              </a:rPr>
              <a:t>sigmoid </a:t>
            </a:r>
            <a:r>
              <a:rPr sz="1800" spc="10" dirty="0">
                <a:latin typeface="Times New Roman"/>
                <a:cs typeface="Times New Roman"/>
              </a:rPr>
              <a:t> activation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(4)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15" dirty="0">
                <a:latin typeface="Times New Roman"/>
                <a:cs typeface="Times New Roman"/>
              </a:rPr>
              <a:t>State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training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algorithm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multiple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output</a:t>
            </a:r>
            <a:r>
              <a:rPr sz="1800" spc="-10" dirty="0">
                <a:latin typeface="Times New Roman"/>
                <a:cs typeface="Times New Roman"/>
              </a:rPr>
              <a:t> classes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Perceptron.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(5)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12"/>
              <a:tabLst>
                <a:tab pos="469265" algn="l"/>
                <a:tab pos="470534" algn="l"/>
              </a:tabLst>
            </a:pPr>
            <a:r>
              <a:rPr sz="1800" spc="25" dirty="0">
                <a:latin typeface="Times New Roman"/>
                <a:cs typeface="Times New Roman"/>
              </a:rPr>
              <a:t>List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any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Five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activation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their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equations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graphs.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(5)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809" y="0"/>
            <a:ext cx="278003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spc="165" dirty="0">
                <a:solidFill>
                  <a:srgbClr val="2A1A00"/>
                </a:solidFill>
              </a:rPr>
              <a:t>QUESTIONS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126642" y="593938"/>
            <a:ext cx="10618470" cy="24066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310"/>
              </a:spcBef>
              <a:buClr>
                <a:srgbClr val="2A1A00"/>
              </a:buClr>
              <a:buAutoNum type="arabicPeriod" startAt="22"/>
              <a:tabLst>
                <a:tab pos="469900" algn="l"/>
                <a:tab pos="470534" algn="l"/>
              </a:tabLst>
            </a:pPr>
            <a:r>
              <a:rPr sz="1800" spc="30" dirty="0">
                <a:latin typeface="Times New Roman"/>
                <a:cs typeface="Times New Roman"/>
              </a:rPr>
              <a:t>Draw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flowchart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of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Hebb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training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algorithm.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Design</a:t>
            </a:r>
            <a:r>
              <a:rPr sz="1800" spc="-15" dirty="0">
                <a:latin typeface="Times New Roman"/>
                <a:cs typeface="Times New Roman"/>
              </a:rPr>
              <a:t> 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Hebb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net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to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implement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NOR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function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with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19"/>
              </a:spcBef>
            </a:pPr>
            <a:r>
              <a:rPr sz="1800" spc="10" dirty="0">
                <a:latin typeface="Times New Roman"/>
                <a:cs typeface="Times New Roman"/>
              </a:rPr>
              <a:t>bipolar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inputs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targets.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(10)</a:t>
            </a:r>
            <a:endParaRPr sz="1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10000"/>
              </a:lnSpc>
              <a:spcBef>
                <a:spcPts val="695"/>
              </a:spcBef>
              <a:buClr>
                <a:srgbClr val="2A1A00"/>
              </a:buClr>
              <a:buAutoNum type="arabicPeriod" startAt="23"/>
              <a:tabLst>
                <a:tab pos="469900" algn="l"/>
                <a:tab pos="470534" algn="l"/>
              </a:tabLst>
            </a:pPr>
            <a:r>
              <a:rPr sz="1800" spc="40" dirty="0">
                <a:latin typeface="Times New Roman"/>
                <a:cs typeface="Times New Roman"/>
              </a:rPr>
              <a:t>Find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weights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required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perform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following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classifications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using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Perceptron</a:t>
            </a:r>
            <a:r>
              <a:rPr sz="1800" spc="15" dirty="0">
                <a:latin typeface="Times New Roman"/>
                <a:cs typeface="Times New Roman"/>
              </a:rPr>
              <a:t> network: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vectors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(1,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1, </a:t>
            </a:r>
            <a:r>
              <a:rPr sz="1800" spc="-10" dirty="0">
                <a:latin typeface="Times New Roman"/>
                <a:cs typeface="Times New Roman"/>
              </a:rPr>
              <a:t>-1, -1) </a:t>
            </a:r>
            <a:r>
              <a:rPr sz="1800" spc="20" dirty="0">
                <a:latin typeface="Times New Roman"/>
                <a:cs typeface="Times New Roman"/>
              </a:rPr>
              <a:t>and </a:t>
            </a:r>
            <a:r>
              <a:rPr sz="1800" spc="-25" dirty="0">
                <a:latin typeface="Times New Roman"/>
                <a:cs typeface="Times New Roman"/>
              </a:rPr>
              <a:t>(1,-1. 1, </a:t>
            </a:r>
            <a:r>
              <a:rPr sz="1800" spc="-10" dirty="0">
                <a:latin typeface="Times New Roman"/>
                <a:cs typeface="Times New Roman"/>
              </a:rPr>
              <a:t>-1) </a:t>
            </a:r>
            <a:r>
              <a:rPr sz="1800" spc="25" dirty="0">
                <a:latin typeface="Times New Roman"/>
                <a:cs typeface="Times New Roman"/>
              </a:rPr>
              <a:t>are </a:t>
            </a:r>
            <a:r>
              <a:rPr sz="1800" spc="20" dirty="0">
                <a:latin typeface="Times New Roman"/>
                <a:cs typeface="Times New Roman"/>
              </a:rPr>
              <a:t>belonging </a:t>
            </a:r>
            <a:r>
              <a:rPr sz="1800" spc="50" dirty="0">
                <a:latin typeface="Times New Roman"/>
                <a:cs typeface="Times New Roman"/>
              </a:rPr>
              <a:t>to </a:t>
            </a:r>
            <a:r>
              <a:rPr sz="1800" spc="-15" dirty="0">
                <a:latin typeface="Times New Roman"/>
                <a:cs typeface="Times New Roman"/>
              </a:rPr>
              <a:t>a </a:t>
            </a:r>
            <a:r>
              <a:rPr sz="1800" spc="-10" dirty="0">
                <a:latin typeface="Times New Roman"/>
                <a:cs typeface="Times New Roman"/>
              </a:rPr>
              <a:t>class </a:t>
            </a:r>
            <a:r>
              <a:rPr sz="1800" spc="15" dirty="0">
                <a:latin typeface="Times New Roman"/>
                <a:cs typeface="Times New Roman"/>
              </a:rPr>
              <a:t>having </a:t>
            </a:r>
            <a:r>
              <a:rPr sz="1800" spc="65" dirty="0">
                <a:latin typeface="Times New Roman"/>
                <a:cs typeface="Times New Roman"/>
              </a:rPr>
              <a:t>target </a:t>
            </a:r>
            <a:r>
              <a:rPr sz="1800" spc="-10" dirty="0">
                <a:latin typeface="Times New Roman"/>
                <a:cs typeface="Times New Roman"/>
              </a:rPr>
              <a:t>value </a:t>
            </a:r>
            <a:r>
              <a:rPr sz="1800" spc="-25" dirty="0">
                <a:latin typeface="Times New Roman"/>
                <a:cs typeface="Times New Roman"/>
              </a:rPr>
              <a:t>1. </a:t>
            </a:r>
            <a:r>
              <a:rPr sz="1800" spc="65" dirty="0">
                <a:latin typeface="Times New Roman"/>
                <a:cs typeface="Times New Roman"/>
              </a:rPr>
              <a:t>The </a:t>
            </a:r>
            <a:r>
              <a:rPr sz="1800" spc="15" dirty="0">
                <a:latin typeface="Times New Roman"/>
                <a:cs typeface="Times New Roman"/>
              </a:rPr>
              <a:t>vectors </a:t>
            </a:r>
            <a:r>
              <a:rPr sz="1800" spc="-20" dirty="0">
                <a:latin typeface="Times New Roman"/>
                <a:cs typeface="Times New Roman"/>
              </a:rPr>
              <a:t>(-1, </a:t>
            </a:r>
            <a:r>
              <a:rPr sz="1800" spc="-10" dirty="0">
                <a:latin typeface="Times New Roman"/>
                <a:cs typeface="Times New Roman"/>
              </a:rPr>
              <a:t>-1, -1, </a:t>
            </a:r>
            <a:r>
              <a:rPr sz="1800" spc="-25" dirty="0">
                <a:latin typeface="Times New Roman"/>
                <a:cs typeface="Times New Roman"/>
              </a:rPr>
              <a:t>1) </a:t>
            </a:r>
            <a:r>
              <a:rPr sz="1800" spc="20" dirty="0">
                <a:latin typeface="Times New Roman"/>
                <a:cs typeface="Times New Roman"/>
              </a:rPr>
              <a:t>and </a:t>
            </a:r>
            <a:r>
              <a:rPr sz="1800" spc="-20" dirty="0">
                <a:latin typeface="Times New Roman"/>
                <a:cs typeface="Times New Roman"/>
              </a:rPr>
              <a:t>(-1, </a:t>
            </a:r>
            <a:r>
              <a:rPr sz="1800" spc="-10" dirty="0">
                <a:latin typeface="Times New Roman"/>
                <a:cs typeface="Times New Roman"/>
              </a:rPr>
              <a:t>-1,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belonging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to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class </a:t>
            </a:r>
            <a:r>
              <a:rPr sz="1800" spc="15" dirty="0">
                <a:latin typeface="Times New Roman"/>
                <a:cs typeface="Times New Roman"/>
              </a:rPr>
              <a:t>having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target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value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-1.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Assume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learning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rate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initial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weights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</a:t>
            </a:r>
            <a:r>
              <a:rPr sz="1800" spc="-25" dirty="0">
                <a:latin typeface="Times New Roman"/>
                <a:cs typeface="Times New Roman"/>
              </a:rPr>
              <a:t>0.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AutoNum type="arabicPeriod" startAt="23"/>
              <a:tabLst>
                <a:tab pos="469900" algn="l"/>
                <a:tab pos="470534" algn="l"/>
              </a:tabLst>
            </a:pPr>
            <a:r>
              <a:rPr sz="1800" spc="35" dirty="0">
                <a:latin typeface="Times New Roman"/>
                <a:cs typeface="Times New Roman"/>
              </a:rPr>
              <a:t>Draw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the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architecture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Times New Roman"/>
                <a:cs typeface="Times New Roman"/>
              </a:rPr>
              <a:t>Back-Propagation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network. </a:t>
            </a:r>
            <a:r>
              <a:rPr sz="1800" spc="45" dirty="0">
                <a:latin typeface="Times New Roman"/>
                <a:cs typeface="Times New Roman"/>
              </a:rPr>
              <a:t>Write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35" dirty="0">
                <a:latin typeface="Times New Roman"/>
                <a:cs typeface="Times New Roman"/>
              </a:rPr>
              <a:t>its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testing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algorithm.</a:t>
            </a:r>
            <a:endParaRPr sz="18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AutoNum type="arabicPeriod" startAt="23"/>
              <a:tabLst>
                <a:tab pos="469900" algn="l"/>
                <a:tab pos="470534" algn="l"/>
              </a:tabLst>
            </a:pPr>
            <a:r>
              <a:rPr sz="1800" spc="15" dirty="0">
                <a:latin typeface="Times New Roman"/>
                <a:cs typeface="Times New Roman"/>
              </a:rPr>
              <a:t>Use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McCulloh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Times New Roman"/>
                <a:cs typeface="Times New Roman"/>
              </a:rPr>
              <a:t>Pitts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neuron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design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logic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30" dirty="0">
                <a:latin typeface="Times New Roman"/>
                <a:cs typeface="Times New Roman"/>
              </a:rPr>
              <a:t>networks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AND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imes New Roman"/>
                <a:cs typeface="Times New Roman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logic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function.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9639" y="3057144"/>
            <a:ext cx="9927590" cy="3429000"/>
            <a:chOff x="929639" y="3057144"/>
            <a:chExt cx="9927590" cy="3429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" y="3057144"/>
              <a:ext cx="9753600" cy="7437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39" y="3785616"/>
              <a:ext cx="9262872" cy="2700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533400"/>
            <a:ext cx="9069705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88694" algn="l"/>
                <a:tab pos="3505200" algn="l"/>
                <a:tab pos="5312410" algn="l"/>
                <a:tab pos="7579995" algn="l"/>
              </a:tabLst>
            </a:pPr>
            <a:r>
              <a:rPr b="1" spc="175" dirty="0">
                <a:solidFill>
                  <a:srgbClr val="2A1A00"/>
                </a:solidFill>
                <a:latin typeface="Cambria"/>
                <a:cs typeface="Cambria"/>
              </a:rPr>
              <a:t>TH</a:t>
            </a:r>
            <a:r>
              <a:rPr b="1" spc="-5" dirty="0">
                <a:solidFill>
                  <a:srgbClr val="2A1A00"/>
                </a:solidFill>
                <a:latin typeface="Cambria"/>
                <a:cs typeface="Cambria"/>
              </a:rPr>
              <a:t>E</a:t>
            </a:r>
            <a:r>
              <a:rPr b="1" dirty="0">
                <a:solidFill>
                  <a:srgbClr val="2A1A00"/>
                </a:solidFill>
                <a:latin typeface="Cambria"/>
                <a:cs typeface="Cambria"/>
              </a:rPr>
              <a:t>	</a:t>
            </a:r>
            <a:r>
              <a:rPr b="1" spc="185" dirty="0">
                <a:solidFill>
                  <a:srgbClr val="2A1A00"/>
                </a:solidFill>
                <a:latin typeface="Cambria"/>
                <a:cs typeface="Cambria"/>
              </a:rPr>
              <a:t>A</a:t>
            </a:r>
            <a:r>
              <a:rPr b="1" spc="55" dirty="0">
                <a:solidFill>
                  <a:srgbClr val="2A1A00"/>
                </a:solidFill>
                <a:latin typeface="Cambria"/>
                <a:cs typeface="Cambria"/>
              </a:rPr>
              <a:t>R</a:t>
            </a:r>
            <a:r>
              <a:rPr b="1" spc="175" dirty="0">
                <a:solidFill>
                  <a:srgbClr val="2A1A00"/>
                </a:solidFill>
                <a:latin typeface="Cambria"/>
                <a:cs typeface="Cambria"/>
              </a:rPr>
              <a:t>T</a:t>
            </a:r>
            <a:r>
              <a:rPr b="1" spc="170" dirty="0">
                <a:solidFill>
                  <a:srgbClr val="2A1A00"/>
                </a:solidFill>
                <a:latin typeface="Cambria"/>
                <a:cs typeface="Cambria"/>
              </a:rPr>
              <a:t>I</a:t>
            </a:r>
            <a:r>
              <a:rPr b="1" spc="175" dirty="0">
                <a:solidFill>
                  <a:srgbClr val="2A1A00"/>
                </a:solidFill>
                <a:latin typeface="Cambria"/>
                <a:cs typeface="Cambria"/>
              </a:rPr>
              <a:t>F</a:t>
            </a:r>
            <a:r>
              <a:rPr b="1" spc="170" dirty="0">
                <a:solidFill>
                  <a:srgbClr val="2A1A00"/>
                </a:solidFill>
                <a:latin typeface="Cambria"/>
                <a:cs typeface="Cambria"/>
              </a:rPr>
              <a:t>I</a:t>
            </a:r>
            <a:r>
              <a:rPr b="1" spc="200" dirty="0">
                <a:solidFill>
                  <a:srgbClr val="2A1A00"/>
                </a:solidFill>
                <a:latin typeface="Cambria"/>
                <a:cs typeface="Cambria"/>
              </a:rPr>
              <a:t>C</a:t>
            </a:r>
            <a:r>
              <a:rPr b="1" spc="195" dirty="0">
                <a:solidFill>
                  <a:srgbClr val="2A1A00"/>
                </a:solidFill>
                <a:latin typeface="Cambria"/>
                <a:cs typeface="Cambria"/>
              </a:rPr>
              <a:t>I</a:t>
            </a:r>
            <a:r>
              <a:rPr b="1" spc="210" dirty="0">
                <a:solidFill>
                  <a:srgbClr val="2A1A00"/>
                </a:solidFill>
                <a:latin typeface="Cambria"/>
                <a:cs typeface="Cambria"/>
              </a:rPr>
              <a:t>A</a:t>
            </a:r>
            <a:r>
              <a:rPr b="1" spc="-5" dirty="0">
                <a:solidFill>
                  <a:srgbClr val="2A1A00"/>
                </a:solidFill>
                <a:latin typeface="Cambria"/>
                <a:cs typeface="Cambria"/>
              </a:rPr>
              <a:t>L</a:t>
            </a:r>
            <a:r>
              <a:rPr b="1" dirty="0">
                <a:solidFill>
                  <a:srgbClr val="2A1A00"/>
                </a:solidFill>
                <a:latin typeface="Cambria"/>
                <a:cs typeface="Cambria"/>
              </a:rPr>
              <a:t>	</a:t>
            </a:r>
            <a:r>
              <a:rPr b="1" spc="170" dirty="0">
                <a:solidFill>
                  <a:srgbClr val="2A1A00"/>
                </a:solidFill>
                <a:latin typeface="Cambria"/>
                <a:cs typeface="Cambria"/>
              </a:rPr>
              <a:t>N</a:t>
            </a:r>
            <a:r>
              <a:rPr b="1" spc="185" dirty="0">
                <a:solidFill>
                  <a:srgbClr val="2A1A00"/>
                </a:solidFill>
                <a:latin typeface="Cambria"/>
                <a:cs typeface="Cambria"/>
              </a:rPr>
              <a:t>EU</a:t>
            </a:r>
            <a:r>
              <a:rPr b="1" spc="175" dirty="0">
                <a:solidFill>
                  <a:srgbClr val="2A1A00"/>
                </a:solidFill>
                <a:latin typeface="Cambria"/>
                <a:cs typeface="Cambria"/>
              </a:rPr>
              <a:t>R</a:t>
            </a:r>
            <a:r>
              <a:rPr b="1" spc="185" dirty="0">
                <a:solidFill>
                  <a:srgbClr val="2A1A00"/>
                </a:solidFill>
                <a:latin typeface="Cambria"/>
                <a:cs typeface="Cambria"/>
              </a:rPr>
              <a:t>A</a:t>
            </a:r>
            <a:r>
              <a:rPr b="1" spc="-5" dirty="0">
                <a:solidFill>
                  <a:srgbClr val="2A1A00"/>
                </a:solidFill>
                <a:latin typeface="Cambria"/>
                <a:cs typeface="Cambria"/>
              </a:rPr>
              <a:t>L</a:t>
            </a:r>
            <a:r>
              <a:rPr b="1" dirty="0">
                <a:solidFill>
                  <a:srgbClr val="2A1A00"/>
                </a:solidFill>
                <a:latin typeface="Cambria"/>
                <a:cs typeface="Cambria"/>
              </a:rPr>
              <a:t>	</a:t>
            </a:r>
            <a:r>
              <a:rPr sz="2800" b="1" spc="170" dirty="0">
                <a:solidFill>
                  <a:srgbClr val="2A1A00"/>
                </a:solidFill>
                <a:latin typeface="Cambria"/>
                <a:cs typeface="Cambria"/>
              </a:rPr>
              <a:t>N</a:t>
            </a:r>
            <a:r>
              <a:rPr sz="2800" b="1" spc="185" dirty="0">
                <a:solidFill>
                  <a:srgbClr val="2A1A00"/>
                </a:solidFill>
                <a:latin typeface="Cambria"/>
                <a:cs typeface="Cambria"/>
              </a:rPr>
              <a:t>E</a:t>
            </a:r>
            <a:r>
              <a:rPr sz="2800" b="1" spc="175" dirty="0">
                <a:solidFill>
                  <a:srgbClr val="2A1A00"/>
                </a:solidFill>
                <a:latin typeface="Cambria"/>
                <a:cs typeface="Cambria"/>
              </a:rPr>
              <a:t>T</a:t>
            </a:r>
            <a:r>
              <a:rPr sz="2800" b="1" spc="80" dirty="0">
                <a:solidFill>
                  <a:srgbClr val="2A1A00"/>
                </a:solidFill>
                <a:latin typeface="Cambria"/>
                <a:cs typeface="Cambria"/>
              </a:rPr>
              <a:t>W</a:t>
            </a:r>
            <a:r>
              <a:rPr sz="2800" b="1" spc="165" dirty="0">
                <a:solidFill>
                  <a:srgbClr val="2A1A00"/>
                </a:solidFill>
                <a:latin typeface="Cambria"/>
                <a:cs typeface="Cambria"/>
              </a:rPr>
              <a:t>O</a:t>
            </a:r>
            <a:r>
              <a:rPr sz="2800" b="1" spc="175" dirty="0">
                <a:solidFill>
                  <a:srgbClr val="2A1A00"/>
                </a:solidFill>
                <a:latin typeface="Cambria"/>
                <a:cs typeface="Cambria"/>
              </a:rPr>
              <a:t>R</a:t>
            </a:r>
            <a:r>
              <a:rPr sz="2800" b="1" spc="-10" dirty="0">
                <a:solidFill>
                  <a:srgbClr val="2A1A00"/>
                </a:solidFill>
                <a:latin typeface="Cambria"/>
                <a:cs typeface="Cambria"/>
              </a:rPr>
              <a:t>K</a:t>
            </a:r>
            <a:r>
              <a:rPr sz="4000" b="1" dirty="0">
                <a:solidFill>
                  <a:srgbClr val="2A1A00"/>
                </a:solidFill>
                <a:latin typeface="Cambria"/>
                <a:cs typeface="Cambria"/>
              </a:rPr>
              <a:t>	</a:t>
            </a:r>
            <a:endParaRPr sz="4000" b="1" spc="-5" dirty="0">
              <a:solidFill>
                <a:srgbClr val="2A1A00"/>
              </a:solidFill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2438400"/>
            <a:ext cx="11944350" cy="37196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13995" indent="-201930">
              <a:lnSpc>
                <a:spcPct val="100000"/>
              </a:lnSpc>
              <a:spcBef>
                <a:spcPts val="484"/>
              </a:spcBef>
              <a:buSzPct val="95000"/>
              <a:buFont typeface="Wingdings"/>
              <a:buChar char=""/>
              <a:tabLst>
                <a:tab pos="214629" algn="l"/>
              </a:tabLst>
            </a:pPr>
            <a:r>
              <a:rPr sz="3600" b="1" spc="-10" dirty="0" smtClean="0">
                <a:latin typeface="Cambria"/>
                <a:cs typeface="Cambria"/>
              </a:rPr>
              <a:t>Artificial</a:t>
            </a:r>
            <a:r>
              <a:rPr sz="3600" b="1" spc="40" dirty="0" smtClean="0">
                <a:latin typeface="Cambria"/>
                <a:cs typeface="Cambria"/>
              </a:rPr>
              <a:t> </a:t>
            </a:r>
            <a:r>
              <a:rPr sz="3600" b="1" spc="-15" dirty="0">
                <a:latin typeface="Cambria"/>
                <a:cs typeface="Cambria"/>
              </a:rPr>
              <a:t>Neurons</a:t>
            </a:r>
            <a:r>
              <a:rPr sz="3600" b="1" spc="4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(processing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node)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composed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of:</a:t>
            </a:r>
            <a:endParaRPr sz="3600" dirty="0">
              <a:latin typeface="Cambria"/>
              <a:cs typeface="Cambria"/>
            </a:endParaRPr>
          </a:p>
          <a:p>
            <a:pPr marL="671830" lvl="1" indent="-202565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672465" algn="l"/>
              </a:tabLst>
            </a:pPr>
            <a:r>
              <a:rPr sz="3600" spc="-15" dirty="0">
                <a:latin typeface="Cambria"/>
                <a:cs typeface="Cambria"/>
              </a:rPr>
              <a:t>(many)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input</a:t>
            </a:r>
            <a:r>
              <a:rPr sz="3600" b="1" spc="1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neuron(s)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connection(s)</a:t>
            </a:r>
            <a:r>
              <a:rPr sz="3600" spc="4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(dendrites)</a:t>
            </a:r>
            <a:endParaRPr sz="3600" dirty="0">
              <a:latin typeface="Cambria"/>
              <a:cs typeface="Cambria"/>
            </a:endParaRPr>
          </a:p>
          <a:p>
            <a:pPr marL="671195" lvl="1" indent="-201930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671830" algn="l"/>
              </a:tabLst>
            </a:pPr>
            <a:r>
              <a:rPr sz="3600" spc="-5" dirty="0">
                <a:latin typeface="Cambria"/>
                <a:cs typeface="Cambria"/>
              </a:rPr>
              <a:t>a </a:t>
            </a:r>
            <a:r>
              <a:rPr sz="3600" b="1" spc="-15" dirty="0">
                <a:latin typeface="Cambria"/>
                <a:cs typeface="Cambria"/>
              </a:rPr>
              <a:t>computation</a:t>
            </a:r>
            <a:r>
              <a:rPr sz="3600" b="1" spc="55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unit</a:t>
            </a:r>
            <a:r>
              <a:rPr sz="3600" b="1" spc="1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(nucleus) </a:t>
            </a:r>
            <a:r>
              <a:rPr sz="3600" spc="-10" dirty="0">
                <a:latin typeface="Cambria"/>
                <a:cs typeface="Cambria"/>
              </a:rPr>
              <a:t>composed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of:</a:t>
            </a:r>
            <a:endParaRPr sz="3600" dirty="0">
              <a:latin typeface="Cambria"/>
              <a:cs typeface="Cambria"/>
            </a:endParaRPr>
          </a:p>
          <a:p>
            <a:pPr marL="1129030" lvl="2" indent="-202565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1129665" algn="l"/>
              </a:tabLst>
            </a:pPr>
            <a:r>
              <a:rPr sz="3600" spc="-5" dirty="0">
                <a:latin typeface="Cambria"/>
                <a:cs typeface="Cambria"/>
              </a:rPr>
              <a:t>a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Summation</a:t>
            </a:r>
            <a:r>
              <a:rPr sz="3600" b="1" spc="20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function</a:t>
            </a:r>
            <a:r>
              <a:rPr sz="3600" b="1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(ax+b)</a:t>
            </a:r>
            <a:endParaRPr sz="3600" dirty="0">
              <a:latin typeface="Cambria"/>
              <a:cs typeface="Cambria"/>
            </a:endParaRPr>
          </a:p>
          <a:p>
            <a:pPr marL="1128395" lvl="2" indent="-201930">
              <a:lnSpc>
                <a:spcPct val="100000"/>
              </a:lnSpc>
              <a:spcBef>
                <a:spcPts val="484"/>
              </a:spcBef>
              <a:buSzPct val="95000"/>
              <a:buFont typeface="Wingdings"/>
              <a:buChar char=""/>
              <a:tabLst>
                <a:tab pos="1129030" algn="l"/>
              </a:tabLst>
            </a:pPr>
            <a:r>
              <a:rPr sz="3600" dirty="0">
                <a:latin typeface="Cambria"/>
                <a:cs typeface="Cambria"/>
              </a:rPr>
              <a:t>an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b="1" spc="-25" dirty="0">
                <a:latin typeface="Cambria"/>
                <a:cs typeface="Cambria"/>
              </a:rPr>
              <a:t>Activation</a:t>
            </a:r>
            <a:r>
              <a:rPr sz="3600" b="1" spc="55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function</a:t>
            </a:r>
            <a:r>
              <a:rPr sz="3600" b="1" spc="4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(equivalent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to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synapse</a:t>
            </a:r>
            <a:r>
              <a:rPr sz="3600" spc="-10" dirty="0">
                <a:latin typeface="Cambria"/>
                <a:cs typeface="Cambria"/>
              </a:rPr>
              <a:t>)</a:t>
            </a:r>
            <a:endParaRPr sz="3600" dirty="0">
              <a:latin typeface="Cambria"/>
              <a:cs typeface="Cambria"/>
            </a:endParaRPr>
          </a:p>
          <a:p>
            <a:pPr marL="671830" lvl="1" indent="-202565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672465" algn="l"/>
              </a:tabLst>
            </a:pPr>
            <a:r>
              <a:rPr sz="3600" dirty="0">
                <a:latin typeface="Cambria"/>
                <a:cs typeface="Cambria"/>
              </a:rPr>
              <a:t>an</a:t>
            </a:r>
            <a:r>
              <a:rPr sz="3600" spc="-45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output</a:t>
            </a:r>
            <a:r>
              <a:rPr sz="3600" b="1" spc="-1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(axon)</a:t>
            </a:r>
            <a:endParaRPr sz="36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31" y="859536"/>
            <a:ext cx="5855209" cy="5846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0" y="1203577"/>
            <a:ext cx="4419600" cy="8138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00" y="2380296"/>
            <a:ext cx="4572000" cy="694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00" y="3438144"/>
            <a:ext cx="4572000" cy="1057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292850" cy="1120140"/>
            <a:chOff x="1063752" y="0"/>
            <a:chExt cx="629285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3808222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224" y="0"/>
              <a:ext cx="3277997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5524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800" b="1" spc="-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6863" y="853262"/>
            <a:ext cx="10105390" cy="596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447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b="1" spc="-20" dirty="0">
                <a:latin typeface="Cambria"/>
                <a:cs typeface="Cambria"/>
              </a:rPr>
              <a:t>Activation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Functions</a:t>
            </a:r>
            <a:r>
              <a:rPr sz="2400" b="1" spc="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mathematical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determine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mbria"/>
                <a:cs typeface="Cambria"/>
              </a:rPr>
              <a:t>output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neural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network.</a:t>
            </a:r>
            <a:endParaRPr sz="2400">
              <a:latin typeface="Cambria"/>
              <a:cs typeface="Cambria"/>
            </a:endParaRPr>
          </a:p>
          <a:p>
            <a:pPr marL="256540" indent="-244475">
              <a:lnSpc>
                <a:spcPct val="100000"/>
              </a:lnSpc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activation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attached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each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-15" dirty="0">
                <a:latin typeface="Cambria"/>
                <a:cs typeface="Cambria"/>
              </a:rPr>
              <a:t>neural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determines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whether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should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be </a:t>
            </a:r>
            <a:r>
              <a:rPr sz="2400" spc="-15" dirty="0">
                <a:latin typeface="Cambria"/>
                <a:cs typeface="Cambria"/>
              </a:rPr>
              <a:t>Activated(“Fired”)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or </a:t>
            </a:r>
            <a:r>
              <a:rPr sz="2400" dirty="0">
                <a:latin typeface="Cambria"/>
                <a:cs typeface="Cambria"/>
              </a:rPr>
              <a:t>not.</a:t>
            </a:r>
            <a:endParaRPr sz="2400">
              <a:latin typeface="Cambria"/>
              <a:cs typeface="Cambria"/>
            </a:endParaRPr>
          </a:p>
          <a:p>
            <a:pPr marL="4504690" marR="95885" lvl="1">
              <a:lnSpc>
                <a:spcPct val="100000"/>
              </a:lnSpc>
              <a:spcBef>
                <a:spcPts val="1350"/>
              </a:spcBef>
              <a:buSzPct val="95833"/>
              <a:buFont typeface="Wingdings"/>
              <a:buChar char=""/>
              <a:tabLst>
                <a:tab pos="4749165" algn="l"/>
              </a:tabLst>
            </a:pPr>
            <a:r>
              <a:rPr sz="2400" spc="-15" dirty="0">
                <a:latin typeface="Cambria"/>
                <a:cs typeface="Cambria"/>
              </a:rPr>
              <a:t>Activation </a:t>
            </a:r>
            <a:r>
              <a:rPr sz="2400" dirty="0">
                <a:latin typeface="Cambria"/>
                <a:cs typeface="Cambria"/>
              </a:rPr>
              <a:t>function is one of </a:t>
            </a:r>
            <a:r>
              <a:rPr sz="2400" spc="-5" dirty="0">
                <a:latin typeface="Cambria"/>
                <a:cs typeface="Cambria"/>
              </a:rPr>
              <a:t>the building </a:t>
            </a:r>
            <a:r>
              <a:rPr sz="2400" spc="-5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blocks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15" dirty="0">
                <a:latin typeface="Cambria"/>
                <a:cs typeface="Cambria"/>
              </a:rPr>
              <a:t> Neural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40" dirty="0">
                <a:latin typeface="Cambria"/>
                <a:cs typeface="Cambria"/>
              </a:rPr>
              <a:t>Network</a:t>
            </a:r>
            <a:r>
              <a:rPr sz="1800" spc="-4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4748530" lvl="1" indent="-244475">
              <a:lnSpc>
                <a:spcPct val="100000"/>
              </a:lnSpc>
              <a:spcBef>
                <a:spcPts val="2160"/>
              </a:spcBef>
              <a:buSzPct val="95833"/>
              <a:buFont typeface="Wingdings"/>
              <a:buChar char=""/>
              <a:tabLst>
                <a:tab pos="4749165" algn="l"/>
                <a:tab pos="8049259" algn="l"/>
              </a:tabLst>
            </a:pPr>
            <a:r>
              <a:rPr sz="2400" spc="-5" dirty="0">
                <a:latin typeface="Cambria"/>
                <a:cs typeface="Cambria"/>
              </a:rPr>
              <a:t>When	</a:t>
            </a:r>
            <a:r>
              <a:rPr sz="2400" dirty="0">
                <a:latin typeface="Cambria"/>
                <a:cs typeface="Cambria"/>
              </a:rPr>
              <a:t>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then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</a:t>
            </a:r>
            <a:endParaRPr sz="24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450">
              <a:latin typeface="Cambria"/>
              <a:cs typeface="Cambria"/>
            </a:endParaRPr>
          </a:p>
          <a:p>
            <a:pPr marL="4504690">
              <a:lnSpc>
                <a:spcPct val="100000"/>
              </a:lnSpc>
            </a:pPr>
            <a:r>
              <a:rPr sz="2400" spc="-10" dirty="0">
                <a:latin typeface="Cambria"/>
                <a:cs typeface="Cambria"/>
              </a:rPr>
              <a:t>anything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from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-∞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+∞.</a:t>
            </a:r>
            <a:endParaRPr sz="2400">
              <a:latin typeface="Cambria"/>
              <a:cs typeface="Cambria"/>
            </a:endParaRPr>
          </a:p>
          <a:p>
            <a:pPr marL="4504690" marR="5080" lvl="1">
              <a:lnSpc>
                <a:spcPct val="100000"/>
              </a:lnSpc>
              <a:buSzPct val="95833"/>
              <a:buFont typeface="Wingdings"/>
              <a:buChar char=""/>
              <a:tabLst>
                <a:tab pos="4749165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neuron </a:t>
            </a:r>
            <a:r>
              <a:rPr sz="2400" spc="-5" dirty="0">
                <a:latin typeface="Cambria"/>
                <a:cs typeface="Cambria"/>
              </a:rPr>
              <a:t>does not know how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spc="-5" dirty="0">
                <a:latin typeface="Cambria"/>
                <a:cs typeface="Cambria"/>
              </a:rPr>
              <a:t>bound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and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thus not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able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decide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firing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pattern.</a:t>
            </a:r>
            <a:endParaRPr sz="2400">
              <a:latin typeface="Cambria"/>
              <a:cs typeface="Cambria"/>
            </a:endParaRPr>
          </a:p>
          <a:p>
            <a:pPr marL="4504690" marR="105410" lvl="1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4749165" algn="l"/>
              </a:tabLst>
            </a:pP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activation </a:t>
            </a:r>
            <a:r>
              <a:rPr sz="2400" dirty="0">
                <a:latin typeface="Cambria"/>
                <a:cs typeface="Cambria"/>
              </a:rPr>
              <a:t>function </a:t>
            </a:r>
            <a:r>
              <a:rPr sz="2400" spc="-10" dirty="0">
                <a:latin typeface="Cambria"/>
                <a:cs typeface="Cambria"/>
              </a:rPr>
              <a:t>basically </a:t>
            </a:r>
            <a:r>
              <a:rPr sz="2400" spc="-5" dirty="0">
                <a:latin typeface="Cambria"/>
                <a:cs typeface="Cambria"/>
              </a:rPr>
              <a:t>decide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whether</a:t>
            </a:r>
            <a:r>
              <a:rPr sz="2400" dirty="0">
                <a:latin typeface="Cambria"/>
                <a:cs typeface="Cambria"/>
              </a:rPr>
              <a:t> a</a:t>
            </a:r>
            <a:r>
              <a:rPr sz="2400" spc="-10" dirty="0">
                <a:latin typeface="Cambria"/>
                <a:cs typeface="Cambria"/>
              </a:rPr>
              <a:t> neuron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should be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mbria"/>
                <a:cs typeface="Cambria"/>
              </a:rPr>
              <a:t>“activated”</a:t>
            </a:r>
            <a:r>
              <a:rPr sz="2400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"/>
                <a:cs typeface="Cambria"/>
              </a:rPr>
              <a:t>“not”</a:t>
            </a:r>
            <a:r>
              <a:rPr sz="2400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by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bounding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5" dirty="0">
                <a:latin typeface="Cambria"/>
                <a:cs typeface="Cambria"/>
              </a:rPr>
              <a:t>value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mbria"/>
                <a:cs typeface="Cambria"/>
              </a:rPr>
              <a:t>y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2007" y="3425952"/>
            <a:ext cx="2353055" cy="67665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2371343"/>
            <a:ext cx="5486400" cy="4486910"/>
            <a:chOff x="0" y="2371343"/>
            <a:chExt cx="5486400" cy="44869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71343"/>
              <a:ext cx="5486400" cy="44866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0464" y="6181343"/>
              <a:ext cx="2353056" cy="67665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8215" y="3206495"/>
            <a:ext cx="1115567" cy="445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292850" cy="1120140"/>
            <a:chOff x="1063752" y="0"/>
            <a:chExt cx="629285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3808222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224" y="0"/>
              <a:ext cx="3277997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5524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800" b="1" spc="-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048511"/>
            <a:ext cx="10159365" cy="4486910"/>
            <a:chOff x="0" y="1048511"/>
            <a:chExt cx="10159365" cy="44869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4832" y="1085087"/>
              <a:ext cx="2350008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48511"/>
              <a:ext cx="5486400" cy="44866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0240" y="1889759"/>
              <a:ext cx="4428744" cy="33070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0"/>
            <a:ext cx="6292342" cy="11198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552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800" b="1" spc="-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974594"/>
            <a:ext cx="11658600" cy="346069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53365" indent="-182880" algn="just">
              <a:lnSpc>
                <a:spcPct val="100000"/>
              </a:lnSpc>
              <a:spcBef>
                <a:spcPts val="530"/>
              </a:spcBef>
              <a:buSzPct val="94444"/>
              <a:buFont typeface="Wingdings"/>
              <a:buChar char=""/>
              <a:tabLst>
                <a:tab pos="254000" algn="l"/>
              </a:tabLst>
            </a:pP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activation</a:t>
            </a:r>
            <a:r>
              <a:rPr sz="2400" b="1" spc="4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function</a:t>
            </a:r>
            <a:r>
              <a:rPr sz="2400" i="1" spc="-5" dirty="0">
                <a:latin typeface="Cambria"/>
                <a:cs typeface="Cambria"/>
              </a:rPr>
              <a:t>(transfer</a:t>
            </a:r>
            <a:r>
              <a:rPr sz="2400" i="1" spc="55" dirty="0">
                <a:latin typeface="Cambria"/>
                <a:cs typeface="Cambria"/>
              </a:rPr>
              <a:t> </a:t>
            </a:r>
            <a:r>
              <a:rPr sz="2400" i="1" spc="-10" dirty="0">
                <a:latin typeface="Cambria"/>
                <a:cs typeface="Cambria"/>
              </a:rPr>
              <a:t>function)</a:t>
            </a:r>
            <a:r>
              <a:rPr sz="2400" i="1" spc="3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node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defines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node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given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an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input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dirty="0" smtClean="0">
                <a:latin typeface="Cambria"/>
                <a:cs typeface="Cambria"/>
              </a:rPr>
              <a:t>or</a:t>
            </a:r>
            <a:r>
              <a:rPr lang="en-US" sz="2400" dirty="0" smtClean="0">
                <a:latin typeface="Cambria"/>
                <a:cs typeface="Cambria"/>
              </a:rPr>
              <a:t> </a:t>
            </a:r>
            <a:r>
              <a:rPr sz="2400" spc="-5" dirty="0" smtClean="0">
                <a:latin typeface="Cambria"/>
                <a:cs typeface="Cambria"/>
              </a:rPr>
              <a:t>set</a:t>
            </a:r>
            <a:r>
              <a:rPr sz="2400" spc="-20" dirty="0" smtClean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inputs.</a:t>
            </a:r>
            <a:endParaRPr sz="2400" dirty="0">
              <a:latin typeface="Cambria"/>
              <a:cs typeface="Cambria"/>
            </a:endParaRPr>
          </a:p>
          <a:p>
            <a:pPr marL="253365" indent="-182880" algn="just">
              <a:lnSpc>
                <a:spcPct val="100000"/>
              </a:lnSpc>
              <a:spcBef>
                <a:spcPts val="434"/>
              </a:spcBef>
              <a:buSzPct val="94444"/>
              <a:buFont typeface="Wingdings"/>
              <a:buChar char=""/>
              <a:tabLst>
                <a:tab pos="254000" algn="l"/>
              </a:tabLst>
            </a:pPr>
            <a:r>
              <a:rPr sz="2400" dirty="0">
                <a:latin typeface="Cambria"/>
                <a:cs typeface="Cambria"/>
              </a:rPr>
              <a:t>A</a:t>
            </a:r>
            <a:r>
              <a:rPr sz="2400" spc="1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standard</a:t>
            </a:r>
            <a:r>
              <a:rPr sz="2400" spc="1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computer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chip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circuit</a:t>
            </a:r>
            <a:r>
              <a:rPr sz="2400" spc="10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seen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as</a:t>
            </a:r>
            <a:r>
              <a:rPr sz="2400" spc="10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9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digital</a:t>
            </a:r>
            <a:r>
              <a:rPr sz="2400" spc="10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</a:t>
            </a:r>
            <a:r>
              <a:rPr sz="2400" spc="9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1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activation</a:t>
            </a:r>
            <a:r>
              <a:rPr sz="2400" spc="1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functions</a:t>
            </a:r>
            <a:r>
              <a:rPr sz="2400" spc="114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10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110" dirty="0">
                <a:latin typeface="Cambria"/>
                <a:cs typeface="Cambria"/>
              </a:rPr>
              <a:t> </a:t>
            </a:r>
            <a:r>
              <a:rPr sz="2400" spc="-5" dirty="0" smtClean="0">
                <a:latin typeface="Cambria"/>
                <a:cs typeface="Cambria"/>
              </a:rPr>
              <a:t>be</a:t>
            </a:r>
            <a:r>
              <a:rPr lang="en-US" sz="2400" spc="-5" dirty="0" smtClean="0">
                <a:latin typeface="Cambria"/>
                <a:cs typeface="Cambria"/>
              </a:rPr>
              <a:t> </a:t>
            </a:r>
            <a:r>
              <a:rPr sz="2400" spc="-5" dirty="0" smtClean="0">
                <a:latin typeface="Cambria"/>
                <a:cs typeface="Cambria"/>
              </a:rPr>
              <a:t>“ON</a:t>
            </a:r>
            <a:r>
              <a:rPr sz="2400" spc="-5" dirty="0">
                <a:latin typeface="Cambria"/>
                <a:cs typeface="Cambria"/>
              </a:rPr>
              <a:t>”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5" dirty="0">
                <a:latin typeface="Cambria"/>
                <a:cs typeface="Cambria"/>
              </a:rPr>
              <a:t>(1)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or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“OFF”</a:t>
            </a:r>
            <a:r>
              <a:rPr sz="2400" spc="5" dirty="0">
                <a:latin typeface="Cambria"/>
                <a:cs typeface="Cambria"/>
              </a:rPr>
              <a:t> (0),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depending</a:t>
            </a:r>
            <a:r>
              <a:rPr sz="2400" spc="-7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on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input.</a:t>
            </a:r>
          </a:p>
          <a:p>
            <a:pPr marL="71120" marR="5080" algn="just">
              <a:lnSpc>
                <a:spcPct val="12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254000" algn="l"/>
              </a:tabLst>
            </a:pPr>
            <a:endParaRPr sz="2400" dirty="0">
              <a:latin typeface="Cambria"/>
              <a:cs typeface="Cambria"/>
            </a:endParaRPr>
          </a:p>
          <a:p>
            <a:pPr marL="527050" indent="-514350" algn="just">
              <a:lnSpc>
                <a:spcPct val="100000"/>
              </a:lnSpc>
              <a:spcBef>
                <a:spcPts val="1035"/>
              </a:spcBef>
              <a:buFont typeface="+mj-lt"/>
              <a:buAutoNum type="arabicPeriod"/>
            </a:pPr>
            <a:r>
              <a:rPr sz="2800" b="1" spc="-4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RELU</a:t>
            </a:r>
            <a:r>
              <a:rPr sz="2800" b="1" spc="-3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spc="-21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as</a:t>
            </a:r>
            <a:r>
              <a:rPr sz="2800" spc="-18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7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it</a:t>
            </a:r>
            <a:r>
              <a:rPr sz="2800" spc="-14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2800" spc="-18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0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a</a:t>
            </a:r>
            <a:r>
              <a:rPr sz="2800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general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Trebuchet MS"/>
              <a:cs typeface="Trebuchet MS"/>
            </a:endParaRPr>
          </a:p>
          <a:p>
            <a:pPr marL="526414" indent="-514350">
              <a:lnSpc>
                <a:spcPct val="100000"/>
              </a:lnSpc>
              <a:buSzPct val="95000"/>
              <a:buFont typeface="+mj-lt"/>
              <a:buAutoNum type="arabicPeriod"/>
              <a:tabLst>
                <a:tab pos="120650" algn="l"/>
              </a:tabLst>
            </a:pPr>
            <a:r>
              <a:rPr sz="2800" spc="-22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If</a:t>
            </a:r>
            <a:r>
              <a:rPr sz="2800" spc="-1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9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your</a:t>
            </a:r>
            <a:r>
              <a:rPr sz="2800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4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output</a:t>
            </a:r>
            <a:r>
              <a:rPr sz="2800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18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54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28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binary</a:t>
            </a:r>
            <a:r>
              <a:rPr sz="28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classification</a:t>
            </a:r>
            <a:r>
              <a:rPr sz="28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7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then,</a:t>
            </a:r>
            <a:r>
              <a:rPr sz="28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-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sigmoid</a:t>
            </a:r>
            <a:r>
              <a:rPr sz="2800" b="1" spc="-26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37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function</a:t>
            </a:r>
            <a:r>
              <a:rPr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spc="-18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2800" spc="-16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8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very</a:t>
            </a:r>
            <a:r>
              <a:rPr sz="28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natural</a:t>
            </a:r>
            <a:r>
              <a:rPr sz="28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0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choice</a:t>
            </a:r>
            <a:r>
              <a:rPr sz="2800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254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2800" spc="-15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4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output</a:t>
            </a:r>
            <a:r>
              <a:rPr sz="2800" spc="-9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spc="-305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/>
                <a:cs typeface="Trebuchet MS"/>
              </a:rPr>
              <a:t>layer.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3520"/>
            <a:ext cx="282194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</a:rPr>
              <a:t>OVERVIEW</a:t>
            </a:r>
            <a:endParaRPr sz="5100"/>
          </a:p>
        </p:txBody>
      </p:sp>
      <p:grpSp>
        <p:nvGrpSpPr>
          <p:cNvPr id="3" name="object 3"/>
          <p:cNvGrpSpPr/>
          <p:nvPr/>
        </p:nvGrpSpPr>
        <p:grpSpPr>
          <a:xfrm>
            <a:off x="978408" y="832053"/>
            <a:ext cx="5365750" cy="1123315"/>
            <a:chOff x="978408" y="832053"/>
            <a:chExt cx="5365750" cy="1123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408" y="877773"/>
              <a:ext cx="799884" cy="1046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672" y="832053"/>
              <a:ext cx="5158486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0728" y="801908"/>
            <a:ext cx="5894070" cy="496951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3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000" b="1" spc="-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000" b="1" spc="-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0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5" dirty="0">
                <a:solidFill>
                  <a:srgbClr val="0000FF"/>
                </a:solidFill>
                <a:latin typeface="Cambria"/>
                <a:cs typeface="Cambria"/>
              </a:rPr>
              <a:t>ANN</a:t>
            </a:r>
            <a:endParaRPr sz="4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195"/>
              </a:spcBef>
            </a:pPr>
            <a:r>
              <a:rPr sz="3600" spc="3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3600" spc="35" dirty="0">
                <a:latin typeface="Cambria"/>
                <a:cs typeface="Cambria"/>
              </a:rPr>
              <a:t>Connections</a:t>
            </a:r>
            <a:endParaRPr sz="36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130"/>
              </a:spcBef>
            </a:pPr>
            <a:r>
              <a:rPr sz="3600" spc="50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3600" spc="50" dirty="0">
                <a:latin typeface="Cambria"/>
                <a:cs typeface="Cambria"/>
              </a:rPr>
              <a:t>Learning</a:t>
            </a:r>
            <a:endParaRPr sz="3600">
              <a:latin typeface="Cambria"/>
              <a:cs typeface="Cambria"/>
            </a:endParaRPr>
          </a:p>
          <a:p>
            <a:pPr marL="1155700" lvl="1" indent="-229235">
              <a:lnSpc>
                <a:spcPct val="100000"/>
              </a:lnSpc>
              <a:spcBef>
                <a:spcPts val="1130"/>
              </a:spcBef>
              <a:buClr>
                <a:srgbClr val="2A1A00"/>
              </a:buClr>
              <a:buFont typeface="Arial MT"/>
              <a:buChar char="•"/>
              <a:tabLst>
                <a:tab pos="1156335" algn="l"/>
              </a:tabLst>
            </a:pPr>
            <a:r>
              <a:rPr sz="3600" spc="-5" dirty="0">
                <a:latin typeface="Cambria"/>
                <a:cs typeface="Cambria"/>
              </a:rPr>
              <a:t>Supervised</a:t>
            </a:r>
            <a:r>
              <a:rPr sz="3600" spc="-4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Learning</a:t>
            </a:r>
            <a:endParaRPr sz="3600">
              <a:latin typeface="Cambria"/>
              <a:cs typeface="Cambria"/>
            </a:endParaRPr>
          </a:p>
          <a:p>
            <a:pPr marL="1155700" lvl="1" indent="-229235">
              <a:lnSpc>
                <a:spcPct val="100000"/>
              </a:lnSpc>
              <a:spcBef>
                <a:spcPts val="1130"/>
              </a:spcBef>
              <a:buClr>
                <a:srgbClr val="2A1A00"/>
              </a:buClr>
              <a:buFont typeface="Arial MT"/>
              <a:buChar char="•"/>
              <a:tabLst>
                <a:tab pos="1156335" algn="l"/>
              </a:tabLst>
            </a:pPr>
            <a:r>
              <a:rPr sz="3600" spc="-5" dirty="0">
                <a:latin typeface="Cambria"/>
                <a:cs typeface="Cambria"/>
              </a:rPr>
              <a:t>Unsupervised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Learning</a:t>
            </a:r>
            <a:endParaRPr sz="3600">
              <a:latin typeface="Cambria"/>
              <a:cs typeface="Cambria"/>
            </a:endParaRPr>
          </a:p>
          <a:p>
            <a:pPr marL="1155700" lvl="1" indent="-229235">
              <a:lnSpc>
                <a:spcPct val="100000"/>
              </a:lnSpc>
              <a:spcBef>
                <a:spcPts val="1130"/>
              </a:spcBef>
              <a:buClr>
                <a:srgbClr val="2A1A00"/>
              </a:buClr>
              <a:buFont typeface="Arial MT"/>
              <a:buChar char="•"/>
              <a:tabLst>
                <a:tab pos="1156335" algn="l"/>
              </a:tabLst>
            </a:pPr>
            <a:r>
              <a:rPr sz="3600" spc="-15" dirty="0">
                <a:latin typeface="Cambria"/>
                <a:cs typeface="Cambria"/>
              </a:rPr>
              <a:t>Reinforcement</a:t>
            </a:r>
            <a:r>
              <a:rPr sz="3600" spc="-7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Learning</a:t>
            </a:r>
            <a:endParaRPr sz="36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155"/>
              </a:spcBef>
            </a:pPr>
            <a:r>
              <a:rPr sz="3600" spc="25" dirty="0">
                <a:solidFill>
                  <a:srgbClr val="2A1A00"/>
                </a:solidFill>
                <a:latin typeface="Trebuchet MS"/>
                <a:cs typeface="Trebuchet MS"/>
              </a:rPr>
              <a:t>–</a:t>
            </a:r>
            <a:r>
              <a:rPr sz="3600" spc="25" dirty="0">
                <a:latin typeface="Cambria"/>
                <a:cs typeface="Cambria"/>
              </a:rPr>
              <a:t>Activation</a:t>
            </a:r>
            <a:r>
              <a:rPr sz="3600" spc="-7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Functions</a:t>
            </a:r>
            <a:endParaRPr sz="36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072" y="152400"/>
            <a:ext cx="7493254" cy="13698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0833" y="324053"/>
            <a:ext cx="667321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120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900" b="1" spc="39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4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9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90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9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25" dirty="0">
                <a:solidFill>
                  <a:srgbClr val="0000FF"/>
                </a:solidFill>
                <a:latin typeface="Cambria"/>
                <a:cs typeface="Cambria"/>
              </a:rPr>
              <a:t>ANN</a:t>
            </a:r>
            <a:endParaRPr sz="49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4553" y="1621929"/>
            <a:ext cx="9773920" cy="372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49935" indent="-228600">
              <a:lnSpc>
                <a:spcPct val="110000"/>
              </a:lnSpc>
              <a:spcBef>
                <a:spcPts val="9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models</a:t>
            </a:r>
            <a:r>
              <a:rPr sz="3200" dirty="0">
                <a:latin typeface="Cambria"/>
                <a:cs typeface="Cambria"/>
              </a:rPr>
              <a:t> of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ANN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25" dirty="0">
                <a:latin typeface="Cambria"/>
                <a:cs typeface="Cambria"/>
              </a:rPr>
              <a:t>are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specified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25" dirty="0">
                <a:latin typeface="Cambria"/>
                <a:cs typeface="Cambria"/>
              </a:rPr>
              <a:t>by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the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three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basic </a:t>
            </a:r>
            <a:r>
              <a:rPr sz="3200" spc="-69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entities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namely:</a:t>
            </a:r>
            <a:endParaRPr sz="3200">
              <a:latin typeface="Cambria"/>
              <a:cs typeface="Cambria"/>
            </a:endParaRPr>
          </a:p>
          <a:p>
            <a:pPr marL="814069" lvl="1" indent="-344805">
              <a:lnSpc>
                <a:spcPct val="100000"/>
              </a:lnSpc>
              <a:spcBef>
                <a:spcPts val="1100"/>
              </a:spcBef>
              <a:buClr>
                <a:srgbClr val="2A1A00"/>
              </a:buClr>
              <a:buAutoNum type="arabicPeriod"/>
              <a:tabLst>
                <a:tab pos="814705" algn="l"/>
              </a:tabLst>
            </a:pPr>
            <a:r>
              <a:rPr sz="2800" dirty="0">
                <a:latin typeface="Cambria"/>
                <a:cs typeface="Cambria"/>
              </a:rPr>
              <a:t>The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model's</a:t>
            </a:r>
            <a:r>
              <a:rPr sz="2800" spc="-4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synaptic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interconnection</a:t>
            </a:r>
            <a:r>
              <a:rPr sz="2800" b="1" i="1" spc="-5" dirty="0">
                <a:latin typeface="Cambria"/>
                <a:cs typeface="Cambria"/>
              </a:rPr>
              <a:t>.(</a:t>
            </a:r>
            <a:r>
              <a:rPr sz="2800" b="1" i="1" spc="-5" dirty="0">
                <a:solidFill>
                  <a:srgbClr val="FF0000"/>
                </a:solidFill>
                <a:latin typeface="Cambria"/>
                <a:cs typeface="Cambria"/>
              </a:rPr>
              <a:t>Network</a:t>
            </a:r>
            <a:r>
              <a:rPr sz="2800" b="1" i="1" spc="-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b="1" i="1" spc="-25" dirty="0">
                <a:solidFill>
                  <a:srgbClr val="FF0000"/>
                </a:solidFill>
                <a:latin typeface="Cambria"/>
                <a:cs typeface="Cambria"/>
              </a:rPr>
              <a:t>Topology</a:t>
            </a:r>
            <a:r>
              <a:rPr sz="2800" b="1" i="1" spc="-25" dirty="0"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  <a:p>
            <a:pPr marL="814069" marR="365125" lvl="1" indent="-344805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AutoNum type="arabicPeriod"/>
              <a:tabLst>
                <a:tab pos="814705" algn="l"/>
              </a:tabLst>
            </a:pPr>
            <a:r>
              <a:rPr sz="2800" dirty="0">
                <a:latin typeface="Cambria"/>
                <a:cs typeface="Cambria"/>
              </a:rPr>
              <a:t>The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training</a:t>
            </a:r>
            <a:r>
              <a:rPr sz="2800" spc="-5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rules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or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learning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rules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adopted</a:t>
            </a:r>
            <a:r>
              <a:rPr sz="2800" spc="-4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for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updating </a:t>
            </a:r>
            <a:r>
              <a:rPr sz="2800" spc="-6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and </a:t>
            </a:r>
            <a:r>
              <a:rPr sz="2800" dirty="0">
                <a:latin typeface="Cambria"/>
                <a:cs typeface="Cambria"/>
              </a:rPr>
              <a:t>adjusting </a:t>
            </a:r>
            <a:r>
              <a:rPr sz="2800" spc="5" dirty="0">
                <a:latin typeface="Cambria"/>
                <a:cs typeface="Cambria"/>
              </a:rPr>
              <a:t>the </a:t>
            </a:r>
            <a:r>
              <a:rPr sz="2800" dirty="0">
                <a:latin typeface="Cambria"/>
                <a:cs typeface="Cambria"/>
              </a:rPr>
              <a:t>connection </a:t>
            </a:r>
            <a:r>
              <a:rPr sz="2800" spc="-5" dirty="0">
                <a:latin typeface="Cambria"/>
                <a:cs typeface="Cambria"/>
              </a:rPr>
              <a:t>weights. </a:t>
            </a:r>
            <a:r>
              <a:rPr sz="2800" spc="5" dirty="0">
                <a:solidFill>
                  <a:srgbClr val="585858"/>
                </a:solidFill>
                <a:latin typeface="Segoe UI Symbol"/>
                <a:cs typeface="Segoe UI Symbol"/>
              </a:rPr>
              <a:t>(</a:t>
            </a:r>
            <a:r>
              <a:rPr sz="2800" b="1" i="1" spc="5" dirty="0">
                <a:latin typeface="Cambria"/>
                <a:cs typeface="Cambria"/>
              </a:rPr>
              <a:t>Adjustments </a:t>
            </a:r>
            <a:r>
              <a:rPr sz="2800" b="1" i="1" spc="-5" dirty="0">
                <a:latin typeface="Cambria"/>
                <a:cs typeface="Cambria"/>
              </a:rPr>
              <a:t>of </a:t>
            </a:r>
            <a:r>
              <a:rPr sz="2800" b="1" i="1" dirty="0">
                <a:latin typeface="Cambria"/>
                <a:cs typeface="Cambria"/>
              </a:rPr>
              <a:t> </a:t>
            </a:r>
            <a:r>
              <a:rPr sz="2800" b="1" i="1" spc="-20" dirty="0">
                <a:latin typeface="Cambria"/>
                <a:cs typeface="Cambria"/>
              </a:rPr>
              <a:t>Weights</a:t>
            </a:r>
            <a:r>
              <a:rPr sz="2800" b="1" i="1" spc="-35" dirty="0">
                <a:latin typeface="Cambria"/>
                <a:cs typeface="Cambria"/>
              </a:rPr>
              <a:t> </a:t>
            </a:r>
            <a:r>
              <a:rPr sz="2800" b="1" i="1" dirty="0">
                <a:latin typeface="Cambria"/>
                <a:cs typeface="Cambria"/>
              </a:rPr>
              <a:t>or</a:t>
            </a:r>
            <a:r>
              <a:rPr sz="2800" b="1" i="1" spc="-5" dirty="0">
                <a:latin typeface="Cambria"/>
                <a:cs typeface="Cambria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Cambria"/>
                <a:cs typeface="Cambria"/>
              </a:rPr>
              <a:t>Learning</a:t>
            </a:r>
            <a:r>
              <a:rPr sz="2800" b="1" i="1" spc="-5" dirty="0"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  <a:p>
            <a:pPr marL="814069" lvl="1" indent="-344805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AutoNum type="arabicPeriod"/>
              <a:tabLst>
                <a:tab pos="814705" algn="l"/>
              </a:tabLst>
            </a:pPr>
            <a:r>
              <a:rPr sz="2800" dirty="0">
                <a:latin typeface="Cambria"/>
                <a:cs typeface="Cambria"/>
              </a:rPr>
              <a:t>Their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Cambria"/>
                <a:cs typeface="Cambria"/>
              </a:rPr>
              <a:t>Activation</a:t>
            </a:r>
            <a:r>
              <a:rPr sz="2800" b="1" i="1" spc="-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Cambria"/>
                <a:cs typeface="Cambria"/>
              </a:rPr>
              <a:t>Functions</a:t>
            </a:r>
            <a:r>
              <a:rPr sz="2800" spc="-5" dirty="0">
                <a:latin typeface="Cambria"/>
                <a:cs typeface="Cambria"/>
              </a:rPr>
              <a:t>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7072" y="0"/>
            <a:ext cx="6524625" cy="1357630"/>
            <a:chOff x="957072" y="0"/>
            <a:chExt cx="6524625" cy="1357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072" y="0"/>
              <a:ext cx="6313678" cy="13576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60" y="0"/>
              <a:ext cx="1019390" cy="135762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0833" y="160096"/>
            <a:ext cx="952944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900" b="1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0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900" b="1" spc="-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300" b="1" spc="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3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12" y="1092352"/>
            <a:ext cx="12102910" cy="76014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5"/>
              </a:spcBef>
            </a:pPr>
            <a:r>
              <a:rPr sz="2800" b="1" dirty="0">
                <a:latin typeface="Cambria"/>
                <a:cs typeface="Cambria"/>
              </a:rPr>
              <a:t>1.</a:t>
            </a:r>
            <a:r>
              <a:rPr sz="2800" b="1" spc="-5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Connections:-</a:t>
            </a:r>
            <a:endParaRPr sz="3200" dirty="0">
              <a:latin typeface="Cambria"/>
              <a:cs typeface="Cambria"/>
            </a:endParaRPr>
          </a:p>
          <a:p>
            <a:pPr marL="241300" marR="5080" indent="-229235" algn="just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3600" spc="-10" dirty="0">
                <a:latin typeface="Cambria"/>
                <a:cs typeface="Cambria"/>
              </a:rPr>
              <a:t>An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ANN</a:t>
            </a:r>
            <a:r>
              <a:rPr sz="3600" spc="-5" dirty="0">
                <a:latin typeface="Cambria"/>
                <a:cs typeface="Cambria"/>
              </a:rPr>
              <a:t> consists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</a:t>
            </a:r>
            <a:r>
              <a:rPr sz="3600" dirty="0">
                <a:latin typeface="Cambria"/>
                <a:cs typeface="Cambria"/>
              </a:rPr>
              <a:t> set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highly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interconnected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processing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elements</a:t>
            </a:r>
            <a:r>
              <a:rPr sz="3600" spc="-5" dirty="0">
                <a:latin typeface="Cambria"/>
                <a:cs typeface="Cambria"/>
              </a:rPr>
              <a:t> such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that</a:t>
            </a:r>
            <a:r>
              <a:rPr sz="3600" spc="39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each 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 element's output is </a:t>
            </a:r>
            <a:r>
              <a:rPr sz="3600" spc="-10" dirty="0">
                <a:latin typeface="Cambria"/>
                <a:cs typeface="Cambria"/>
              </a:rPr>
              <a:t>found </a:t>
            </a:r>
            <a:r>
              <a:rPr sz="3600" spc="-15" dirty="0">
                <a:latin typeface="Cambria"/>
                <a:cs typeface="Cambria"/>
              </a:rPr>
              <a:t>to </a:t>
            </a:r>
            <a:r>
              <a:rPr sz="3600" spc="-10" dirty="0">
                <a:latin typeface="Cambria"/>
                <a:cs typeface="Cambria"/>
              </a:rPr>
              <a:t>be </a:t>
            </a:r>
            <a:r>
              <a:rPr sz="3600" spc="-5" dirty="0">
                <a:latin typeface="Cambria"/>
                <a:cs typeface="Cambria"/>
              </a:rPr>
              <a:t>connected </a:t>
            </a:r>
            <a:r>
              <a:rPr sz="3600" spc="-10" dirty="0">
                <a:latin typeface="Cambria"/>
                <a:cs typeface="Cambria"/>
              </a:rPr>
              <a:t>through weights </a:t>
            </a:r>
            <a:r>
              <a:rPr sz="3600" spc="-15" dirty="0">
                <a:latin typeface="Cambria"/>
                <a:cs typeface="Cambria"/>
              </a:rPr>
              <a:t>to </a:t>
            </a:r>
            <a:r>
              <a:rPr sz="3600" dirty="0">
                <a:latin typeface="Cambria"/>
                <a:cs typeface="Cambria"/>
              </a:rPr>
              <a:t>the other </a:t>
            </a:r>
            <a:r>
              <a:rPr sz="3600" spc="-10" dirty="0">
                <a:latin typeface="Cambria"/>
                <a:cs typeface="Cambria"/>
              </a:rPr>
              <a:t>processing </a:t>
            </a:r>
            <a:r>
              <a:rPr sz="3600" spc="-5" dirty="0">
                <a:latin typeface="Cambria"/>
                <a:cs typeface="Cambria"/>
              </a:rPr>
              <a:t> elements</a:t>
            </a:r>
            <a:r>
              <a:rPr sz="3600" spc="-5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or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to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itself;</a:t>
            </a:r>
            <a:endParaRPr sz="3600" dirty="0">
              <a:latin typeface="Cambria"/>
              <a:cs typeface="Cambria"/>
            </a:endParaRPr>
          </a:p>
          <a:p>
            <a:pPr marL="241300" marR="7620" indent="-229235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3600" dirty="0" smtClean="0">
                <a:latin typeface="Cambria"/>
                <a:cs typeface="Cambria"/>
              </a:rPr>
              <a:t>The</a:t>
            </a:r>
            <a:r>
              <a:rPr sz="3600" spc="100" dirty="0" smtClean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point</a:t>
            </a:r>
            <a:r>
              <a:rPr sz="3600" spc="10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where</a:t>
            </a:r>
            <a:r>
              <a:rPr sz="3600" spc="10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10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connection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originates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and</a:t>
            </a:r>
            <a:r>
              <a:rPr sz="3600" spc="9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terminate</a:t>
            </a:r>
            <a:r>
              <a:rPr sz="3600" spc="11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should</a:t>
            </a:r>
            <a:r>
              <a:rPr sz="3600" spc="1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be</a:t>
            </a:r>
            <a:r>
              <a:rPr sz="3600" spc="1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noted,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and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the</a:t>
            </a:r>
            <a:r>
              <a:rPr sz="3600" spc="1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function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 </a:t>
            </a:r>
            <a:r>
              <a:rPr sz="3600" spc="-40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each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element</a:t>
            </a:r>
            <a:r>
              <a:rPr sz="3600" spc="-5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ANN</a:t>
            </a:r>
            <a:r>
              <a:rPr sz="3600" spc="-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should </a:t>
            </a:r>
            <a:r>
              <a:rPr sz="3600" spc="-10" dirty="0">
                <a:latin typeface="Cambria"/>
                <a:cs typeface="Cambria"/>
              </a:rPr>
              <a:t>be</a:t>
            </a:r>
            <a:r>
              <a:rPr sz="3600" dirty="0">
                <a:latin typeface="Cambria"/>
                <a:cs typeface="Cambria"/>
              </a:rPr>
              <a:t> specified.</a:t>
            </a:r>
          </a:p>
          <a:p>
            <a:pPr marL="241300" marR="5080" indent="-229235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3600" dirty="0">
                <a:latin typeface="Cambria"/>
                <a:cs typeface="Cambria"/>
              </a:rPr>
              <a:t>The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arrangement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neurons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to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form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layers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and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connection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pattern </a:t>
            </a:r>
            <a:r>
              <a:rPr sz="3600" spc="-10" dirty="0">
                <a:latin typeface="Cambria"/>
                <a:cs typeface="Cambria"/>
              </a:rPr>
              <a:t>formed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within and </a:t>
            </a:r>
            <a:r>
              <a:rPr sz="3600" spc="-10" dirty="0">
                <a:latin typeface="Cambria"/>
                <a:cs typeface="Cambria"/>
              </a:rPr>
              <a:t>between </a:t>
            </a:r>
            <a:r>
              <a:rPr sz="3600" spc="-400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layers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is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called </a:t>
            </a:r>
            <a:r>
              <a:rPr sz="3600" dirty="0">
                <a:latin typeface="Cambria"/>
                <a:cs typeface="Cambria"/>
              </a:rPr>
              <a:t>the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b="1" spc="-15" dirty="0">
                <a:latin typeface="Cambria"/>
                <a:cs typeface="Cambria"/>
              </a:rPr>
              <a:t>network</a:t>
            </a:r>
            <a:r>
              <a:rPr sz="3600" b="1" spc="20" dirty="0">
                <a:latin typeface="Cambria"/>
                <a:cs typeface="Cambria"/>
              </a:rPr>
              <a:t> </a:t>
            </a:r>
            <a:r>
              <a:rPr sz="3600" b="1" spc="-15" dirty="0">
                <a:latin typeface="Cambria"/>
                <a:cs typeface="Cambria"/>
              </a:rPr>
              <a:t>architecture</a:t>
            </a:r>
            <a:r>
              <a:rPr sz="3600" spc="-15" dirty="0">
                <a:latin typeface="Cambria"/>
                <a:cs typeface="Cambria"/>
              </a:rPr>
              <a:t>.</a:t>
            </a:r>
            <a:endParaRPr sz="36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Font typeface="Wingdings"/>
              <a:buChar char=""/>
              <a:tabLst>
                <a:tab pos="241935" algn="l"/>
              </a:tabLst>
            </a:pPr>
            <a:r>
              <a:rPr sz="3600" spc="-5" dirty="0">
                <a:latin typeface="Cambria"/>
                <a:cs typeface="Cambria"/>
              </a:rPr>
              <a:t>There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are</a:t>
            </a:r>
            <a:r>
              <a:rPr sz="3600" spc="-50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five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basic </a:t>
            </a:r>
            <a:r>
              <a:rPr sz="3600" dirty="0">
                <a:latin typeface="Cambria"/>
                <a:cs typeface="Cambria"/>
              </a:rPr>
              <a:t>types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neuron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connection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architectures:-</a:t>
            </a:r>
            <a:endParaRPr sz="36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1720" y="9601200"/>
            <a:ext cx="4013835" cy="19189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90"/>
              </a:spcBef>
              <a:buClr>
                <a:srgbClr val="2A1A00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sz="1900" spc="-15" dirty="0">
                <a:latin typeface="Cambria"/>
                <a:cs typeface="Cambria"/>
              </a:rPr>
              <a:t>Single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spc="-25" dirty="0">
                <a:latin typeface="Cambria"/>
                <a:cs typeface="Cambria"/>
              </a:rPr>
              <a:t>layer</a:t>
            </a:r>
            <a:r>
              <a:rPr sz="1900" spc="-5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feed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forward</a:t>
            </a:r>
            <a:r>
              <a:rPr sz="1900" spc="-3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network.</a:t>
            </a:r>
            <a:endParaRPr sz="1900" dirty="0">
              <a:latin typeface="Cambria"/>
              <a:cs typeface="Cambri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sz="1900" spc="-15" dirty="0">
                <a:latin typeface="Cambria"/>
                <a:cs typeface="Cambria"/>
              </a:rPr>
              <a:t>Multilayer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feed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spc="-15" dirty="0">
                <a:latin typeface="Cambria"/>
                <a:cs typeface="Cambria"/>
              </a:rPr>
              <a:t>forward</a:t>
            </a:r>
            <a:r>
              <a:rPr sz="1900" spc="-35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network</a:t>
            </a:r>
            <a:endParaRPr sz="1900" dirty="0">
              <a:latin typeface="Cambria"/>
              <a:cs typeface="Cambria"/>
            </a:endParaRPr>
          </a:p>
          <a:p>
            <a:pPr marL="469900" indent="-457834">
              <a:lnSpc>
                <a:spcPct val="100000"/>
              </a:lnSpc>
              <a:spcBef>
                <a:spcPts val="695"/>
              </a:spcBef>
              <a:buClr>
                <a:srgbClr val="2A1A00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sz="1900" spc="-15" dirty="0">
                <a:latin typeface="Cambria"/>
                <a:cs typeface="Cambria"/>
              </a:rPr>
              <a:t>Single</a:t>
            </a:r>
            <a:r>
              <a:rPr sz="1900" spc="20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node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10" dirty="0">
                <a:latin typeface="Cambria"/>
                <a:cs typeface="Cambria"/>
              </a:rPr>
              <a:t>with</a:t>
            </a:r>
            <a:r>
              <a:rPr sz="1900" dirty="0">
                <a:latin typeface="Cambria"/>
                <a:cs typeface="Cambria"/>
              </a:rPr>
              <a:t> its</a:t>
            </a:r>
            <a:r>
              <a:rPr sz="1900" spc="-4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own</a:t>
            </a:r>
            <a:r>
              <a:rPr sz="190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feedback</a:t>
            </a:r>
            <a:endParaRPr sz="1900" dirty="0">
              <a:latin typeface="Cambria"/>
              <a:cs typeface="Cambria"/>
            </a:endParaRPr>
          </a:p>
          <a:p>
            <a:pPr marL="469900" indent="-457834">
              <a:lnSpc>
                <a:spcPct val="100000"/>
              </a:lnSpc>
              <a:spcBef>
                <a:spcPts val="720"/>
              </a:spcBef>
              <a:buClr>
                <a:srgbClr val="2A1A00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sz="1900" spc="-15" dirty="0">
                <a:latin typeface="Cambria"/>
                <a:cs typeface="Cambria"/>
              </a:rPr>
              <a:t>Single</a:t>
            </a:r>
            <a:r>
              <a:rPr sz="1900" spc="10" dirty="0">
                <a:latin typeface="Cambria"/>
                <a:cs typeface="Cambria"/>
              </a:rPr>
              <a:t> </a:t>
            </a:r>
            <a:r>
              <a:rPr sz="1900" spc="-25" dirty="0">
                <a:latin typeface="Cambria"/>
                <a:cs typeface="Cambria"/>
              </a:rPr>
              <a:t>layer</a:t>
            </a:r>
            <a:r>
              <a:rPr sz="1900" spc="-1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recurrent</a:t>
            </a:r>
            <a:r>
              <a:rPr sz="1900" spc="-60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network</a:t>
            </a:r>
            <a:endParaRPr sz="1900" dirty="0">
              <a:latin typeface="Cambria"/>
              <a:cs typeface="Cambria"/>
            </a:endParaRPr>
          </a:p>
          <a:p>
            <a:pPr marL="469900" indent="-457834">
              <a:lnSpc>
                <a:spcPct val="100000"/>
              </a:lnSpc>
              <a:spcBef>
                <a:spcPts val="700"/>
              </a:spcBef>
              <a:buClr>
                <a:srgbClr val="2A1A00"/>
              </a:buClr>
              <a:buAutoNum type="alphaLcParenR"/>
              <a:tabLst>
                <a:tab pos="469900" algn="l"/>
                <a:tab pos="470534" algn="l"/>
              </a:tabLst>
            </a:pPr>
            <a:r>
              <a:rPr sz="1900" spc="-15" dirty="0">
                <a:latin typeface="Cambria"/>
                <a:cs typeface="Cambria"/>
              </a:rPr>
              <a:t>Multilayer</a:t>
            </a:r>
            <a:r>
              <a:rPr sz="1900" spc="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recurrent</a:t>
            </a:r>
            <a:r>
              <a:rPr sz="1900" spc="-95" dirty="0">
                <a:latin typeface="Cambria"/>
                <a:cs typeface="Cambria"/>
              </a:rPr>
              <a:t> </a:t>
            </a:r>
            <a:r>
              <a:rPr sz="1900" spc="-5" dirty="0">
                <a:latin typeface="Cambria"/>
                <a:cs typeface="Cambria"/>
              </a:rPr>
              <a:t>network</a:t>
            </a:r>
            <a:endParaRPr sz="1900" dirty="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31572" y="9794821"/>
            <a:ext cx="341248" cy="415979"/>
          </a:xfrm>
          <a:custGeom>
            <a:avLst/>
            <a:gdLst/>
            <a:ahLst/>
            <a:cxnLst/>
            <a:rect l="l" t="t" r="r" b="b"/>
            <a:pathLst>
              <a:path w="405765" h="576579">
                <a:moveTo>
                  <a:pt x="178562" y="532688"/>
                </a:moveTo>
                <a:lnTo>
                  <a:pt x="139064" y="542289"/>
                </a:lnTo>
                <a:lnTo>
                  <a:pt x="94614" y="547750"/>
                </a:lnTo>
                <a:lnTo>
                  <a:pt x="40004" y="551052"/>
                </a:lnTo>
                <a:lnTo>
                  <a:pt x="0" y="551687"/>
                </a:lnTo>
                <a:lnTo>
                  <a:pt x="253" y="576071"/>
                </a:lnTo>
                <a:lnTo>
                  <a:pt x="41148" y="575436"/>
                </a:lnTo>
                <a:lnTo>
                  <a:pt x="79248" y="573404"/>
                </a:lnTo>
                <a:lnTo>
                  <a:pt x="129159" y="568324"/>
                </a:lnTo>
                <a:lnTo>
                  <a:pt x="168401" y="561212"/>
                </a:lnTo>
                <a:lnTo>
                  <a:pt x="202946" y="542289"/>
                </a:lnTo>
                <a:lnTo>
                  <a:pt x="178562" y="542289"/>
                </a:lnTo>
                <a:lnTo>
                  <a:pt x="178562" y="532688"/>
                </a:lnTo>
                <a:close/>
              </a:path>
              <a:path w="405765" h="576579">
                <a:moveTo>
                  <a:pt x="179261" y="537390"/>
                </a:moveTo>
                <a:lnTo>
                  <a:pt x="178562" y="538606"/>
                </a:lnTo>
                <a:lnTo>
                  <a:pt x="178562" y="542289"/>
                </a:lnTo>
                <a:lnTo>
                  <a:pt x="179261" y="537390"/>
                </a:lnTo>
                <a:close/>
              </a:path>
              <a:path w="405765" h="576579">
                <a:moveTo>
                  <a:pt x="202946" y="528573"/>
                </a:moveTo>
                <a:lnTo>
                  <a:pt x="185674" y="528573"/>
                </a:lnTo>
                <a:lnTo>
                  <a:pt x="183075" y="530762"/>
                </a:lnTo>
                <a:lnTo>
                  <a:pt x="179261" y="537390"/>
                </a:lnTo>
                <a:lnTo>
                  <a:pt x="178562" y="542289"/>
                </a:lnTo>
                <a:lnTo>
                  <a:pt x="202946" y="542289"/>
                </a:lnTo>
                <a:lnTo>
                  <a:pt x="202946" y="528573"/>
                </a:lnTo>
                <a:close/>
              </a:path>
              <a:path w="405765" h="576579">
                <a:moveTo>
                  <a:pt x="182987" y="530320"/>
                </a:moveTo>
                <a:lnTo>
                  <a:pt x="180593" y="531875"/>
                </a:lnTo>
                <a:lnTo>
                  <a:pt x="178688" y="532637"/>
                </a:lnTo>
                <a:lnTo>
                  <a:pt x="178562" y="538606"/>
                </a:lnTo>
                <a:lnTo>
                  <a:pt x="179577" y="535177"/>
                </a:lnTo>
                <a:lnTo>
                  <a:pt x="180534" y="535177"/>
                </a:lnTo>
                <a:lnTo>
                  <a:pt x="181996" y="532637"/>
                </a:lnTo>
                <a:lnTo>
                  <a:pt x="180848" y="532637"/>
                </a:lnTo>
                <a:lnTo>
                  <a:pt x="182987" y="530320"/>
                </a:lnTo>
                <a:close/>
              </a:path>
              <a:path w="405765" h="576579">
                <a:moveTo>
                  <a:pt x="179577" y="535177"/>
                </a:moveTo>
                <a:lnTo>
                  <a:pt x="178562" y="538606"/>
                </a:lnTo>
                <a:lnTo>
                  <a:pt x="179261" y="537390"/>
                </a:lnTo>
                <a:lnTo>
                  <a:pt x="179577" y="535177"/>
                </a:lnTo>
                <a:close/>
              </a:path>
              <a:path w="405765" h="576579">
                <a:moveTo>
                  <a:pt x="180534" y="535177"/>
                </a:moveTo>
                <a:lnTo>
                  <a:pt x="179577" y="535177"/>
                </a:lnTo>
                <a:lnTo>
                  <a:pt x="179261" y="537390"/>
                </a:lnTo>
                <a:lnTo>
                  <a:pt x="180534" y="535177"/>
                </a:lnTo>
                <a:close/>
              </a:path>
              <a:path w="405765" h="576579">
                <a:moveTo>
                  <a:pt x="205448" y="288057"/>
                </a:moveTo>
                <a:lnTo>
                  <a:pt x="202056" y="289559"/>
                </a:lnTo>
                <a:lnTo>
                  <a:pt x="201040" y="290067"/>
                </a:lnTo>
                <a:lnTo>
                  <a:pt x="199898" y="290575"/>
                </a:lnTo>
                <a:lnTo>
                  <a:pt x="198881" y="291210"/>
                </a:lnTo>
                <a:lnTo>
                  <a:pt x="193928" y="294512"/>
                </a:lnTo>
                <a:lnTo>
                  <a:pt x="192024" y="295655"/>
                </a:lnTo>
                <a:lnTo>
                  <a:pt x="190246" y="297179"/>
                </a:lnTo>
                <a:lnTo>
                  <a:pt x="188849" y="298830"/>
                </a:lnTo>
                <a:lnTo>
                  <a:pt x="185800" y="302259"/>
                </a:lnTo>
                <a:lnTo>
                  <a:pt x="183387" y="304799"/>
                </a:lnTo>
                <a:lnTo>
                  <a:pt x="181737" y="307974"/>
                </a:lnTo>
                <a:lnTo>
                  <a:pt x="180339" y="312419"/>
                </a:lnTo>
                <a:lnTo>
                  <a:pt x="179507" y="314959"/>
                </a:lnTo>
                <a:lnTo>
                  <a:pt x="178942" y="316991"/>
                </a:lnTo>
                <a:lnTo>
                  <a:pt x="178562" y="319404"/>
                </a:lnTo>
                <a:lnTo>
                  <a:pt x="178562" y="532688"/>
                </a:lnTo>
                <a:lnTo>
                  <a:pt x="180593" y="531875"/>
                </a:lnTo>
                <a:lnTo>
                  <a:pt x="182987" y="530320"/>
                </a:lnTo>
                <a:lnTo>
                  <a:pt x="183896" y="529335"/>
                </a:lnTo>
                <a:lnTo>
                  <a:pt x="184501" y="529335"/>
                </a:lnTo>
                <a:lnTo>
                  <a:pt x="185674" y="528573"/>
                </a:lnTo>
                <a:lnTo>
                  <a:pt x="202946" y="528573"/>
                </a:lnTo>
                <a:lnTo>
                  <a:pt x="202946" y="321817"/>
                </a:lnTo>
                <a:lnTo>
                  <a:pt x="237616" y="303021"/>
                </a:lnTo>
                <a:lnTo>
                  <a:pt x="248687" y="300467"/>
                </a:lnTo>
                <a:lnTo>
                  <a:pt x="243966" y="299592"/>
                </a:lnTo>
                <a:lnTo>
                  <a:pt x="231139" y="296671"/>
                </a:lnTo>
                <a:lnTo>
                  <a:pt x="219455" y="293496"/>
                </a:lnTo>
                <a:lnTo>
                  <a:pt x="208534" y="289559"/>
                </a:lnTo>
                <a:lnTo>
                  <a:pt x="205448" y="288057"/>
                </a:lnTo>
                <a:close/>
              </a:path>
              <a:path w="405765" h="576579">
                <a:moveTo>
                  <a:pt x="183534" y="529964"/>
                </a:moveTo>
                <a:lnTo>
                  <a:pt x="182987" y="530320"/>
                </a:lnTo>
                <a:lnTo>
                  <a:pt x="180848" y="532637"/>
                </a:lnTo>
                <a:lnTo>
                  <a:pt x="183075" y="530762"/>
                </a:lnTo>
                <a:lnTo>
                  <a:pt x="183534" y="529964"/>
                </a:lnTo>
                <a:close/>
              </a:path>
              <a:path w="405765" h="576579">
                <a:moveTo>
                  <a:pt x="183075" y="530762"/>
                </a:moveTo>
                <a:lnTo>
                  <a:pt x="180848" y="532637"/>
                </a:lnTo>
                <a:lnTo>
                  <a:pt x="181996" y="532637"/>
                </a:lnTo>
                <a:lnTo>
                  <a:pt x="183075" y="530762"/>
                </a:lnTo>
                <a:close/>
              </a:path>
              <a:path w="405765" h="576579">
                <a:moveTo>
                  <a:pt x="185674" y="528573"/>
                </a:moveTo>
                <a:lnTo>
                  <a:pt x="183534" y="529964"/>
                </a:lnTo>
                <a:lnTo>
                  <a:pt x="183075" y="530762"/>
                </a:lnTo>
                <a:lnTo>
                  <a:pt x="185674" y="528573"/>
                </a:lnTo>
                <a:close/>
              </a:path>
              <a:path w="405765" h="576579">
                <a:moveTo>
                  <a:pt x="183896" y="529335"/>
                </a:moveTo>
                <a:lnTo>
                  <a:pt x="182987" y="530320"/>
                </a:lnTo>
                <a:lnTo>
                  <a:pt x="183534" y="529964"/>
                </a:lnTo>
                <a:lnTo>
                  <a:pt x="183896" y="529335"/>
                </a:lnTo>
                <a:close/>
              </a:path>
              <a:path w="405765" h="576579">
                <a:moveTo>
                  <a:pt x="184501" y="529335"/>
                </a:moveTo>
                <a:lnTo>
                  <a:pt x="183896" y="529335"/>
                </a:lnTo>
                <a:lnTo>
                  <a:pt x="183534" y="529964"/>
                </a:lnTo>
                <a:lnTo>
                  <a:pt x="184501" y="529335"/>
                </a:lnTo>
                <a:close/>
              </a:path>
              <a:path w="405765" h="576579">
                <a:moveTo>
                  <a:pt x="405383" y="288037"/>
                </a:moveTo>
                <a:lnTo>
                  <a:pt x="364744" y="288670"/>
                </a:lnTo>
                <a:lnTo>
                  <a:pt x="308990" y="292099"/>
                </a:lnTo>
                <a:lnTo>
                  <a:pt x="262254" y="297941"/>
                </a:lnTo>
                <a:lnTo>
                  <a:pt x="248687" y="300467"/>
                </a:lnTo>
                <a:lnTo>
                  <a:pt x="257682" y="302132"/>
                </a:lnTo>
                <a:lnTo>
                  <a:pt x="306704" y="308228"/>
                </a:lnTo>
                <a:lnTo>
                  <a:pt x="363727" y="311784"/>
                </a:lnTo>
                <a:lnTo>
                  <a:pt x="405383" y="312419"/>
                </a:lnTo>
                <a:lnTo>
                  <a:pt x="405383" y="288037"/>
                </a:lnTo>
                <a:close/>
              </a:path>
              <a:path w="405765" h="576579">
                <a:moveTo>
                  <a:pt x="248781" y="275631"/>
                </a:moveTo>
                <a:lnTo>
                  <a:pt x="210947" y="285622"/>
                </a:lnTo>
                <a:lnTo>
                  <a:pt x="205448" y="288057"/>
                </a:lnTo>
                <a:lnTo>
                  <a:pt x="208534" y="289559"/>
                </a:lnTo>
                <a:lnTo>
                  <a:pt x="219455" y="293496"/>
                </a:lnTo>
                <a:lnTo>
                  <a:pt x="231139" y="296671"/>
                </a:lnTo>
                <a:lnTo>
                  <a:pt x="243966" y="299592"/>
                </a:lnTo>
                <a:lnTo>
                  <a:pt x="248687" y="300467"/>
                </a:lnTo>
                <a:lnTo>
                  <a:pt x="249174" y="300354"/>
                </a:lnTo>
                <a:lnTo>
                  <a:pt x="262254" y="297941"/>
                </a:lnTo>
                <a:lnTo>
                  <a:pt x="308990" y="292099"/>
                </a:lnTo>
                <a:lnTo>
                  <a:pt x="364744" y="288670"/>
                </a:lnTo>
                <a:lnTo>
                  <a:pt x="405383" y="288037"/>
                </a:lnTo>
                <a:lnTo>
                  <a:pt x="364744" y="287400"/>
                </a:lnTo>
                <a:lnTo>
                  <a:pt x="308990" y="283971"/>
                </a:lnTo>
                <a:lnTo>
                  <a:pt x="262254" y="278256"/>
                </a:lnTo>
                <a:lnTo>
                  <a:pt x="248781" y="275631"/>
                </a:lnTo>
                <a:close/>
              </a:path>
              <a:path w="405765" h="576579">
                <a:moveTo>
                  <a:pt x="178562" y="43512"/>
                </a:moveTo>
                <a:lnTo>
                  <a:pt x="178562" y="256793"/>
                </a:lnTo>
                <a:lnTo>
                  <a:pt x="178942" y="259079"/>
                </a:lnTo>
                <a:lnTo>
                  <a:pt x="179577" y="261492"/>
                </a:lnTo>
                <a:lnTo>
                  <a:pt x="180796" y="265175"/>
                </a:lnTo>
                <a:lnTo>
                  <a:pt x="181737" y="268350"/>
                </a:lnTo>
                <a:lnTo>
                  <a:pt x="183514" y="271525"/>
                </a:lnTo>
                <a:lnTo>
                  <a:pt x="186054" y="274192"/>
                </a:lnTo>
                <a:lnTo>
                  <a:pt x="189102" y="277494"/>
                </a:lnTo>
                <a:lnTo>
                  <a:pt x="190500" y="279145"/>
                </a:lnTo>
                <a:lnTo>
                  <a:pt x="192150" y="280415"/>
                </a:lnTo>
                <a:lnTo>
                  <a:pt x="193928" y="281558"/>
                </a:lnTo>
                <a:lnTo>
                  <a:pt x="198881" y="284860"/>
                </a:lnTo>
                <a:lnTo>
                  <a:pt x="205448" y="288057"/>
                </a:lnTo>
                <a:lnTo>
                  <a:pt x="210947" y="285622"/>
                </a:lnTo>
                <a:lnTo>
                  <a:pt x="221106" y="282193"/>
                </a:lnTo>
                <a:lnTo>
                  <a:pt x="232155" y="279272"/>
                </a:lnTo>
                <a:lnTo>
                  <a:pt x="244855" y="276351"/>
                </a:lnTo>
                <a:lnTo>
                  <a:pt x="248781" y="275631"/>
                </a:lnTo>
                <a:lnTo>
                  <a:pt x="237489" y="273176"/>
                </a:lnTo>
                <a:lnTo>
                  <a:pt x="202946" y="254253"/>
                </a:lnTo>
                <a:lnTo>
                  <a:pt x="202946" y="47497"/>
                </a:lnTo>
                <a:lnTo>
                  <a:pt x="185674" y="47497"/>
                </a:lnTo>
                <a:lnTo>
                  <a:pt x="184306" y="46608"/>
                </a:lnTo>
                <a:lnTo>
                  <a:pt x="183641" y="46608"/>
                </a:lnTo>
                <a:lnTo>
                  <a:pt x="182729" y="45583"/>
                </a:lnTo>
                <a:lnTo>
                  <a:pt x="182021" y="45123"/>
                </a:lnTo>
                <a:lnTo>
                  <a:pt x="179069" y="43687"/>
                </a:lnTo>
                <a:lnTo>
                  <a:pt x="178562" y="43512"/>
                </a:lnTo>
                <a:close/>
              </a:path>
              <a:path w="405765" h="576579">
                <a:moveTo>
                  <a:pt x="405383" y="263651"/>
                </a:moveTo>
                <a:lnTo>
                  <a:pt x="364235" y="264286"/>
                </a:lnTo>
                <a:lnTo>
                  <a:pt x="325247" y="266318"/>
                </a:lnTo>
                <a:lnTo>
                  <a:pt x="273812" y="271525"/>
                </a:lnTo>
                <a:lnTo>
                  <a:pt x="248781" y="275631"/>
                </a:lnTo>
                <a:lnTo>
                  <a:pt x="262254" y="278256"/>
                </a:lnTo>
                <a:lnTo>
                  <a:pt x="308990" y="283971"/>
                </a:lnTo>
                <a:lnTo>
                  <a:pt x="364744" y="287400"/>
                </a:lnTo>
                <a:lnTo>
                  <a:pt x="405383" y="288032"/>
                </a:lnTo>
                <a:lnTo>
                  <a:pt x="405383" y="263651"/>
                </a:lnTo>
                <a:close/>
              </a:path>
              <a:path w="405765" h="576579">
                <a:moveTo>
                  <a:pt x="183111" y="45654"/>
                </a:moveTo>
                <a:lnTo>
                  <a:pt x="183266" y="45933"/>
                </a:lnTo>
                <a:lnTo>
                  <a:pt x="185674" y="47497"/>
                </a:lnTo>
                <a:lnTo>
                  <a:pt x="183881" y="45973"/>
                </a:lnTo>
                <a:lnTo>
                  <a:pt x="183111" y="45654"/>
                </a:lnTo>
                <a:close/>
              </a:path>
              <a:path w="405765" h="576579">
                <a:moveTo>
                  <a:pt x="202946" y="33781"/>
                </a:moveTo>
                <a:lnTo>
                  <a:pt x="178562" y="33781"/>
                </a:lnTo>
                <a:lnTo>
                  <a:pt x="179270" y="38739"/>
                </a:lnTo>
                <a:lnTo>
                  <a:pt x="182759" y="45020"/>
                </a:lnTo>
                <a:lnTo>
                  <a:pt x="185674" y="47497"/>
                </a:lnTo>
                <a:lnTo>
                  <a:pt x="202946" y="47497"/>
                </a:lnTo>
                <a:lnTo>
                  <a:pt x="202946" y="33781"/>
                </a:lnTo>
                <a:close/>
              </a:path>
              <a:path w="405765" h="576579">
                <a:moveTo>
                  <a:pt x="182732" y="45586"/>
                </a:moveTo>
                <a:lnTo>
                  <a:pt x="183641" y="46608"/>
                </a:lnTo>
                <a:lnTo>
                  <a:pt x="183266" y="45933"/>
                </a:lnTo>
                <a:lnTo>
                  <a:pt x="182732" y="45586"/>
                </a:lnTo>
                <a:close/>
              </a:path>
              <a:path w="405765" h="576579">
                <a:moveTo>
                  <a:pt x="183266" y="45933"/>
                </a:moveTo>
                <a:lnTo>
                  <a:pt x="183641" y="46608"/>
                </a:lnTo>
                <a:lnTo>
                  <a:pt x="184306" y="46608"/>
                </a:lnTo>
                <a:lnTo>
                  <a:pt x="183266" y="45933"/>
                </a:lnTo>
                <a:close/>
              </a:path>
              <a:path w="405765" h="576579">
                <a:moveTo>
                  <a:pt x="183072" y="45583"/>
                </a:moveTo>
                <a:lnTo>
                  <a:pt x="183768" y="45973"/>
                </a:lnTo>
                <a:lnTo>
                  <a:pt x="183072" y="45583"/>
                </a:lnTo>
                <a:close/>
              </a:path>
              <a:path w="405765" h="576579">
                <a:moveTo>
                  <a:pt x="182759" y="45020"/>
                </a:moveTo>
                <a:lnTo>
                  <a:pt x="183072" y="45583"/>
                </a:lnTo>
                <a:lnTo>
                  <a:pt x="183768" y="45973"/>
                </a:lnTo>
                <a:lnTo>
                  <a:pt x="182759" y="45020"/>
                </a:lnTo>
                <a:close/>
              </a:path>
              <a:path w="405765" h="576579">
                <a:moveTo>
                  <a:pt x="182550" y="45381"/>
                </a:moveTo>
                <a:lnTo>
                  <a:pt x="182730" y="45583"/>
                </a:lnTo>
                <a:lnTo>
                  <a:pt x="183266" y="45933"/>
                </a:lnTo>
                <a:lnTo>
                  <a:pt x="183111" y="45654"/>
                </a:lnTo>
                <a:lnTo>
                  <a:pt x="182550" y="45381"/>
                </a:lnTo>
                <a:close/>
              </a:path>
              <a:path w="405765" h="576579">
                <a:moveTo>
                  <a:pt x="182392" y="45203"/>
                </a:moveTo>
                <a:lnTo>
                  <a:pt x="182550" y="45381"/>
                </a:lnTo>
                <a:lnTo>
                  <a:pt x="183111" y="45654"/>
                </a:lnTo>
                <a:lnTo>
                  <a:pt x="182392" y="45203"/>
                </a:lnTo>
                <a:close/>
              </a:path>
              <a:path w="405765" h="576579">
                <a:moveTo>
                  <a:pt x="182021" y="45123"/>
                </a:moveTo>
                <a:lnTo>
                  <a:pt x="182732" y="45586"/>
                </a:lnTo>
                <a:lnTo>
                  <a:pt x="182550" y="45381"/>
                </a:lnTo>
                <a:lnTo>
                  <a:pt x="182021" y="45123"/>
                </a:lnTo>
                <a:close/>
              </a:path>
              <a:path w="405765" h="576579">
                <a:moveTo>
                  <a:pt x="180593" y="43179"/>
                </a:moveTo>
                <a:lnTo>
                  <a:pt x="182392" y="45203"/>
                </a:lnTo>
                <a:lnTo>
                  <a:pt x="183072" y="45583"/>
                </a:lnTo>
                <a:lnTo>
                  <a:pt x="182759" y="45020"/>
                </a:lnTo>
                <a:lnTo>
                  <a:pt x="180593" y="43179"/>
                </a:lnTo>
                <a:close/>
              </a:path>
              <a:path w="405765" h="576579">
                <a:moveTo>
                  <a:pt x="180593" y="44195"/>
                </a:moveTo>
                <a:lnTo>
                  <a:pt x="182021" y="45123"/>
                </a:lnTo>
                <a:lnTo>
                  <a:pt x="182550" y="45381"/>
                </a:lnTo>
                <a:lnTo>
                  <a:pt x="182392" y="45203"/>
                </a:lnTo>
                <a:lnTo>
                  <a:pt x="180593" y="44195"/>
                </a:lnTo>
                <a:close/>
              </a:path>
              <a:path w="405765" h="576579">
                <a:moveTo>
                  <a:pt x="181497" y="44195"/>
                </a:moveTo>
                <a:lnTo>
                  <a:pt x="180593" y="44195"/>
                </a:lnTo>
                <a:lnTo>
                  <a:pt x="182392" y="45203"/>
                </a:lnTo>
                <a:lnTo>
                  <a:pt x="181497" y="44195"/>
                </a:lnTo>
                <a:close/>
              </a:path>
              <a:path w="405765" h="576579">
                <a:moveTo>
                  <a:pt x="178562" y="37464"/>
                </a:moveTo>
                <a:lnTo>
                  <a:pt x="178562" y="43512"/>
                </a:lnTo>
                <a:lnTo>
                  <a:pt x="179069" y="43687"/>
                </a:lnTo>
                <a:lnTo>
                  <a:pt x="182021" y="45123"/>
                </a:lnTo>
                <a:lnTo>
                  <a:pt x="180593" y="44195"/>
                </a:lnTo>
                <a:lnTo>
                  <a:pt x="181497" y="44195"/>
                </a:lnTo>
                <a:lnTo>
                  <a:pt x="180593" y="43179"/>
                </a:lnTo>
                <a:lnTo>
                  <a:pt x="181737" y="43179"/>
                </a:lnTo>
                <a:lnTo>
                  <a:pt x="180466" y="40893"/>
                </a:lnTo>
                <a:lnTo>
                  <a:pt x="179577" y="40893"/>
                </a:lnTo>
                <a:lnTo>
                  <a:pt x="178562" y="37464"/>
                </a:lnTo>
                <a:close/>
              </a:path>
              <a:path w="405765" h="576579">
                <a:moveTo>
                  <a:pt x="181737" y="43179"/>
                </a:moveTo>
                <a:lnTo>
                  <a:pt x="180593" y="43179"/>
                </a:lnTo>
                <a:lnTo>
                  <a:pt x="182759" y="45020"/>
                </a:lnTo>
                <a:lnTo>
                  <a:pt x="181737" y="43179"/>
                </a:lnTo>
                <a:close/>
              </a:path>
              <a:path w="405765" h="576579">
                <a:moveTo>
                  <a:pt x="253" y="0"/>
                </a:moveTo>
                <a:lnTo>
                  <a:pt x="0" y="24383"/>
                </a:lnTo>
                <a:lnTo>
                  <a:pt x="20827" y="24510"/>
                </a:lnTo>
                <a:lnTo>
                  <a:pt x="40512" y="25018"/>
                </a:lnTo>
                <a:lnTo>
                  <a:pt x="94996" y="28447"/>
                </a:lnTo>
                <a:lnTo>
                  <a:pt x="139953" y="34035"/>
                </a:lnTo>
                <a:lnTo>
                  <a:pt x="178562" y="43512"/>
                </a:lnTo>
                <a:lnTo>
                  <a:pt x="178562" y="33781"/>
                </a:lnTo>
                <a:lnTo>
                  <a:pt x="202946" y="33781"/>
                </a:lnTo>
                <a:lnTo>
                  <a:pt x="201929" y="30352"/>
                </a:lnTo>
                <a:lnTo>
                  <a:pt x="156590" y="12318"/>
                </a:lnTo>
                <a:lnTo>
                  <a:pt x="113537" y="5841"/>
                </a:lnTo>
                <a:lnTo>
                  <a:pt x="60578" y="1523"/>
                </a:lnTo>
                <a:lnTo>
                  <a:pt x="20954" y="126"/>
                </a:lnTo>
                <a:lnTo>
                  <a:pt x="253" y="0"/>
                </a:lnTo>
                <a:close/>
              </a:path>
              <a:path w="405765" h="576579">
                <a:moveTo>
                  <a:pt x="178562" y="37464"/>
                </a:moveTo>
                <a:lnTo>
                  <a:pt x="179577" y="40893"/>
                </a:lnTo>
                <a:lnTo>
                  <a:pt x="179267" y="38734"/>
                </a:lnTo>
                <a:lnTo>
                  <a:pt x="178562" y="37464"/>
                </a:lnTo>
                <a:close/>
              </a:path>
              <a:path w="405765" h="576579">
                <a:moveTo>
                  <a:pt x="179270" y="38739"/>
                </a:moveTo>
                <a:lnTo>
                  <a:pt x="179577" y="40893"/>
                </a:lnTo>
                <a:lnTo>
                  <a:pt x="180466" y="40893"/>
                </a:lnTo>
                <a:lnTo>
                  <a:pt x="179270" y="38739"/>
                </a:lnTo>
                <a:close/>
              </a:path>
              <a:path w="405765" h="576579">
                <a:moveTo>
                  <a:pt x="178562" y="33781"/>
                </a:moveTo>
                <a:lnTo>
                  <a:pt x="178562" y="37464"/>
                </a:lnTo>
                <a:lnTo>
                  <a:pt x="179270" y="38739"/>
                </a:lnTo>
                <a:lnTo>
                  <a:pt x="178562" y="33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243105" y="10535285"/>
            <a:ext cx="2927985" cy="984885"/>
            <a:chOff x="6107938" y="5614415"/>
            <a:chExt cx="2927985" cy="984885"/>
          </a:xfrm>
        </p:grpSpPr>
        <p:sp>
          <p:nvSpPr>
            <p:cNvPr id="11" name="object 11"/>
            <p:cNvSpPr/>
            <p:nvPr/>
          </p:nvSpPr>
          <p:spPr>
            <a:xfrm>
              <a:off x="6107938" y="5614415"/>
              <a:ext cx="573405" cy="984885"/>
            </a:xfrm>
            <a:custGeom>
              <a:avLst/>
              <a:gdLst/>
              <a:ahLst/>
              <a:cxnLst/>
              <a:rect l="l" t="t" r="r" b="b"/>
              <a:pathLst>
                <a:path w="573404" h="984884">
                  <a:moveTo>
                    <a:pt x="262382" y="929490"/>
                  </a:moveTo>
                  <a:lnTo>
                    <a:pt x="216026" y="943381"/>
                  </a:lnTo>
                  <a:lnTo>
                    <a:pt x="157479" y="952106"/>
                  </a:lnTo>
                  <a:lnTo>
                    <a:pt x="109727" y="956487"/>
                  </a:lnTo>
                  <a:lnTo>
                    <a:pt x="56896" y="959192"/>
                  </a:lnTo>
                  <a:lnTo>
                    <a:pt x="0" y="960120"/>
                  </a:lnTo>
                  <a:lnTo>
                    <a:pt x="253" y="984504"/>
                  </a:lnTo>
                  <a:lnTo>
                    <a:pt x="57912" y="983551"/>
                  </a:lnTo>
                  <a:lnTo>
                    <a:pt x="111760" y="980782"/>
                  </a:lnTo>
                  <a:lnTo>
                    <a:pt x="160400" y="976312"/>
                  </a:lnTo>
                  <a:lnTo>
                    <a:pt x="202819" y="970495"/>
                  </a:lnTo>
                  <a:lnTo>
                    <a:pt x="245363" y="961542"/>
                  </a:lnTo>
                  <a:lnTo>
                    <a:pt x="280924" y="946404"/>
                  </a:lnTo>
                  <a:lnTo>
                    <a:pt x="286765" y="936777"/>
                  </a:lnTo>
                  <a:lnTo>
                    <a:pt x="262382" y="936777"/>
                  </a:lnTo>
                  <a:lnTo>
                    <a:pt x="262382" y="935545"/>
                  </a:lnTo>
                  <a:lnTo>
                    <a:pt x="262254" y="935545"/>
                  </a:lnTo>
                  <a:lnTo>
                    <a:pt x="262316" y="935143"/>
                  </a:lnTo>
                  <a:lnTo>
                    <a:pt x="262382" y="929490"/>
                  </a:lnTo>
                  <a:close/>
                </a:path>
                <a:path w="573404" h="984884">
                  <a:moveTo>
                    <a:pt x="262524" y="934691"/>
                  </a:moveTo>
                  <a:lnTo>
                    <a:pt x="262382" y="935143"/>
                  </a:lnTo>
                  <a:lnTo>
                    <a:pt x="262382" y="936777"/>
                  </a:lnTo>
                  <a:lnTo>
                    <a:pt x="262524" y="934691"/>
                  </a:lnTo>
                  <a:close/>
                </a:path>
                <a:path w="573404" h="984884">
                  <a:moveTo>
                    <a:pt x="286765" y="926477"/>
                  </a:moveTo>
                  <a:lnTo>
                    <a:pt x="266953" y="926477"/>
                  </a:lnTo>
                  <a:lnTo>
                    <a:pt x="265459" y="927683"/>
                  </a:lnTo>
                  <a:lnTo>
                    <a:pt x="262382" y="936777"/>
                  </a:lnTo>
                  <a:lnTo>
                    <a:pt x="286765" y="936777"/>
                  </a:lnTo>
                  <a:lnTo>
                    <a:pt x="286765" y="926477"/>
                  </a:lnTo>
                  <a:close/>
                </a:path>
                <a:path w="573404" h="984884">
                  <a:moveTo>
                    <a:pt x="262382" y="934719"/>
                  </a:moveTo>
                  <a:lnTo>
                    <a:pt x="262254" y="935545"/>
                  </a:lnTo>
                  <a:lnTo>
                    <a:pt x="262382" y="935143"/>
                  </a:lnTo>
                  <a:lnTo>
                    <a:pt x="262382" y="934719"/>
                  </a:lnTo>
                  <a:close/>
                </a:path>
                <a:path w="573404" h="984884">
                  <a:moveTo>
                    <a:pt x="262382" y="935143"/>
                  </a:moveTo>
                  <a:lnTo>
                    <a:pt x="262254" y="935545"/>
                  </a:lnTo>
                  <a:lnTo>
                    <a:pt x="262382" y="935545"/>
                  </a:lnTo>
                  <a:lnTo>
                    <a:pt x="262382" y="935143"/>
                  </a:lnTo>
                  <a:close/>
                </a:path>
                <a:path w="573404" h="984884">
                  <a:moveTo>
                    <a:pt x="262636" y="933069"/>
                  </a:moveTo>
                  <a:lnTo>
                    <a:pt x="262407" y="934554"/>
                  </a:lnTo>
                  <a:lnTo>
                    <a:pt x="262382" y="935143"/>
                  </a:lnTo>
                  <a:lnTo>
                    <a:pt x="262515" y="934719"/>
                  </a:lnTo>
                  <a:lnTo>
                    <a:pt x="262636" y="933069"/>
                  </a:lnTo>
                  <a:close/>
                </a:path>
                <a:path w="573404" h="984884">
                  <a:moveTo>
                    <a:pt x="265212" y="927683"/>
                  </a:moveTo>
                  <a:lnTo>
                    <a:pt x="263541" y="928827"/>
                  </a:lnTo>
                  <a:lnTo>
                    <a:pt x="262382" y="929490"/>
                  </a:lnTo>
                  <a:lnTo>
                    <a:pt x="262382" y="934719"/>
                  </a:lnTo>
                  <a:lnTo>
                    <a:pt x="262636" y="933069"/>
                  </a:lnTo>
                  <a:lnTo>
                    <a:pt x="263037" y="933069"/>
                  </a:lnTo>
                  <a:lnTo>
                    <a:pt x="263663" y="931087"/>
                  </a:lnTo>
                  <a:lnTo>
                    <a:pt x="263271" y="931087"/>
                  </a:lnTo>
                  <a:lnTo>
                    <a:pt x="264039" y="929490"/>
                  </a:lnTo>
                  <a:lnTo>
                    <a:pt x="264033" y="929259"/>
                  </a:lnTo>
                  <a:lnTo>
                    <a:pt x="264356" y="928827"/>
                  </a:lnTo>
                  <a:lnTo>
                    <a:pt x="264033" y="928827"/>
                  </a:lnTo>
                  <a:lnTo>
                    <a:pt x="265110" y="927819"/>
                  </a:lnTo>
                  <a:lnTo>
                    <a:pt x="265212" y="927683"/>
                  </a:lnTo>
                  <a:close/>
                </a:path>
                <a:path w="573404" h="984884">
                  <a:moveTo>
                    <a:pt x="263037" y="933069"/>
                  </a:moveTo>
                  <a:lnTo>
                    <a:pt x="262636" y="933069"/>
                  </a:lnTo>
                  <a:lnTo>
                    <a:pt x="262524" y="934691"/>
                  </a:lnTo>
                  <a:lnTo>
                    <a:pt x="263037" y="933069"/>
                  </a:lnTo>
                  <a:close/>
                </a:path>
                <a:path w="573404" h="984884">
                  <a:moveTo>
                    <a:pt x="264353" y="928905"/>
                  </a:moveTo>
                  <a:lnTo>
                    <a:pt x="263271" y="931087"/>
                  </a:lnTo>
                  <a:lnTo>
                    <a:pt x="264093" y="929725"/>
                  </a:lnTo>
                  <a:lnTo>
                    <a:pt x="264353" y="928905"/>
                  </a:lnTo>
                  <a:close/>
                </a:path>
                <a:path w="573404" h="984884">
                  <a:moveTo>
                    <a:pt x="264093" y="929725"/>
                  </a:moveTo>
                  <a:lnTo>
                    <a:pt x="263271" y="931087"/>
                  </a:lnTo>
                  <a:lnTo>
                    <a:pt x="263663" y="931087"/>
                  </a:lnTo>
                  <a:lnTo>
                    <a:pt x="264093" y="929725"/>
                  </a:lnTo>
                  <a:close/>
                </a:path>
                <a:path w="573404" h="984884">
                  <a:moveTo>
                    <a:pt x="265065" y="928118"/>
                  </a:moveTo>
                  <a:lnTo>
                    <a:pt x="264353" y="928905"/>
                  </a:lnTo>
                  <a:lnTo>
                    <a:pt x="264093" y="929725"/>
                  </a:lnTo>
                  <a:lnTo>
                    <a:pt x="265065" y="928118"/>
                  </a:lnTo>
                  <a:close/>
                </a:path>
                <a:path w="573404" h="984884">
                  <a:moveTo>
                    <a:pt x="320065" y="492294"/>
                  </a:moveTo>
                  <a:lnTo>
                    <a:pt x="283210" y="507250"/>
                  </a:lnTo>
                  <a:lnTo>
                    <a:pt x="268859" y="520458"/>
                  </a:lnTo>
                  <a:lnTo>
                    <a:pt x="267842" y="521766"/>
                  </a:lnTo>
                  <a:lnTo>
                    <a:pt x="262382" y="929490"/>
                  </a:lnTo>
                  <a:lnTo>
                    <a:pt x="263725" y="928712"/>
                  </a:lnTo>
                  <a:lnTo>
                    <a:pt x="265212" y="927683"/>
                  </a:lnTo>
                  <a:lnTo>
                    <a:pt x="265811" y="926884"/>
                  </a:lnTo>
                  <a:lnTo>
                    <a:pt x="266111" y="926884"/>
                  </a:lnTo>
                  <a:lnTo>
                    <a:pt x="266573" y="926452"/>
                  </a:lnTo>
                  <a:lnTo>
                    <a:pt x="286765" y="926452"/>
                  </a:lnTo>
                  <a:lnTo>
                    <a:pt x="286765" y="540067"/>
                  </a:lnTo>
                  <a:lnTo>
                    <a:pt x="321310" y="517296"/>
                  </a:lnTo>
                  <a:lnTo>
                    <a:pt x="370713" y="506247"/>
                  </a:lnTo>
                  <a:lnTo>
                    <a:pt x="381627" y="504610"/>
                  </a:lnTo>
                  <a:lnTo>
                    <a:pt x="366395" y="502246"/>
                  </a:lnTo>
                  <a:lnTo>
                    <a:pt x="346724" y="498678"/>
                  </a:lnTo>
                  <a:lnTo>
                    <a:pt x="329691" y="494817"/>
                  </a:lnTo>
                  <a:lnTo>
                    <a:pt x="321563" y="492734"/>
                  </a:lnTo>
                  <a:lnTo>
                    <a:pt x="320065" y="492294"/>
                  </a:lnTo>
                  <a:close/>
                </a:path>
                <a:path w="573404" h="984884">
                  <a:moveTo>
                    <a:pt x="264363" y="928817"/>
                  </a:moveTo>
                  <a:lnTo>
                    <a:pt x="264033" y="929259"/>
                  </a:lnTo>
                  <a:lnTo>
                    <a:pt x="264285" y="928980"/>
                  </a:lnTo>
                  <a:lnTo>
                    <a:pt x="264363" y="928817"/>
                  </a:lnTo>
                  <a:close/>
                </a:path>
                <a:path w="573404" h="984884">
                  <a:moveTo>
                    <a:pt x="264285" y="928980"/>
                  </a:moveTo>
                  <a:lnTo>
                    <a:pt x="264033" y="929259"/>
                  </a:lnTo>
                  <a:lnTo>
                    <a:pt x="264285" y="928980"/>
                  </a:lnTo>
                  <a:close/>
                </a:path>
                <a:path w="573404" h="984884">
                  <a:moveTo>
                    <a:pt x="265207" y="927882"/>
                  </a:moveTo>
                  <a:lnTo>
                    <a:pt x="264845" y="928173"/>
                  </a:lnTo>
                  <a:lnTo>
                    <a:pt x="264441" y="928712"/>
                  </a:lnTo>
                  <a:lnTo>
                    <a:pt x="264353" y="928905"/>
                  </a:lnTo>
                  <a:lnTo>
                    <a:pt x="265065" y="928118"/>
                  </a:lnTo>
                  <a:lnTo>
                    <a:pt x="265207" y="927882"/>
                  </a:lnTo>
                  <a:close/>
                </a:path>
                <a:path w="573404" h="984884">
                  <a:moveTo>
                    <a:pt x="265110" y="927819"/>
                  </a:moveTo>
                  <a:lnTo>
                    <a:pt x="264033" y="928827"/>
                  </a:lnTo>
                  <a:lnTo>
                    <a:pt x="264845" y="928173"/>
                  </a:lnTo>
                  <a:lnTo>
                    <a:pt x="265110" y="927819"/>
                  </a:lnTo>
                  <a:close/>
                </a:path>
                <a:path w="573404" h="984884">
                  <a:moveTo>
                    <a:pt x="264845" y="928173"/>
                  </a:moveTo>
                  <a:lnTo>
                    <a:pt x="264033" y="928827"/>
                  </a:lnTo>
                  <a:lnTo>
                    <a:pt x="264356" y="928827"/>
                  </a:lnTo>
                  <a:lnTo>
                    <a:pt x="264845" y="928173"/>
                  </a:lnTo>
                  <a:close/>
                </a:path>
                <a:path w="573404" h="984884">
                  <a:moveTo>
                    <a:pt x="264441" y="928712"/>
                  </a:moveTo>
                  <a:close/>
                </a:path>
                <a:path w="573404" h="984884">
                  <a:moveTo>
                    <a:pt x="265411" y="927545"/>
                  </a:moveTo>
                  <a:lnTo>
                    <a:pt x="265063" y="927882"/>
                  </a:lnTo>
                  <a:lnTo>
                    <a:pt x="264845" y="928173"/>
                  </a:lnTo>
                  <a:lnTo>
                    <a:pt x="265207" y="927882"/>
                  </a:lnTo>
                  <a:lnTo>
                    <a:pt x="265411" y="927545"/>
                  </a:lnTo>
                  <a:close/>
                </a:path>
                <a:path w="573404" h="984884">
                  <a:moveTo>
                    <a:pt x="265469" y="927671"/>
                  </a:moveTo>
                  <a:lnTo>
                    <a:pt x="265207" y="927882"/>
                  </a:lnTo>
                  <a:lnTo>
                    <a:pt x="265065" y="928118"/>
                  </a:lnTo>
                  <a:lnTo>
                    <a:pt x="265469" y="927671"/>
                  </a:lnTo>
                  <a:close/>
                </a:path>
                <a:path w="573404" h="984884">
                  <a:moveTo>
                    <a:pt x="265872" y="927226"/>
                  </a:moveTo>
                  <a:lnTo>
                    <a:pt x="265435" y="927529"/>
                  </a:lnTo>
                  <a:lnTo>
                    <a:pt x="265207" y="927882"/>
                  </a:lnTo>
                  <a:lnTo>
                    <a:pt x="265455" y="927683"/>
                  </a:lnTo>
                  <a:lnTo>
                    <a:pt x="265872" y="927226"/>
                  </a:lnTo>
                  <a:close/>
                </a:path>
                <a:path w="573404" h="984884">
                  <a:moveTo>
                    <a:pt x="265381" y="927566"/>
                  </a:moveTo>
                  <a:lnTo>
                    <a:pt x="265228" y="927671"/>
                  </a:lnTo>
                  <a:lnTo>
                    <a:pt x="265110" y="927819"/>
                  </a:lnTo>
                  <a:lnTo>
                    <a:pt x="265381" y="927566"/>
                  </a:lnTo>
                  <a:close/>
                </a:path>
                <a:path w="573404" h="984884">
                  <a:moveTo>
                    <a:pt x="265811" y="926884"/>
                  </a:moveTo>
                  <a:lnTo>
                    <a:pt x="265212" y="927683"/>
                  </a:lnTo>
                  <a:lnTo>
                    <a:pt x="265421" y="927529"/>
                  </a:lnTo>
                  <a:lnTo>
                    <a:pt x="265811" y="926884"/>
                  </a:lnTo>
                  <a:close/>
                </a:path>
                <a:path w="573404" h="984884">
                  <a:moveTo>
                    <a:pt x="266953" y="926477"/>
                  </a:moveTo>
                  <a:lnTo>
                    <a:pt x="265872" y="927226"/>
                  </a:lnTo>
                  <a:lnTo>
                    <a:pt x="265469" y="927671"/>
                  </a:lnTo>
                  <a:lnTo>
                    <a:pt x="266953" y="926477"/>
                  </a:lnTo>
                  <a:close/>
                </a:path>
                <a:path w="573404" h="984884">
                  <a:moveTo>
                    <a:pt x="266573" y="926452"/>
                  </a:moveTo>
                  <a:lnTo>
                    <a:pt x="265411" y="927545"/>
                  </a:lnTo>
                  <a:lnTo>
                    <a:pt x="265872" y="927226"/>
                  </a:lnTo>
                  <a:lnTo>
                    <a:pt x="266573" y="926452"/>
                  </a:lnTo>
                  <a:close/>
                </a:path>
                <a:path w="573404" h="984884">
                  <a:moveTo>
                    <a:pt x="266111" y="926884"/>
                  </a:moveTo>
                  <a:lnTo>
                    <a:pt x="265811" y="926884"/>
                  </a:lnTo>
                  <a:lnTo>
                    <a:pt x="265421" y="927529"/>
                  </a:lnTo>
                  <a:lnTo>
                    <a:pt x="266111" y="926884"/>
                  </a:lnTo>
                  <a:close/>
                </a:path>
                <a:path w="573404" h="984884">
                  <a:moveTo>
                    <a:pt x="286765" y="926452"/>
                  </a:moveTo>
                  <a:lnTo>
                    <a:pt x="266573" y="926452"/>
                  </a:lnTo>
                  <a:lnTo>
                    <a:pt x="265872" y="927226"/>
                  </a:lnTo>
                  <a:lnTo>
                    <a:pt x="266953" y="926477"/>
                  </a:lnTo>
                  <a:lnTo>
                    <a:pt x="286765" y="926477"/>
                  </a:lnTo>
                  <a:close/>
                </a:path>
                <a:path w="573404" h="984884">
                  <a:moveTo>
                    <a:pt x="573023" y="492254"/>
                  </a:moveTo>
                  <a:lnTo>
                    <a:pt x="515492" y="493204"/>
                  </a:lnTo>
                  <a:lnTo>
                    <a:pt x="461771" y="495960"/>
                  </a:lnTo>
                  <a:lnTo>
                    <a:pt x="413004" y="500443"/>
                  </a:lnTo>
                  <a:lnTo>
                    <a:pt x="381627" y="504610"/>
                  </a:lnTo>
                  <a:lnTo>
                    <a:pt x="387350" y="505498"/>
                  </a:lnTo>
                  <a:lnTo>
                    <a:pt x="434213" y="510705"/>
                  </a:lnTo>
                  <a:lnTo>
                    <a:pt x="486663" y="514400"/>
                  </a:lnTo>
                  <a:lnTo>
                    <a:pt x="543306" y="516343"/>
                  </a:lnTo>
                  <a:lnTo>
                    <a:pt x="573023" y="516636"/>
                  </a:lnTo>
                  <a:lnTo>
                    <a:pt x="573023" y="492254"/>
                  </a:lnTo>
                  <a:close/>
                </a:path>
                <a:path w="573404" h="984884">
                  <a:moveTo>
                    <a:pt x="381699" y="479946"/>
                  </a:moveTo>
                  <a:lnTo>
                    <a:pt x="330453" y="489483"/>
                  </a:lnTo>
                  <a:lnTo>
                    <a:pt x="320065" y="492294"/>
                  </a:lnTo>
                  <a:lnTo>
                    <a:pt x="321563" y="492734"/>
                  </a:lnTo>
                  <a:lnTo>
                    <a:pt x="329691" y="494817"/>
                  </a:lnTo>
                  <a:lnTo>
                    <a:pt x="346837" y="498703"/>
                  </a:lnTo>
                  <a:lnTo>
                    <a:pt x="366395" y="502246"/>
                  </a:lnTo>
                  <a:lnTo>
                    <a:pt x="381627" y="504610"/>
                  </a:lnTo>
                  <a:lnTo>
                    <a:pt x="391033" y="503199"/>
                  </a:lnTo>
                  <a:lnTo>
                    <a:pt x="413004" y="500443"/>
                  </a:lnTo>
                  <a:lnTo>
                    <a:pt x="461771" y="495960"/>
                  </a:lnTo>
                  <a:lnTo>
                    <a:pt x="515492" y="493204"/>
                  </a:lnTo>
                  <a:lnTo>
                    <a:pt x="573023" y="492254"/>
                  </a:lnTo>
                  <a:lnTo>
                    <a:pt x="543940" y="491959"/>
                  </a:lnTo>
                  <a:lnTo>
                    <a:pt x="488061" y="490054"/>
                  </a:lnTo>
                  <a:lnTo>
                    <a:pt x="436626" y="486435"/>
                  </a:lnTo>
                  <a:lnTo>
                    <a:pt x="391033" y="481393"/>
                  </a:lnTo>
                  <a:lnTo>
                    <a:pt x="381699" y="479946"/>
                  </a:lnTo>
                  <a:close/>
                </a:path>
                <a:path w="573404" h="984884">
                  <a:moveTo>
                    <a:pt x="262382" y="55122"/>
                  </a:moveTo>
                  <a:lnTo>
                    <a:pt x="262509" y="447001"/>
                  </a:lnTo>
                  <a:lnTo>
                    <a:pt x="268859" y="464146"/>
                  </a:lnTo>
                  <a:lnTo>
                    <a:pt x="271399" y="467525"/>
                  </a:lnTo>
                  <a:lnTo>
                    <a:pt x="306832" y="488137"/>
                  </a:lnTo>
                  <a:lnTo>
                    <a:pt x="320065" y="492294"/>
                  </a:lnTo>
                  <a:lnTo>
                    <a:pt x="321945" y="491756"/>
                  </a:lnTo>
                  <a:lnTo>
                    <a:pt x="330453" y="489483"/>
                  </a:lnTo>
                  <a:lnTo>
                    <a:pt x="347725" y="485711"/>
                  </a:lnTo>
                  <a:lnTo>
                    <a:pt x="367029" y="482142"/>
                  </a:lnTo>
                  <a:lnTo>
                    <a:pt x="381699" y="479946"/>
                  </a:lnTo>
                  <a:lnTo>
                    <a:pt x="370713" y="478243"/>
                  </a:lnTo>
                  <a:lnTo>
                    <a:pt x="328295" y="469290"/>
                  </a:lnTo>
                  <a:lnTo>
                    <a:pt x="292608" y="454152"/>
                  </a:lnTo>
                  <a:lnTo>
                    <a:pt x="286765" y="444525"/>
                  </a:lnTo>
                  <a:lnTo>
                    <a:pt x="286765" y="58153"/>
                  </a:lnTo>
                  <a:lnTo>
                    <a:pt x="266573" y="58153"/>
                  </a:lnTo>
                  <a:lnTo>
                    <a:pt x="266097" y="57708"/>
                  </a:lnTo>
                  <a:lnTo>
                    <a:pt x="265811" y="57708"/>
                  </a:lnTo>
                  <a:lnTo>
                    <a:pt x="265109" y="56784"/>
                  </a:lnTo>
                  <a:lnTo>
                    <a:pt x="262763" y="55333"/>
                  </a:lnTo>
                  <a:lnTo>
                    <a:pt x="262382" y="55122"/>
                  </a:lnTo>
                  <a:close/>
                </a:path>
                <a:path w="573404" h="984884">
                  <a:moveTo>
                    <a:pt x="573023" y="467868"/>
                  </a:moveTo>
                  <a:lnTo>
                    <a:pt x="514985" y="468820"/>
                  </a:lnTo>
                  <a:lnTo>
                    <a:pt x="460375" y="471627"/>
                  </a:lnTo>
                  <a:lnTo>
                    <a:pt x="410590" y="476186"/>
                  </a:lnTo>
                  <a:lnTo>
                    <a:pt x="381699" y="479946"/>
                  </a:lnTo>
                  <a:lnTo>
                    <a:pt x="391033" y="481393"/>
                  </a:lnTo>
                  <a:lnTo>
                    <a:pt x="436626" y="486435"/>
                  </a:lnTo>
                  <a:lnTo>
                    <a:pt x="488061" y="490054"/>
                  </a:lnTo>
                  <a:lnTo>
                    <a:pt x="543940" y="491959"/>
                  </a:lnTo>
                  <a:lnTo>
                    <a:pt x="573023" y="492249"/>
                  </a:lnTo>
                  <a:lnTo>
                    <a:pt x="573023" y="467868"/>
                  </a:lnTo>
                  <a:close/>
                </a:path>
                <a:path w="573404" h="984884">
                  <a:moveTo>
                    <a:pt x="265350" y="56947"/>
                  </a:moveTo>
                  <a:lnTo>
                    <a:pt x="265438" y="57092"/>
                  </a:lnTo>
                  <a:lnTo>
                    <a:pt x="266573" y="58153"/>
                  </a:lnTo>
                  <a:lnTo>
                    <a:pt x="265745" y="57234"/>
                  </a:lnTo>
                  <a:lnTo>
                    <a:pt x="265350" y="56947"/>
                  </a:lnTo>
                  <a:close/>
                </a:path>
                <a:path w="573404" h="984884">
                  <a:moveTo>
                    <a:pt x="265745" y="57234"/>
                  </a:moveTo>
                  <a:lnTo>
                    <a:pt x="266573" y="58153"/>
                  </a:lnTo>
                  <a:lnTo>
                    <a:pt x="286765" y="58153"/>
                  </a:lnTo>
                  <a:lnTo>
                    <a:pt x="266953" y="58115"/>
                  </a:lnTo>
                  <a:lnTo>
                    <a:pt x="265745" y="57234"/>
                  </a:lnTo>
                  <a:close/>
                </a:path>
                <a:path w="573404" h="984884">
                  <a:moveTo>
                    <a:pt x="265466" y="56925"/>
                  </a:moveTo>
                  <a:lnTo>
                    <a:pt x="265745" y="57234"/>
                  </a:lnTo>
                  <a:lnTo>
                    <a:pt x="266953" y="58115"/>
                  </a:lnTo>
                  <a:lnTo>
                    <a:pt x="265466" y="56925"/>
                  </a:lnTo>
                  <a:close/>
                </a:path>
                <a:path w="573404" h="984884">
                  <a:moveTo>
                    <a:pt x="286765" y="47815"/>
                  </a:moveTo>
                  <a:lnTo>
                    <a:pt x="262382" y="47815"/>
                  </a:lnTo>
                  <a:lnTo>
                    <a:pt x="262522" y="49872"/>
                  </a:lnTo>
                  <a:lnTo>
                    <a:pt x="264086" y="54855"/>
                  </a:lnTo>
                  <a:lnTo>
                    <a:pt x="265074" y="56490"/>
                  </a:lnTo>
                  <a:lnTo>
                    <a:pt x="265493" y="56947"/>
                  </a:lnTo>
                  <a:lnTo>
                    <a:pt x="266953" y="58115"/>
                  </a:lnTo>
                  <a:lnTo>
                    <a:pt x="286765" y="58115"/>
                  </a:lnTo>
                  <a:lnTo>
                    <a:pt x="286765" y="47815"/>
                  </a:lnTo>
                  <a:close/>
                </a:path>
                <a:path w="573404" h="984884">
                  <a:moveTo>
                    <a:pt x="265142" y="56815"/>
                  </a:moveTo>
                  <a:lnTo>
                    <a:pt x="265811" y="57708"/>
                  </a:lnTo>
                  <a:lnTo>
                    <a:pt x="265438" y="57092"/>
                  </a:lnTo>
                  <a:lnTo>
                    <a:pt x="265142" y="56815"/>
                  </a:lnTo>
                  <a:close/>
                </a:path>
                <a:path w="573404" h="984884">
                  <a:moveTo>
                    <a:pt x="265438" y="57092"/>
                  </a:moveTo>
                  <a:lnTo>
                    <a:pt x="265811" y="57708"/>
                  </a:lnTo>
                  <a:lnTo>
                    <a:pt x="266097" y="57708"/>
                  </a:lnTo>
                  <a:lnTo>
                    <a:pt x="265438" y="57092"/>
                  </a:lnTo>
                  <a:close/>
                </a:path>
                <a:path w="573404" h="984884">
                  <a:moveTo>
                    <a:pt x="265216" y="56725"/>
                  </a:moveTo>
                  <a:lnTo>
                    <a:pt x="265350" y="56947"/>
                  </a:lnTo>
                  <a:lnTo>
                    <a:pt x="265745" y="57234"/>
                  </a:lnTo>
                  <a:lnTo>
                    <a:pt x="265466" y="56925"/>
                  </a:lnTo>
                  <a:lnTo>
                    <a:pt x="265216" y="56725"/>
                  </a:lnTo>
                  <a:close/>
                </a:path>
                <a:path w="573404" h="984884">
                  <a:moveTo>
                    <a:pt x="265119" y="56784"/>
                  </a:moveTo>
                  <a:lnTo>
                    <a:pt x="265438" y="57092"/>
                  </a:lnTo>
                  <a:lnTo>
                    <a:pt x="265321" y="56925"/>
                  </a:lnTo>
                  <a:lnTo>
                    <a:pt x="265119" y="56784"/>
                  </a:lnTo>
                  <a:close/>
                </a:path>
                <a:path w="573404" h="984884">
                  <a:moveTo>
                    <a:pt x="264862" y="56442"/>
                  </a:moveTo>
                  <a:lnTo>
                    <a:pt x="265074" y="56725"/>
                  </a:lnTo>
                  <a:lnTo>
                    <a:pt x="265350" y="56947"/>
                  </a:lnTo>
                  <a:lnTo>
                    <a:pt x="265216" y="56725"/>
                  </a:lnTo>
                  <a:lnTo>
                    <a:pt x="264862" y="56442"/>
                  </a:lnTo>
                  <a:close/>
                </a:path>
                <a:path w="573404" h="984884">
                  <a:moveTo>
                    <a:pt x="265074" y="56490"/>
                  </a:moveTo>
                  <a:lnTo>
                    <a:pt x="265216" y="56725"/>
                  </a:lnTo>
                  <a:lnTo>
                    <a:pt x="265466" y="56925"/>
                  </a:lnTo>
                  <a:lnTo>
                    <a:pt x="265074" y="56490"/>
                  </a:lnTo>
                  <a:close/>
                </a:path>
                <a:path w="573404" h="984884">
                  <a:moveTo>
                    <a:pt x="264033" y="55778"/>
                  </a:moveTo>
                  <a:lnTo>
                    <a:pt x="265119" y="56784"/>
                  </a:lnTo>
                  <a:lnTo>
                    <a:pt x="264862" y="56442"/>
                  </a:lnTo>
                  <a:lnTo>
                    <a:pt x="264033" y="55778"/>
                  </a:lnTo>
                  <a:close/>
                </a:path>
                <a:path w="573404" h="984884">
                  <a:moveTo>
                    <a:pt x="262382" y="49872"/>
                  </a:moveTo>
                  <a:lnTo>
                    <a:pt x="262382" y="55122"/>
                  </a:lnTo>
                  <a:lnTo>
                    <a:pt x="265090" y="56767"/>
                  </a:lnTo>
                  <a:lnTo>
                    <a:pt x="264033" y="55778"/>
                  </a:lnTo>
                  <a:lnTo>
                    <a:pt x="264359" y="55778"/>
                  </a:lnTo>
                  <a:lnTo>
                    <a:pt x="264234" y="55602"/>
                  </a:lnTo>
                  <a:lnTo>
                    <a:pt x="264146" y="55333"/>
                  </a:lnTo>
                  <a:lnTo>
                    <a:pt x="263271" y="53505"/>
                  </a:lnTo>
                  <a:lnTo>
                    <a:pt x="263660" y="53505"/>
                  </a:lnTo>
                  <a:lnTo>
                    <a:pt x="263036" y="51523"/>
                  </a:lnTo>
                  <a:lnTo>
                    <a:pt x="262636" y="51523"/>
                  </a:lnTo>
                  <a:lnTo>
                    <a:pt x="262382" y="49872"/>
                  </a:lnTo>
                  <a:close/>
                </a:path>
                <a:path w="573404" h="984884">
                  <a:moveTo>
                    <a:pt x="264348" y="55683"/>
                  </a:moveTo>
                  <a:lnTo>
                    <a:pt x="264451" y="55892"/>
                  </a:lnTo>
                  <a:lnTo>
                    <a:pt x="264862" y="56442"/>
                  </a:lnTo>
                  <a:lnTo>
                    <a:pt x="265216" y="56725"/>
                  </a:lnTo>
                  <a:lnTo>
                    <a:pt x="265031" y="56442"/>
                  </a:lnTo>
                  <a:lnTo>
                    <a:pt x="264348" y="55683"/>
                  </a:lnTo>
                  <a:close/>
                </a:path>
                <a:path w="573404" h="984884">
                  <a:moveTo>
                    <a:pt x="264086" y="54855"/>
                  </a:moveTo>
                  <a:lnTo>
                    <a:pt x="264322" y="55602"/>
                  </a:lnTo>
                  <a:lnTo>
                    <a:pt x="264411" y="55754"/>
                  </a:lnTo>
                  <a:lnTo>
                    <a:pt x="265074" y="56490"/>
                  </a:lnTo>
                  <a:lnTo>
                    <a:pt x="264086" y="54855"/>
                  </a:lnTo>
                  <a:close/>
                </a:path>
                <a:path w="573404" h="984884">
                  <a:moveTo>
                    <a:pt x="264359" y="55778"/>
                  </a:moveTo>
                  <a:lnTo>
                    <a:pt x="264033" y="55778"/>
                  </a:lnTo>
                  <a:lnTo>
                    <a:pt x="264862" y="56442"/>
                  </a:lnTo>
                  <a:lnTo>
                    <a:pt x="264451" y="55892"/>
                  </a:lnTo>
                  <a:close/>
                </a:path>
                <a:path w="573404" h="984884">
                  <a:moveTo>
                    <a:pt x="264386" y="55806"/>
                  </a:moveTo>
                  <a:close/>
                </a:path>
                <a:path w="573404" h="984884">
                  <a:moveTo>
                    <a:pt x="264033" y="55333"/>
                  </a:moveTo>
                  <a:lnTo>
                    <a:pt x="264347" y="55754"/>
                  </a:lnTo>
                  <a:lnTo>
                    <a:pt x="264275" y="55602"/>
                  </a:lnTo>
                  <a:lnTo>
                    <a:pt x="264033" y="55333"/>
                  </a:lnTo>
                  <a:close/>
                </a:path>
                <a:path w="573404" h="984884">
                  <a:moveTo>
                    <a:pt x="263271" y="53505"/>
                  </a:moveTo>
                  <a:lnTo>
                    <a:pt x="264275" y="55602"/>
                  </a:lnTo>
                  <a:lnTo>
                    <a:pt x="264086" y="54855"/>
                  </a:lnTo>
                  <a:lnTo>
                    <a:pt x="263271" y="53505"/>
                  </a:lnTo>
                  <a:close/>
                </a:path>
                <a:path w="573404" h="984884">
                  <a:moveTo>
                    <a:pt x="264146" y="55333"/>
                  </a:moveTo>
                  <a:lnTo>
                    <a:pt x="264275" y="55602"/>
                  </a:lnTo>
                  <a:lnTo>
                    <a:pt x="264146" y="55333"/>
                  </a:lnTo>
                  <a:close/>
                </a:path>
                <a:path w="573404" h="984884">
                  <a:moveTo>
                    <a:pt x="253" y="0"/>
                  </a:moveTo>
                  <a:lnTo>
                    <a:pt x="0" y="24384"/>
                  </a:lnTo>
                  <a:lnTo>
                    <a:pt x="29337" y="24663"/>
                  </a:lnTo>
                  <a:lnTo>
                    <a:pt x="57403" y="25323"/>
                  </a:lnTo>
                  <a:lnTo>
                    <a:pt x="110362" y="28054"/>
                  </a:lnTo>
                  <a:lnTo>
                    <a:pt x="157987" y="32448"/>
                  </a:lnTo>
                  <a:lnTo>
                    <a:pt x="199262" y="38112"/>
                  </a:lnTo>
                  <a:lnTo>
                    <a:pt x="239013" y="46621"/>
                  </a:lnTo>
                  <a:lnTo>
                    <a:pt x="262382" y="55122"/>
                  </a:lnTo>
                  <a:lnTo>
                    <a:pt x="262316" y="49450"/>
                  </a:lnTo>
                  <a:lnTo>
                    <a:pt x="262254" y="49047"/>
                  </a:lnTo>
                  <a:lnTo>
                    <a:pt x="262382" y="49047"/>
                  </a:lnTo>
                  <a:lnTo>
                    <a:pt x="262382" y="47815"/>
                  </a:lnTo>
                  <a:lnTo>
                    <a:pt x="286765" y="47815"/>
                  </a:lnTo>
                  <a:lnTo>
                    <a:pt x="286385" y="45339"/>
                  </a:lnTo>
                  <a:lnTo>
                    <a:pt x="252222" y="25044"/>
                  </a:lnTo>
                  <a:lnTo>
                    <a:pt x="202819" y="13995"/>
                  </a:lnTo>
                  <a:lnTo>
                    <a:pt x="160400" y="8191"/>
                  </a:lnTo>
                  <a:lnTo>
                    <a:pt x="111760" y="3708"/>
                  </a:lnTo>
                  <a:lnTo>
                    <a:pt x="57912" y="952"/>
                  </a:lnTo>
                  <a:lnTo>
                    <a:pt x="29590" y="279"/>
                  </a:lnTo>
                  <a:lnTo>
                    <a:pt x="253" y="0"/>
                  </a:lnTo>
                  <a:close/>
                </a:path>
                <a:path w="573404" h="984884">
                  <a:moveTo>
                    <a:pt x="263660" y="53505"/>
                  </a:moveTo>
                  <a:lnTo>
                    <a:pt x="263271" y="53505"/>
                  </a:lnTo>
                  <a:lnTo>
                    <a:pt x="264086" y="54855"/>
                  </a:lnTo>
                  <a:lnTo>
                    <a:pt x="263660" y="53505"/>
                  </a:lnTo>
                  <a:close/>
                </a:path>
                <a:path w="573404" h="984884">
                  <a:moveTo>
                    <a:pt x="262382" y="49450"/>
                  </a:moveTo>
                  <a:lnTo>
                    <a:pt x="262446" y="50292"/>
                  </a:lnTo>
                  <a:lnTo>
                    <a:pt x="262636" y="51523"/>
                  </a:lnTo>
                  <a:lnTo>
                    <a:pt x="262515" y="49872"/>
                  </a:lnTo>
                  <a:lnTo>
                    <a:pt x="262382" y="49450"/>
                  </a:lnTo>
                  <a:close/>
                </a:path>
                <a:path w="573404" h="984884">
                  <a:moveTo>
                    <a:pt x="262525" y="49903"/>
                  </a:moveTo>
                  <a:lnTo>
                    <a:pt x="262636" y="51523"/>
                  </a:lnTo>
                  <a:lnTo>
                    <a:pt x="263036" y="51523"/>
                  </a:lnTo>
                  <a:lnTo>
                    <a:pt x="262525" y="49903"/>
                  </a:lnTo>
                  <a:close/>
                </a:path>
                <a:path w="573404" h="984884">
                  <a:moveTo>
                    <a:pt x="262382" y="47815"/>
                  </a:moveTo>
                  <a:lnTo>
                    <a:pt x="262382" y="49450"/>
                  </a:lnTo>
                  <a:lnTo>
                    <a:pt x="262525" y="49903"/>
                  </a:lnTo>
                  <a:lnTo>
                    <a:pt x="262382" y="47815"/>
                  </a:lnTo>
                  <a:close/>
                </a:path>
                <a:path w="573404" h="984884">
                  <a:moveTo>
                    <a:pt x="262254" y="49047"/>
                  </a:moveTo>
                  <a:lnTo>
                    <a:pt x="262382" y="49872"/>
                  </a:lnTo>
                  <a:lnTo>
                    <a:pt x="262382" y="49450"/>
                  </a:lnTo>
                  <a:lnTo>
                    <a:pt x="262254" y="49047"/>
                  </a:lnTo>
                  <a:close/>
                </a:path>
                <a:path w="573404" h="984884">
                  <a:moveTo>
                    <a:pt x="262382" y="49047"/>
                  </a:moveTo>
                  <a:lnTo>
                    <a:pt x="262254" y="49047"/>
                  </a:lnTo>
                  <a:lnTo>
                    <a:pt x="262382" y="49450"/>
                  </a:lnTo>
                  <a:lnTo>
                    <a:pt x="262382" y="49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8648" y="5879591"/>
              <a:ext cx="2327021" cy="5133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71455" y="10002810"/>
            <a:ext cx="2415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000FF"/>
                </a:solidFill>
                <a:latin typeface="Cambria"/>
                <a:cs typeface="Cambria"/>
              </a:rPr>
              <a:t>Feed</a:t>
            </a:r>
            <a:r>
              <a:rPr sz="1800" b="1" spc="-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ambria"/>
                <a:cs typeface="Cambria"/>
              </a:rPr>
              <a:t>Forward</a:t>
            </a:r>
            <a:r>
              <a:rPr sz="1800" b="1" spc="-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18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861" y="0"/>
            <a:ext cx="101676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16910" algn="l"/>
              </a:tabLst>
            </a:pPr>
            <a:r>
              <a:rPr sz="4000" spc="175" dirty="0">
                <a:solidFill>
                  <a:srgbClr val="2A1A00"/>
                </a:solidFill>
              </a:rPr>
              <a:t>FUN</a:t>
            </a:r>
            <a:r>
              <a:rPr sz="4000" spc="180" dirty="0">
                <a:solidFill>
                  <a:srgbClr val="2A1A00"/>
                </a:solidFill>
              </a:rPr>
              <a:t>D</a:t>
            </a:r>
            <a:r>
              <a:rPr sz="4000" spc="195" dirty="0">
                <a:solidFill>
                  <a:srgbClr val="2A1A00"/>
                </a:solidFill>
              </a:rPr>
              <a:t>AM</a:t>
            </a:r>
            <a:r>
              <a:rPr sz="4000" spc="175" dirty="0">
                <a:solidFill>
                  <a:srgbClr val="2A1A00"/>
                </a:solidFill>
              </a:rPr>
              <a:t>EN</a:t>
            </a:r>
            <a:r>
              <a:rPr sz="4000" spc="20" dirty="0">
                <a:solidFill>
                  <a:srgbClr val="2A1A00"/>
                </a:solidFill>
              </a:rPr>
              <a:t>T</a:t>
            </a:r>
            <a:r>
              <a:rPr sz="4000" spc="195" dirty="0">
                <a:solidFill>
                  <a:srgbClr val="2A1A00"/>
                </a:solidFill>
              </a:rPr>
              <a:t>A</a:t>
            </a:r>
            <a:r>
              <a:rPr sz="4000" dirty="0">
                <a:solidFill>
                  <a:srgbClr val="2A1A00"/>
                </a:solidFill>
              </a:rPr>
              <a:t>L	</a:t>
            </a:r>
            <a:r>
              <a:rPr sz="3600" spc="185" dirty="0">
                <a:solidFill>
                  <a:srgbClr val="2A1A00"/>
                </a:solidFill>
              </a:rPr>
              <a:t>CO</a:t>
            </a:r>
            <a:r>
              <a:rPr sz="3600" spc="180" dirty="0">
                <a:solidFill>
                  <a:srgbClr val="2A1A00"/>
                </a:solidFill>
              </a:rPr>
              <a:t>N</a:t>
            </a:r>
            <a:r>
              <a:rPr sz="3600" spc="185" dirty="0">
                <a:solidFill>
                  <a:srgbClr val="2A1A00"/>
                </a:solidFill>
              </a:rPr>
              <a:t>C</a:t>
            </a:r>
            <a:r>
              <a:rPr sz="3600" spc="180" dirty="0">
                <a:solidFill>
                  <a:srgbClr val="2A1A00"/>
                </a:solidFill>
              </a:rPr>
              <a:t>EPT</a:t>
            </a:r>
            <a:r>
              <a:rPr sz="3600" spc="225" dirty="0">
                <a:solidFill>
                  <a:srgbClr val="2A1A00"/>
                </a:solidFill>
              </a:rPr>
              <a:t>S</a:t>
            </a:r>
            <a:r>
              <a:rPr sz="3600" spc="190" dirty="0">
                <a:solidFill>
                  <a:srgbClr val="2A1A00"/>
                </a:solidFill>
              </a:rPr>
              <a:t>-</a:t>
            </a:r>
            <a:r>
              <a:rPr spc="-570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10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pc="-43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390" dirty="0">
                <a:solidFill>
                  <a:srgbClr val="0000FF"/>
                </a:solidFill>
                <a:latin typeface="Trebuchet MS"/>
                <a:cs typeface="Trebuchet MS"/>
              </a:rPr>
              <a:t>D</a:t>
            </a:r>
            <a:r>
              <a:rPr spc="-3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pc="-595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pc="-55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pc="-44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pc="-409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545" dirty="0">
                <a:solidFill>
                  <a:srgbClr val="0000FF"/>
                </a:solidFill>
                <a:latin typeface="Trebuchet MS"/>
                <a:cs typeface="Trebuchet MS"/>
              </a:rPr>
              <a:t>L</a:t>
            </a:r>
            <a:r>
              <a:rPr spc="13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360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pc="-55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pc="-475" dirty="0">
                <a:solidFill>
                  <a:srgbClr val="0000FF"/>
                </a:solidFill>
                <a:latin typeface="Trebuchet MS"/>
                <a:cs typeface="Trebuchet MS"/>
              </a:rPr>
              <a:t>M</a:t>
            </a:r>
            <a:r>
              <a:rPr spc="-305" dirty="0">
                <a:solidFill>
                  <a:srgbClr val="0000FF"/>
                </a:solidFill>
                <a:latin typeface="Trebuchet MS"/>
                <a:cs typeface="Trebuchet MS"/>
              </a:rPr>
              <a:t>P</a:t>
            </a:r>
            <a:r>
              <a:rPr spc="-500" dirty="0">
                <a:solidFill>
                  <a:srgbClr val="0000FF"/>
                </a:solidFill>
                <a:latin typeface="Trebuchet MS"/>
                <a:cs typeface="Trebuchet MS"/>
              </a:rPr>
              <a:t>U</a:t>
            </a:r>
            <a:r>
              <a:rPr spc="-595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75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pc="-505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pc="13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420" dirty="0">
                <a:solidFill>
                  <a:srgbClr val="0000FF"/>
                </a:solidFill>
                <a:latin typeface="Trebuchet MS"/>
                <a:cs typeface="Trebuchet MS"/>
              </a:rPr>
              <a:t>V</a:t>
            </a:r>
            <a:r>
              <a:rPr spc="-204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pc="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43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44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pc="-65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2342" y="1295400"/>
            <a:ext cx="11757257" cy="10200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350" indent="-228600" algn="just">
              <a:lnSpc>
                <a:spcPct val="12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3600" spc="-5" dirty="0">
                <a:latin typeface="Cambria"/>
                <a:cs typeface="Cambria"/>
              </a:rPr>
              <a:t>Neural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networks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are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those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information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systems,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which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are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constructed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and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implemented </a:t>
            </a:r>
            <a:r>
              <a:rPr sz="3600" spc="-380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to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model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human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brain.</a:t>
            </a:r>
            <a:endParaRPr sz="360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19300"/>
              </a:lnSpc>
              <a:spcBef>
                <a:spcPts val="15"/>
              </a:spcBef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3600" b="1" spc="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-10" dirty="0">
                <a:solidFill>
                  <a:srgbClr val="0000FF"/>
                </a:solidFill>
                <a:latin typeface="Cambria"/>
                <a:cs typeface="Cambria"/>
              </a:rPr>
              <a:t>main</a:t>
            </a:r>
            <a:r>
              <a:rPr sz="3600" b="1" spc="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-15" dirty="0">
                <a:solidFill>
                  <a:srgbClr val="0000FF"/>
                </a:solidFill>
                <a:latin typeface="Cambria"/>
                <a:cs typeface="Cambria"/>
              </a:rPr>
              <a:t>objective</a:t>
            </a:r>
            <a:r>
              <a:rPr sz="3600"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of</a:t>
            </a:r>
            <a:r>
              <a:rPr sz="3600" spc="4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5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neural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network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research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3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</a:t>
            </a:r>
            <a:r>
              <a:rPr sz="3200" spc="-5" dirty="0">
                <a:latin typeface="Cambria"/>
                <a:cs typeface="Cambria"/>
              </a:rPr>
              <a:t>o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develop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computational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device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for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modeling</a:t>
            </a:r>
            <a:r>
              <a:rPr sz="3200" spc="-4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 </a:t>
            </a:r>
            <a:r>
              <a:rPr sz="3200" spc="-33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brain</a:t>
            </a:r>
            <a:r>
              <a:rPr sz="3200" spc="-5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to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perform</a:t>
            </a:r>
            <a:r>
              <a:rPr sz="3200" b="1" spc="-5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various</a:t>
            </a:r>
            <a:r>
              <a:rPr sz="3200" b="1" spc="-3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computational</a:t>
            </a:r>
            <a:r>
              <a:rPr sz="3200" b="1" spc="-2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tasks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at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a</a:t>
            </a:r>
            <a:r>
              <a:rPr sz="3200" b="1" spc="-5" dirty="0">
                <a:latin typeface="Cambria"/>
                <a:cs typeface="Cambria"/>
              </a:rPr>
              <a:t> faster</a:t>
            </a:r>
            <a:r>
              <a:rPr sz="3200" b="1" spc="-10" dirty="0">
                <a:latin typeface="Cambria"/>
                <a:cs typeface="Cambria"/>
              </a:rPr>
              <a:t> </a:t>
            </a:r>
            <a:r>
              <a:rPr sz="3200" b="1" spc="-15" dirty="0">
                <a:latin typeface="Cambria"/>
                <a:cs typeface="Cambria"/>
              </a:rPr>
              <a:t>rate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than </a:t>
            </a:r>
            <a:r>
              <a:rPr sz="3200" b="1" spc="-5" dirty="0">
                <a:latin typeface="Cambria"/>
                <a:cs typeface="Cambria"/>
              </a:rPr>
              <a:t>the </a:t>
            </a:r>
            <a:r>
              <a:rPr sz="3200" b="1" spc="-10" dirty="0">
                <a:latin typeface="Cambria"/>
                <a:cs typeface="Cambria"/>
              </a:rPr>
              <a:t>traditional</a:t>
            </a:r>
            <a:r>
              <a:rPr sz="3200" b="1" spc="-5" dirty="0">
                <a:latin typeface="Cambria"/>
                <a:cs typeface="Cambria"/>
              </a:rPr>
              <a:t> systems</a:t>
            </a:r>
            <a:r>
              <a:rPr sz="3200" b="1" spc="-4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10"/>
              </a:spcBef>
              <a:buClr>
                <a:srgbClr val="2A1A00"/>
              </a:buClr>
              <a:buFont typeface="Arial MT"/>
              <a:buChar char="•"/>
            </a:pPr>
            <a:endParaRPr sz="4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3600" dirty="0">
                <a:latin typeface="Cambria"/>
                <a:cs typeface="Cambria"/>
              </a:rPr>
              <a:t>Artificial</a:t>
            </a:r>
            <a:r>
              <a:rPr sz="3600" spc="2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neural</a:t>
            </a:r>
            <a:r>
              <a:rPr sz="3600" spc="204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networks</a:t>
            </a:r>
            <a:r>
              <a:rPr sz="3600" spc="23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performs</a:t>
            </a:r>
            <a:r>
              <a:rPr sz="3600" spc="235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various</a:t>
            </a:r>
            <a:r>
              <a:rPr sz="3600" b="1" spc="229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tasks</a:t>
            </a:r>
            <a:r>
              <a:rPr sz="3600" b="1" spc="2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such</a:t>
            </a:r>
            <a:r>
              <a:rPr sz="3600" spc="21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as</a:t>
            </a:r>
            <a:r>
              <a:rPr sz="3600" spc="229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pattern</a:t>
            </a:r>
            <a:r>
              <a:rPr sz="3600" b="1" spc="229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matching</a:t>
            </a:r>
            <a:r>
              <a:rPr sz="3600" b="1" spc="240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and</a:t>
            </a:r>
            <a:r>
              <a:rPr sz="3600" b="1" spc="245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classification</a:t>
            </a:r>
            <a:r>
              <a:rPr sz="3600" b="1" spc="-5" dirty="0" smtClean="0">
                <a:latin typeface="Cambria"/>
                <a:cs typeface="Cambria"/>
              </a:rPr>
              <a:t>,</a:t>
            </a:r>
            <a:r>
              <a:rPr lang="en-US" sz="3600" b="1" spc="-5" dirty="0" smtClean="0">
                <a:latin typeface="Cambria"/>
                <a:cs typeface="Cambria"/>
              </a:rPr>
              <a:t> </a:t>
            </a:r>
            <a:r>
              <a:rPr sz="3600" b="1" spc="-5" dirty="0" smtClean="0">
                <a:latin typeface="Cambria"/>
                <a:cs typeface="Cambria"/>
              </a:rPr>
              <a:t>Optimization</a:t>
            </a:r>
            <a:r>
              <a:rPr sz="3600" b="1" spc="25" dirty="0" smtClean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function,</a:t>
            </a:r>
            <a:r>
              <a:rPr sz="3600" b="1" spc="10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approximation, </a:t>
            </a:r>
            <a:r>
              <a:rPr sz="3600" b="1" spc="-15" dirty="0">
                <a:latin typeface="Cambria"/>
                <a:cs typeface="Cambria"/>
              </a:rPr>
              <a:t>vector</a:t>
            </a:r>
            <a:r>
              <a:rPr sz="3600" b="1" spc="400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quantization,</a:t>
            </a:r>
            <a:r>
              <a:rPr sz="3600" b="1" spc="15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data</a:t>
            </a:r>
            <a:r>
              <a:rPr sz="3600" b="1" spc="40" dirty="0">
                <a:latin typeface="Cambria"/>
                <a:cs typeface="Cambria"/>
              </a:rPr>
              <a:t> </a:t>
            </a:r>
            <a:r>
              <a:rPr sz="3600" b="1" spc="-5" dirty="0">
                <a:latin typeface="Cambria"/>
                <a:cs typeface="Cambria"/>
              </a:rPr>
              <a:t>clustering.</a:t>
            </a:r>
            <a:endParaRPr sz="36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</a:pPr>
            <a:endParaRPr sz="44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buClr>
                <a:srgbClr val="2A1A00"/>
              </a:buClr>
              <a:buFont typeface="Arial MT"/>
              <a:buChar char="•"/>
              <a:tabLst>
                <a:tab pos="240665" algn="l"/>
                <a:tab pos="241300" algn="l"/>
                <a:tab pos="966469" algn="l"/>
                <a:tab pos="1609725" algn="l"/>
                <a:tab pos="2070100" algn="l"/>
                <a:tab pos="2649220" algn="l"/>
                <a:tab pos="3615690" algn="l"/>
                <a:tab pos="4070350" algn="l"/>
                <a:tab pos="5347335" algn="l"/>
                <a:tab pos="6661784" algn="l"/>
                <a:tab pos="7393305" algn="l"/>
                <a:tab pos="7853680" algn="l"/>
                <a:tab pos="8554720" algn="l"/>
                <a:tab pos="8890000" algn="l"/>
              </a:tabLst>
            </a:pPr>
            <a:r>
              <a:rPr sz="3600" spc="-10" dirty="0">
                <a:latin typeface="Cambria"/>
                <a:cs typeface="Cambria"/>
              </a:rPr>
              <a:t>These	tasks	are	</a:t>
            </a:r>
            <a:r>
              <a:rPr sz="3600" spc="-5" dirty="0" smtClean="0">
                <a:latin typeface="Cambria"/>
                <a:cs typeface="Cambria"/>
              </a:rPr>
              <a:t>very</a:t>
            </a:r>
            <a:r>
              <a:rPr lang="en-US" sz="3600" spc="-5" dirty="0" smtClean="0">
                <a:latin typeface="Cambria"/>
                <a:cs typeface="Cambria"/>
              </a:rPr>
              <a:t> </a:t>
            </a:r>
            <a:r>
              <a:rPr sz="3600" b="1" spc="-5" dirty="0" smtClean="0">
                <a:latin typeface="Cambria"/>
                <a:cs typeface="Cambria"/>
              </a:rPr>
              <a:t>difficult</a:t>
            </a:r>
            <a:r>
              <a:rPr sz="3600" b="1" spc="-5" dirty="0">
                <a:latin typeface="Cambria"/>
                <a:cs typeface="Cambria"/>
              </a:rPr>
              <a:t>	for	</a:t>
            </a:r>
            <a:r>
              <a:rPr sz="3600" b="1" spc="-5" dirty="0" smtClean="0">
                <a:latin typeface="Cambria"/>
                <a:cs typeface="Cambria"/>
              </a:rPr>
              <a:t>traditional</a:t>
            </a:r>
            <a:r>
              <a:rPr lang="en-US" sz="3600" b="1" spc="-5" dirty="0" smtClean="0">
                <a:latin typeface="Cambria"/>
                <a:cs typeface="Cambria"/>
              </a:rPr>
              <a:t>  </a:t>
            </a:r>
            <a:r>
              <a:rPr sz="3600" b="1" spc="-10" dirty="0" smtClean="0">
                <a:latin typeface="Cambria"/>
                <a:cs typeface="Cambria"/>
              </a:rPr>
              <a:t>computers</a:t>
            </a:r>
            <a:r>
              <a:rPr sz="3600" spc="-10" dirty="0" smtClean="0">
                <a:latin typeface="Cambria"/>
                <a:cs typeface="Cambria"/>
              </a:rPr>
              <a:t>,</a:t>
            </a:r>
            <a:r>
              <a:rPr lang="en-US" sz="3600" spc="-10" dirty="0" smtClean="0"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which</a:t>
            </a:r>
            <a:r>
              <a:rPr sz="3600" spc="-10" dirty="0">
                <a:latin typeface="Cambria"/>
                <a:cs typeface="Cambria"/>
              </a:rPr>
              <a:t>	are	faster	</a:t>
            </a:r>
            <a:r>
              <a:rPr sz="3600" dirty="0">
                <a:latin typeface="Cambria"/>
                <a:cs typeface="Cambria"/>
              </a:rPr>
              <a:t>in	</a:t>
            </a:r>
            <a:r>
              <a:rPr sz="3600" spc="-10" dirty="0" smtClean="0">
                <a:latin typeface="Cambria"/>
                <a:cs typeface="Cambria"/>
              </a:rPr>
              <a:t>algorithmic</a:t>
            </a:r>
            <a:r>
              <a:rPr lang="en-US" sz="3600" spc="-10" dirty="0" smtClean="0">
                <a:latin typeface="Cambria"/>
                <a:cs typeface="Cambria"/>
              </a:rPr>
              <a:t>  </a:t>
            </a:r>
            <a:r>
              <a:rPr sz="3600" spc="-5" dirty="0" smtClean="0">
                <a:latin typeface="Cambria"/>
                <a:cs typeface="Cambria"/>
              </a:rPr>
              <a:t>computational </a:t>
            </a:r>
            <a:r>
              <a:rPr sz="3600" spc="-10" dirty="0">
                <a:latin typeface="Cambria"/>
                <a:cs typeface="Cambria"/>
              </a:rPr>
              <a:t>tasks</a:t>
            </a:r>
            <a:r>
              <a:rPr sz="3600" spc="6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and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precise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arithmetic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operations.</a:t>
            </a:r>
            <a:endParaRPr sz="36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632" y="0"/>
            <a:ext cx="6393180" cy="1233170"/>
            <a:chOff x="865632" y="0"/>
            <a:chExt cx="6393180" cy="1233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632" y="0"/>
              <a:ext cx="6188710" cy="12326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591" y="0"/>
              <a:ext cx="998016" cy="123266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2103" y="57988"/>
            <a:ext cx="9150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10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800"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5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800" b="1" spc="-1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000" b="1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2402" y="8534400"/>
            <a:ext cx="8915400" cy="3657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85800" y="906043"/>
            <a:ext cx="11353800" cy="7755328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35"/>
              </a:spcBef>
            </a:pPr>
            <a:r>
              <a:rPr sz="32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Feed</a:t>
            </a:r>
            <a:r>
              <a:rPr sz="32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Forward</a:t>
            </a:r>
            <a:r>
              <a:rPr sz="32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Network</a:t>
            </a:r>
            <a:endParaRPr sz="32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cs typeface="Cambria"/>
            </a:endParaRPr>
          </a:p>
          <a:p>
            <a:pPr marL="12700" marR="75565" algn="just">
              <a:lnSpc>
                <a:spcPct val="100000"/>
              </a:lnSpc>
              <a:spcBef>
                <a:spcPts val="55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lang="en-US" sz="2800" spc="-5" dirty="0" smtClean="0">
                <a:latin typeface="Cambria"/>
                <a:cs typeface="Cambria"/>
              </a:rPr>
              <a:t>I</a:t>
            </a:r>
            <a:r>
              <a:rPr sz="3600" spc="-5" dirty="0" smtClean="0">
                <a:latin typeface="Cambria"/>
                <a:cs typeface="Cambria"/>
              </a:rPr>
              <a:t>nformation </a:t>
            </a:r>
            <a:r>
              <a:rPr sz="3600" dirty="0">
                <a:latin typeface="Cambria"/>
                <a:cs typeface="Cambria"/>
              </a:rPr>
              <a:t>is </a:t>
            </a:r>
            <a:r>
              <a:rPr sz="3600" spc="-15" dirty="0">
                <a:latin typeface="Cambria"/>
                <a:cs typeface="Cambria"/>
              </a:rPr>
              <a:t>only </a:t>
            </a:r>
            <a:r>
              <a:rPr sz="3600" spc="-10" dirty="0">
                <a:latin typeface="Cambria"/>
                <a:cs typeface="Cambria"/>
              </a:rPr>
              <a:t>processed </a:t>
            </a:r>
            <a:r>
              <a:rPr sz="3600" dirty="0">
                <a:latin typeface="Cambria"/>
                <a:cs typeface="Cambria"/>
              </a:rPr>
              <a:t>in </a:t>
            </a:r>
            <a:r>
              <a:rPr sz="3600" spc="-10" dirty="0">
                <a:latin typeface="Cambria"/>
                <a:cs typeface="Cambria"/>
              </a:rPr>
              <a:t>one </a:t>
            </a:r>
            <a:r>
              <a:rPr sz="3600" spc="-5" dirty="0">
                <a:latin typeface="Cambria"/>
                <a:cs typeface="Cambria"/>
              </a:rPr>
              <a:t> direction. While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-5" dirty="0">
                <a:latin typeface="Cambria"/>
                <a:cs typeface="Cambria"/>
              </a:rPr>
              <a:t> data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may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pass </a:t>
            </a:r>
            <a:r>
              <a:rPr sz="3600" spc="-15" dirty="0">
                <a:latin typeface="Cambria"/>
                <a:cs typeface="Cambria"/>
              </a:rPr>
              <a:t>through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multiple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hidden nodes,</a:t>
            </a:r>
            <a:r>
              <a:rPr sz="3600" dirty="0">
                <a:latin typeface="Cambria"/>
                <a:cs typeface="Cambria"/>
              </a:rPr>
              <a:t> it </a:t>
            </a:r>
            <a:r>
              <a:rPr sz="3600" spc="-20" dirty="0">
                <a:latin typeface="Cambria"/>
                <a:cs typeface="Cambria"/>
              </a:rPr>
              <a:t>always</a:t>
            </a:r>
            <a:r>
              <a:rPr sz="3600" spc="35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moves </a:t>
            </a:r>
            <a:r>
              <a:rPr sz="3600" dirty="0">
                <a:latin typeface="Cambria"/>
                <a:cs typeface="Cambria"/>
              </a:rPr>
              <a:t>in </a:t>
            </a:r>
            <a:r>
              <a:rPr sz="3600" spc="-10" dirty="0">
                <a:latin typeface="Cambria"/>
                <a:cs typeface="Cambria"/>
              </a:rPr>
              <a:t>one </a:t>
            </a:r>
            <a:r>
              <a:rPr sz="3600" spc="-5" dirty="0">
                <a:latin typeface="Cambria"/>
                <a:cs typeface="Cambria"/>
              </a:rPr>
              <a:t>direction </a:t>
            </a:r>
            <a:r>
              <a:rPr sz="3600" spc="-10" dirty="0">
                <a:latin typeface="Cambria"/>
                <a:cs typeface="Cambria"/>
              </a:rPr>
              <a:t>and 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never</a:t>
            </a:r>
            <a:r>
              <a:rPr sz="3600" spc="-4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backwards.</a:t>
            </a:r>
            <a:endParaRPr sz="3600" dirty="0">
              <a:latin typeface="Cambria"/>
              <a:cs typeface="Cambria"/>
            </a:endParaRPr>
          </a:p>
          <a:p>
            <a:pPr marL="194945" indent="-182245" algn="just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3600" spc="-5" dirty="0">
                <a:latin typeface="Cambria"/>
                <a:cs typeface="Cambria"/>
              </a:rPr>
              <a:t>It</a:t>
            </a:r>
            <a:r>
              <a:rPr sz="3600" spc="7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enters</a:t>
            </a:r>
            <a:r>
              <a:rPr sz="3600" spc="8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into</a:t>
            </a:r>
            <a:r>
              <a:rPr sz="3600" spc="9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ANN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through</a:t>
            </a:r>
            <a:r>
              <a:rPr sz="3600" spc="1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input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layer</a:t>
            </a:r>
            <a:r>
              <a:rPr sz="3600" spc="6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and</a:t>
            </a:r>
            <a:r>
              <a:rPr sz="3600" spc="8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exits</a:t>
            </a:r>
            <a:r>
              <a:rPr sz="3600" spc="7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through</a:t>
            </a:r>
            <a:r>
              <a:rPr sz="3600" spc="7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9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output</a:t>
            </a:r>
            <a:r>
              <a:rPr sz="3600" spc="7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layer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while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hidden</a:t>
            </a:r>
            <a:r>
              <a:rPr sz="3600" spc="6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layers</a:t>
            </a:r>
            <a:r>
              <a:rPr sz="3600" spc="80" dirty="0"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may</a:t>
            </a:r>
            <a:r>
              <a:rPr lang="en-US" sz="3600" spc="-10" dirty="0" smtClean="0">
                <a:latin typeface="Cambria"/>
                <a:cs typeface="Cambria"/>
              </a:rPr>
              <a:t> </a:t>
            </a:r>
            <a:r>
              <a:rPr sz="3600" dirty="0" smtClean="0">
                <a:latin typeface="Cambria"/>
                <a:cs typeface="Cambria"/>
              </a:rPr>
              <a:t>or</a:t>
            </a:r>
            <a:r>
              <a:rPr sz="3600" spc="-10" dirty="0" smtClean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may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not</a:t>
            </a:r>
            <a:r>
              <a:rPr sz="3600" spc="-3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exist.</a:t>
            </a:r>
            <a:endParaRPr sz="3600" dirty="0">
              <a:latin typeface="Cambria"/>
              <a:cs typeface="Cambria"/>
            </a:endParaRPr>
          </a:p>
          <a:p>
            <a:pPr marL="194945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600" dirty="0" smtClean="0">
                <a:latin typeface="Cambria"/>
                <a:cs typeface="Cambria"/>
              </a:rPr>
              <a:t>A</a:t>
            </a:r>
            <a:r>
              <a:rPr sz="3600" spc="185" dirty="0" smtClean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Feed</a:t>
            </a:r>
            <a:r>
              <a:rPr sz="3600" spc="190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Forward</a:t>
            </a:r>
            <a:r>
              <a:rPr sz="3600" spc="19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Neural</a:t>
            </a:r>
            <a:r>
              <a:rPr sz="3600" spc="17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17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artificial</a:t>
            </a:r>
            <a:r>
              <a:rPr sz="3600" spc="17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neural</a:t>
            </a:r>
            <a:r>
              <a:rPr sz="3600" spc="17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</a:t>
            </a:r>
            <a:r>
              <a:rPr sz="3600" spc="18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in</a:t>
            </a:r>
            <a:r>
              <a:rPr sz="3600" spc="18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which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19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connections</a:t>
            </a:r>
            <a:r>
              <a:rPr sz="3600" spc="18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between</a:t>
            </a:r>
            <a:r>
              <a:rPr sz="3600" spc="190" dirty="0">
                <a:latin typeface="Cambria"/>
                <a:cs typeface="Cambria"/>
              </a:rPr>
              <a:t> </a:t>
            </a:r>
            <a:r>
              <a:rPr sz="3600" spc="-5" dirty="0" smtClean="0">
                <a:latin typeface="Cambria"/>
                <a:cs typeface="Cambria"/>
              </a:rPr>
              <a:t>nodes</a:t>
            </a:r>
            <a:r>
              <a:rPr lang="en-US" sz="3600" spc="-5" dirty="0" smtClean="0">
                <a:latin typeface="Cambria"/>
                <a:cs typeface="Cambria"/>
              </a:rPr>
              <a:t> </a:t>
            </a:r>
            <a:r>
              <a:rPr sz="3600" dirty="0" smtClean="0">
                <a:latin typeface="Cambria"/>
                <a:cs typeface="Cambria"/>
              </a:rPr>
              <a:t>does</a:t>
            </a:r>
            <a:r>
              <a:rPr sz="3600" spc="-35" dirty="0" smtClean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not</a:t>
            </a:r>
            <a:r>
              <a:rPr sz="3600" spc="-3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form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cycle.</a:t>
            </a:r>
            <a:endParaRPr sz="3600" dirty="0">
              <a:latin typeface="Cambria"/>
              <a:cs typeface="Cambria"/>
            </a:endParaRPr>
          </a:p>
          <a:p>
            <a:pPr marL="194945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600" spc="-10" dirty="0">
                <a:latin typeface="Cambria"/>
                <a:cs typeface="Cambria"/>
              </a:rPr>
              <a:t>The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opposite</a:t>
            </a:r>
            <a:r>
              <a:rPr sz="3600" spc="17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of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feed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forward</a:t>
            </a:r>
            <a:r>
              <a:rPr sz="3600" spc="14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neural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network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17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recurrent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neural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network,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in</a:t>
            </a:r>
            <a:r>
              <a:rPr sz="3600" spc="16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which</a:t>
            </a:r>
            <a:r>
              <a:rPr sz="3600" spc="15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certain</a:t>
            </a:r>
            <a:r>
              <a:rPr sz="3600" spc="165" dirty="0">
                <a:latin typeface="Cambria"/>
                <a:cs typeface="Cambria"/>
              </a:rPr>
              <a:t> </a:t>
            </a:r>
            <a:r>
              <a:rPr sz="3600" spc="-20" dirty="0" smtClean="0">
                <a:latin typeface="Cambria"/>
                <a:cs typeface="Cambria"/>
              </a:rPr>
              <a:t>pathways</a:t>
            </a:r>
            <a:r>
              <a:rPr lang="en-US" sz="3600" spc="-20" dirty="0" smtClean="0"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are</a:t>
            </a:r>
            <a:r>
              <a:rPr sz="3600" spc="-30" dirty="0" smtClean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cycled</a:t>
            </a:r>
            <a:r>
              <a:rPr sz="3600" spc="-5" dirty="0" smtClean="0">
                <a:latin typeface="Cambria"/>
                <a:cs typeface="Cambria"/>
              </a:rPr>
              <a:t>.</a:t>
            </a:r>
            <a:endParaRPr lang="en-US" sz="3600" spc="-5" dirty="0" smtClean="0">
              <a:latin typeface="Cambria"/>
              <a:cs typeface="Cambria"/>
            </a:endParaRPr>
          </a:p>
          <a:p>
            <a:pPr marL="194945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endParaRPr sz="32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7072" y="152400"/>
            <a:ext cx="6524625" cy="1370330"/>
            <a:chOff x="957072" y="152400"/>
            <a:chExt cx="6524625" cy="1370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072" y="152400"/>
              <a:ext cx="6313678" cy="13698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1760" y="152400"/>
              <a:ext cx="1019390" cy="13698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0833" y="324053"/>
            <a:ext cx="952944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900" b="1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0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900" b="1" spc="-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300" b="1" spc="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" y="5501639"/>
            <a:ext cx="11277600" cy="3161763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75"/>
              </a:spcBef>
            </a:pPr>
            <a:r>
              <a:rPr sz="1800" b="1" spc="-10" dirty="0">
                <a:latin typeface="Cambria"/>
                <a:cs typeface="Cambria"/>
              </a:rPr>
              <a:t>1.</a:t>
            </a:r>
            <a:r>
              <a:rPr sz="1800" b="1" spc="445" dirty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Single</a:t>
            </a:r>
            <a:r>
              <a:rPr sz="3200" b="1" spc="10" dirty="0">
                <a:latin typeface="Cambria"/>
                <a:cs typeface="Cambria"/>
              </a:rPr>
              <a:t> </a:t>
            </a:r>
            <a:r>
              <a:rPr sz="3200" b="1" spc="-25" dirty="0">
                <a:latin typeface="Cambria"/>
                <a:cs typeface="Cambria"/>
              </a:rPr>
              <a:t>layer </a:t>
            </a:r>
            <a:r>
              <a:rPr sz="3200" b="1" spc="-5" dirty="0">
                <a:latin typeface="Cambria"/>
                <a:cs typeface="Cambria"/>
              </a:rPr>
              <a:t>feed</a:t>
            </a:r>
            <a:r>
              <a:rPr sz="3200" b="1" spc="-10" dirty="0">
                <a:latin typeface="Cambria"/>
                <a:cs typeface="Cambria"/>
              </a:rPr>
              <a:t> forward</a:t>
            </a:r>
            <a:r>
              <a:rPr sz="3200" b="1" spc="-30" dirty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network</a:t>
            </a:r>
            <a:endParaRPr sz="3200" dirty="0">
              <a:latin typeface="Cambria"/>
              <a:cs typeface="Cambria"/>
            </a:endParaRPr>
          </a:p>
          <a:p>
            <a:pPr marL="194945" indent="-182880" algn="just">
              <a:lnSpc>
                <a:spcPct val="100000"/>
              </a:lnSpc>
              <a:spcBef>
                <a:spcPts val="1080"/>
              </a:spcBef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A </a:t>
            </a:r>
            <a:r>
              <a:rPr sz="3600" spc="-20" dirty="0">
                <a:solidFill>
                  <a:srgbClr val="333333"/>
                </a:solidFill>
                <a:latin typeface="Cambria"/>
                <a:cs typeface="Cambria"/>
              </a:rPr>
              <a:t>layer</a:t>
            </a:r>
            <a:r>
              <a:rPr sz="3600" spc="6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is</a:t>
            </a:r>
            <a:r>
              <a:rPr sz="3600" spc="58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formed</a:t>
            </a:r>
            <a:r>
              <a:rPr sz="3600" spc="59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333333"/>
                </a:solidFill>
                <a:latin typeface="Cambria"/>
                <a:cs typeface="Cambria"/>
              </a:rPr>
              <a:t>by</a:t>
            </a:r>
            <a:r>
              <a:rPr sz="3600" spc="59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taking</a:t>
            </a:r>
            <a:r>
              <a:rPr sz="3600" spc="5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sz="3600" spc="59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processing</a:t>
            </a:r>
            <a:r>
              <a:rPr sz="3600" spc="59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element</a:t>
            </a:r>
            <a:r>
              <a:rPr sz="3600" spc="6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10" dirty="0" smtClean="0">
                <a:solidFill>
                  <a:srgbClr val="333333"/>
                </a:solidFill>
                <a:latin typeface="Cambria"/>
                <a:cs typeface="Cambria"/>
              </a:rPr>
              <a:t>and</a:t>
            </a:r>
            <a:r>
              <a:rPr lang="en-US" sz="3600" spc="-10" dirty="0" smtClean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 smtClean="0">
                <a:solidFill>
                  <a:srgbClr val="333333"/>
                </a:solidFill>
                <a:latin typeface="Cambria"/>
                <a:cs typeface="Cambria"/>
              </a:rPr>
              <a:t>combining</a:t>
            </a:r>
            <a:r>
              <a:rPr sz="3600" spc="-10" dirty="0" smtClean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it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with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other</a:t>
            </a:r>
            <a:r>
              <a:rPr sz="3600" spc="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processing</a:t>
            </a:r>
            <a:r>
              <a:rPr sz="3600" spc="-3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elements.</a:t>
            </a:r>
            <a:endParaRPr sz="3600" dirty="0">
              <a:latin typeface="Cambria"/>
              <a:cs typeface="Cambria"/>
            </a:endParaRPr>
          </a:p>
          <a:p>
            <a:pPr marL="12700" marR="6350" algn="just">
              <a:lnSpc>
                <a:spcPts val="3240"/>
              </a:lnSpc>
              <a:spcBef>
                <a:spcPts val="285"/>
              </a:spcBef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When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a </a:t>
            </a:r>
            <a:r>
              <a:rPr sz="3600" spc="-20" dirty="0">
                <a:solidFill>
                  <a:srgbClr val="333333"/>
                </a:solidFill>
                <a:latin typeface="Cambria"/>
                <a:cs typeface="Cambria"/>
              </a:rPr>
              <a:t>layer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of 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the processing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nodes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is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formed, 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the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inputs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can</a:t>
            </a:r>
            <a:r>
              <a:rPr sz="3600" spc="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be</a:t>
            </a:r>
            <a:r>
              <a:rPr sz="3600" spc="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connected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20" dirty="0">
                <a:solidFill>
                  <a:srgbClr val="333333"/>
                </a:solidFill>
                <a:latin typeface="Cambria"/>
                <a:cs typeface="Cambria"/>
              </a:rPr>
              <a:t>to</a:t>
            </a:r>
            <a:r>
              <a:rPr sz="3600" spc="-1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these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nodes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with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various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weights,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resulting</a:t>
            </a:r>
            <a:r>
              <a:rPr sz="3600" spc="3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in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series</a:t>
            </a:r>
            <a:r>
              <a:rPr sz="3600" spc="-1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of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333333"/>
                </a:solidFill>
                <a:latin typeface="Cambria"/>
                <a:cs typeface="Cambria"/>
              </a:rPr>
              <a:t>outputs,</a:t>
            </a:r>
            <a:r>
              <a:rPr sz="3600" spc="5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one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per</a:t>
            </a:r>
            <a:r>
              <a:rPr sz="3600" spc="-1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333333"/>
                </a:solidFill>
                <a:latin typeface="Cambria"/>
                <a:cs typeface="Cambria"/>
              </a:rPr>
              <a:t>node</a:t>
            </a:r>
            <a:r>
              <a:rPr sz="3600" dirty="0" smtClean="0">
                <a:solidFill>
                  <a:srgbClr val="333333"/>
                </a:solidFill>
                <a:latin typeface="Cambria"/>
                <a:cs typeface="Cambria"/>
              </a:rPr>
              <a:t>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463039"/>
            <a:ext cx="5126735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8032" y="0"/>
            <a:ext cx="6524625" cy="1269365"/>
            <a:chOff x="1018032" y="0"/>
            <a:chExt cx="6524625" cy="1269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032" y="0"/>
              <a:ext cx="6313678" cy="12693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0" y="0"/>
              <a:ext cx="1019390" cy="12693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3697" y="72974"/>
            <a:ext cx="952309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9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9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900" b="1" spc="-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0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900" b="1" spc="-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300" b="1" spc="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3697" y="1156964"/>
            <a:ext cx="8964168" cy="42964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1000" y="5822920"/>
            <a:ext cx="11506200" cy="62196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50825" algn="l"/>
              </a:tabLst>
            </a:pPr>
            <a:r>
              <a:rPr sz="4000" b="1" spc="-15" dirty="0">
                <a:latin typeface="Cambria"/>
                <a:cs typeface="Cambria"/>
              </a:rPr>
              <a:t>Multilayer</a:t>
            </a:r>
            <a:r>
              <a:rPr sz="4000" b="1" spc="-45" dirty="0">
                <a:latin typeface="Cambria"/>
                <a:cs typeface="Cambria"/>
              </a:rPr>
              <a:t> </a:t>
            </a:r>
            <a:r>
              <a:rPr sz="4000" b="1" spc="-5" dirty="0">
                <a:latin typeface="Cambria"/>
                <a:cs typeface="Cambria"/>
              </a:rPr>
              <a:t>feed</a:t>
            </a:r>
            <a:r>
              <a:rPr sz="4000" b="1" spc="-15" dirty="0">
                <a:latin typeface="Cambria"/>
                <a:cs typeface="Cambria"/>
              </a:rPr>
              <a:t> </a:t>
            </a:r>
            <a:r>
              <a:rPr sz="4000" b="1" spc="-10" dirty="0">
                <a:latin typeface="Cambria"/>
                <a:cs typeface="Cambria"/>
              </a:rPr>
              <a:t>forward</a:t>
            </a:r>
            <a:r>
              <a:rPr sz="4000" b="1" spc="-40" dirty="0">
                <a:latin typeface="Cambria"/>
                <a:cs typeface="Cambria"/>
              </a:rPr>
              <a:t> </a:t>
            </a:r>
            <a:r>
              <a:rPr sz="4000" b="1" spc="-5" dirty="0" smtClean="0">
                <a:latin typeface="Cambria"/>
                <a:cs typeface="Cambria"/>
              </a:rPr>
              <a:t>network</a:t>
            </a:r>
            <a:endParaRPr lang="en-US" sz="4000" dirty="0">
              <a:latin typeface="Cambria"/>
              <a:cs typeface="Cambria"/>
            </a:endParaRPr>
          </a:p>
          <a:p>
            <a:pPr marL="526415" indent="-5143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50825" algn="l"/>
              </a:tabLst>
            </a:pPr>
            <a:r>
              <a:rPr sz="4000" dirty="0" smtClean="0">
                <a:latin typeface="Cambria"/>
                <a:cs typeface="Cambria"/>
              </a:rPr>
              <a:t>A</a:t>
            </a:r>
            <a:r>
              <a:rPr sz="4000" spc="570" dirty="0" smtClean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multilayer</a:t>
            </a:r>
            <a:r>
              <a:rPr sz="4000" spc="54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feed</a:t>
            </a:r>
            <a:r>
              <a:rPr sz="4000" spc="570" dirty="0">
                <a:latin typeface="Cambria"/>
                <a:cs typeface="Cambria"/>
              </a:rPr>
              <a:t> </a:t>
            </a:r>
            <a:r>
              <a:rPr sz="4000" spc="-15" dirty="0">
                <a:latin typeface="Cambria"/>
                <a:cs typeface="Cambria"/>
              </a:rPr>
              <a:t>forward</a:t>
            </a:r>
            <a:r>
              <a:rPr sz="4000" spc="545" dirty="0">
                <a:latin typeface="Cambria"/>
                <a:cs typeface="Cambria"/>
              </a:rPr>
              <a:t> </a:t>
            </a:r>
            <a:r>
              <a:rPr sz="4000" spc="-15" dirty="0">
                <a:latin typeface="Cambria"/>
                <a:cs typeface="Cambria"/>
              </a:rPr>
              <a:t>network</a:t>
            </a:r>
            <a:r>
              <a:rPr sz="4000" spc="55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is</a:t>
            </a:r>
            <a:r>
              <a:rPr sz="4000" spc="56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formed</a:t>
            </a:r>
            <a:r>
              <a:rPr sz="4000" spc="575" dirty="0">
                <a:latin typeface="Cambria"/>
                <a:cs typeface="Cambria"/>
              </a:rPr>
              <a:t> </a:t>
            </a:r>
            <a:r>
              <a:rPr sz="4000" spc="-15" dirty="0">
                <a:latin typeface="Cambria"/>
                <a:cs typeface="Cambria"/>
              </a:rPr>
              <a:t>by</a:t>
            </a:r>
            <a:r>
              <a:rPr sz="4000" spc="565" dirty="0">
                <a:latin typeface="Cambria"/>
                <a:cs typeface="Cambria"/>
              </a:rPr>
              <a:t> </a:t>
            </a:r>
            <a:r>
              <a:rPr sz="4000" spc="-10" dirty="0" smtClean="0">
                <a:latin typeface="Cambria"/>
                <a:cs typeface="Cambria"/>
              </a:rPr>
              <a:t>the</a:t>
            </a:r>
            <a:r>
              <a:rPr lang="en-US" sz="4000" spc="-10" dirty="0" smtClean="0">
                <a:latin typeface="Cambria"/>
                <a:cs typeface="Cambria"/>
              </a:rPr>
              <a:t> </a:t>
            </a:r>
            <a:r>
              <a:rPr sz="4000" spc="-5" dirty="0" smtClean="0">
                <a:latin typeface="Cambria"/>
                <a:cs typeface="Cambria"/>
              </a:rPr>
              <a:t>interconnection</a:t>
            </a:r>
            <a:r>
              <a:rPr sz="4000" spc="-55" dirty="0" smtClean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of</a:t>
            </a:r>
            <a:r>
              <a:rPr sz="4000" spc="-2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several</a:t>
            </a:r>
            <a:r>
              <a:rPr sz="4000" spc="-30" dirty="0">
                <a:latin typeface="Cambria"/>
                <a:cs typeface="Cambria"/>
              </a:rPr>
              <a:t> </a:t>
            </a:r>
            <a:r>
              <a:rPr sz="4000" spc="-10" dirty="0" smtClean="0">
                <a:latin typeface="Cambria"/>
                <a:cs typeface="Cambria"/>
              </a:rPr>
              <a:t>layers.</a:t>
            </a:r>
            <a:endParaRPr lang="en-US" sz="4000" dirty="0">
              <a:latin typeface="Cambria"/>
              <a:cs typeface="Cambria"/>
            </a:endParaRPr>
          </a:p>
          <a:p>
            <a:pPr marL="526415" indent="-5143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50825" algn="l"/>
              </a:tabLst>
            </a:pPr>
            <a:r>
              <a:rPr sz="4000" spc="-10" dirty="0" smtClean="0">
                <a:latin typeface="Cambria"/>
                <a:cs typeface="Cambria"/>
              </a:rPr>
              <a:t>The</a:t>
            </a:r>
            <a:r>
              <a:rPr sz="4000" spc="170" dirty="0" smtClean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input</a:t>
            </a:r>
            <a:r>
              <a:rPr sz="4000" spc="150" dirty="0">
                <a:latin typeface="Cambria"/>
                <a:cs typeface="Cambria"/>
              </a:rPr>
              <a:t> </a:t>
            </a:r>
            <a:r>
              <a:rPr sz="4000" spc="-15" dirty="0">
                <a:latin typeface="Cambria"/>
                <a:cs typeface="Cambria"/>
              </a:rPr>
              <a:t>layer</a:t>
            </a:r>
            <a:r>
              <a:rPr sz="4000" spc="16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is</a:t>
            </a:r>
            <a:r>
              <a:rPr sz="4000" spc="15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that</a:t>
            </a:r>
            <a:r>
              <a:rPr sz="4000" spc="14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which</a:t>
            </a:r>
            <a:r>
              <a:rPr sz="4000" spc="150" dirty="0">
                <a:latin typeface="Cambria"/>
                <a:cs typeface="Cambria"/>
              </a:rPr>
              <a:t> </a:t>
            </a:r>
            <a:r>
              <a:rPr sz="4000" spc="-20" dirty="0">
                <a:latin typeface="Cambria"/>
                <a:cs typeface="Cambria"/>
              </a:rPr>
              <a:t>receives</a:t>
            </a:r>
            <a:r>
              <a:rPr sz="4000" spc="15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the</a:t>
            </a:r>
            <a:r>
              <a:rPr sz="4000" spc="145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input</a:t>
            </a:r>
            <a:r>
              <a:rPr sz="4000" spc="15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and</a:t>
            </a:r>
            <a:r>
              <a:rPr sz="4000" spc="145" dirty="0">
                <a:latin typeface="Cambria"/>
                <a:cs typeface="Cambria"/>
              </a:rPr>
              <a:t> </a:t>
            </a:r>
            <a:r>
              <a:rPr sz="4000" spc="-10" dirty="0" smtClean="0">
                <a:latin typeface="Cambria"/>
                <a:cs typeface="Cambria"/>
              </a:rPr>
              <a:t>this</a:t>
            </a:r>
            <a:r>
              <a:rPr lang="en-US" sz="4000" spc="-10" dirty="0" smtClean="0">
                <a:latin typeface="Cambria"/>
                <a:cs typeface="Cambria"/>
              </a:rPr>
              <a:t> </a:t>
            </a:r>
            <a:r>
              <a:rPr sz="4000" spc="-10" dirty="0" smtClean="0">
                <a:latin typeface="Cambria"/>
                <a:cs typeface="Cambria"/>
              </a:rPr>
              <a:t>layer</a:t>
            </a:r>
            <a:r>
              <a:rPr sz="4000" spc="-40" dirty="0" smtClean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has</a:t>
            </a:r>
            <a:r>
              <a:rPr sz="4000" spc="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no</a:t>
            </a:r>
            <a:r>
              <a:rPr sz="4000" spc="-1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function </a:t>
            </a:r>
            <a:r>
              <a:rPr sz="4000" spc="-10" dirty="0">
                <a:latin typeface="Cambria"/>
                <a:cs typeface="Cambria"/>
              </a:rPr>
              <a:t>except</a:t>
            </a:r>
            <a:r>
              <a:rPr sz="4000" spc="5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buffering</a:t>
            </a:r>
            <a:r>
              <a:rPr sz="4000" spc="-10" dirty="0">
                <a:latin typeface="Cambria"/>
                <a:cs typeface="Cambria"/>
              </a:rPr>
              <a:t> the</a:t>
            </a:r>
            <a:r>
              <a:rPr sz="4000" spc="2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input</a:t>
            </a:r>
            <a:r>
              <a:rPr sz="4000" spc="5" dirty="0">
                <a:latin typeface="Cambria"/>
                <a:cs typeface="Cambria"/>
              </a:rPr>
              <a:t> </a:t>
            </a:r>
            <a:r>
              <a:rPr sz="4000" spc="-5" dirty="0" smtClean="0">
                <a:latin typeface="Cambria"/>
                <a:cs typeface="Cambria"/>
              </a:rPr>
              <a:t>signal.</a:t>
            </a:r>
            <a:endParaRPr lang="en-US" sz="4000" dirty="0">
              <a:latin typeface="Cambria"/>
              <a:cs typeface="Cambria"/>
            </a:endParaRPr>
          </a:p>
          <a:p>
            <a:pPr marL="526415" indent="-5143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50825" algn="l"/>
              </a:tabLst>
            </a:pPr>
            <a:r>
              <a:rPr sz="4000" spc="-10" dirty="0" smtClean="0">
                <a:latin typeface="Cambria"/>
                <a:cs typeface="Cambria"/>
              </a:rPr>
              <a:t>The</a:t>
            </a:r>
            <a:r>
              <a:rPr sz="4000" spc="15" dirty="0" smtClean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output</a:t>
            </a:r>
            <a:r>
              <a:rPr sz="4000" spc="2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layer</a:t>
            </a:r>
            <a:r>
              <a:rPr sz="4000" spc="-4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generates</a:t>
            </a:r>
            <a:r>
              <a:rPr sz="4000" spc="-4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the</a:t>
            </a:r>
            <a:r>
              <a:rPr sz="4000" spc="1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output</a:t>
            </a:r>
            <a:r>
              <a:rPr sz="4000" spc="2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of</a:t>
            </a:r>
            <a:r>
              <a:rPr sz="4000" spc="1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the </a:t>
            </a:r>
            <a:r>
              <a:rPr sz="4000" spc="-5" dirty="0" smtClean="0">
                <a:latin typeface="Cambria"/>
                <a:cs typeface="Cambria"/>
              </a:rPr>
              <a:t>network.</a:t>
            </a:r>
            <a:endParaRPr lang="en-US" sz="4000" dirty="0">
              <a:latin typeface="Cambria"/>
              <a:cs typeface="Cambria"/>
            </a:endParaRPr>
          </a:p>
          <a:p>
            <a:pPr marL="526415" indent="-5143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50825" algn="l"/>
              </a:tabLst>
            </a:pPr>
            <a:r>
              <a:rPr sz="4000" spc="-10" dirty="0" smtClean="0">
                <a:latin typeface="Cambria"/>
                <a:cs typeface="Cambria"/>
              </a:rPr>
              <a:t>Any</a:t>
            </a:r>
            <a:r>
              <a:rPr sz="4000" spc="85" dirty="0" smtClean="0">
                <a:latin typeface="Cambria"/>
                <a:cs typeface="Cambria"/>
              </a:rPr>
              <a:t> </a:t>
            </a:r>
            <a:r>
              <a:rPr sz="4000" spc="-20" dirty="0">
                <a:latin typeface="Cambria"/>
                <a:cs typeface="Cambria"/>
              </a:rPr>
              <a:t>layer</a:t>
            </a:r>
            <a:r>
              <a:rPr sz="4000" spc="8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that</a:t>
            </a:r>
            <a:r>
              <a:rPr sz="4000" spc="7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is</a:t>
            </a:r>
            <a:r>
              <a:rPr sz="4000" spc="50" dirty="0">
                <a:latin typeface="Cambria"/>
                <a:cs typeface="Cambria"/>
              </a:rPr>
              <a:t> </a:t>
            </a:r>
            <a:r>
              <a:rPr sz="4000" spc="-5" dirty="0">
                <a:latin typeface="Cambria"/>
                <a:cs typeface="Cambria"/>
              </a:rPr>
              <a:t>formed</a:t>
            </a:r>
            <a:r>
              <a:rPr sz="4000" spc="7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between</a:t>
            </a:r>
            <a:r>
              <a:rPr sz="4000" spc="90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the</a:t>
            </a:r>
            <a:r>
              <a:rPr sz="4000" spc="6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input</a:t>
            </a:r>
            <a:r>
              <a:rPr sz="4000" spc="7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layer</a:t>
            </a:r>
            <a:r>
              <a:rPr sz="4000" spc="6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and</a:t>
            </a:r>
            <a:r>
              <a:rPr sz="4000" spc="95" dirty="0">
                <a:latin typeface="Cambria"/>
                <a:cs typeface="Cambria"/>
              </a:rPr>
              <a:t> </a:t>
            </a:r>
            <a:r>
              <a:rPr sz="4000" spc="-10" dirty="0" smtClean="0">
                <a:latin typeface="Cambria"/>
                <a:cs typeface="Cambria"/>
              </a:rPr>
              <a:t>the</a:t>
            </a:r>
            <a:r>
              <a:rPr lang="en-US" sz="4000" spc="-10" dirty="0" smtClean="0">
                <a:latin typeface="Cambria"/>
                <a:cs typeface="Cambria"/>
              </a:rPr>
              <a:t> </a:t>
            </a:r>
            <a:r>
              <a:rPr sz="4000" spc="-5" dirty="0" smtClean="0">
                <a:latin typeface="Cambria"/>
                <a:cs typeface="Cambria"/>
              </a:rPr>
              <a:t>output</a:t>
            </a:r>
            <a:r>
              <a:rPr sz="4000" spc="15" dirty="0" smtClean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layer</a:t>
            </a:r>
            <a:r>
              <a:rPr sz="4000" spc="-2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is</a:t>
            </a:r>
            <a:r>
              <a:rPr sz="4000" spc="-25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called</a:t>
            </a:r>
            <a:r>
              <a:rPr sz="4000" spc="-25" dirty="0">
                <a:latin typeface="Cambria"/>
                <a:cs typeface="Cambria"/>
              </a:rPr>
              <a:t> </a:t>
            </a:r>
            <a:r>
              <a:rPr sz="4000" spc="-10" dirty="0">
                <a:latin typeface="Cambria"/>
                <a:cs typeface="Cambria"/>
              </a:rPr>
              <a:t>the</a:t>
            </a:r>
            <a:r>
              <a:rPr sz="4000" spc="10" dirty="0">
                <a:latin typeface="Cambria"/>
                <a:cs typeface="Cambria"/>
              </a:rPr>
              <a:t> </a:t>
            </a:r>
            <a:r>
              <a:rPr sz="4000" dirty="0">
                <a:latin typeface="Cambria"/>
                <a:cs typeface="Cambria"/>
              </a:rPr>
              <a:t>hidden</a:t>
            </a:r>
            <a:r>
              <a:rPr sz="4000" spc="-35" dirty="0">
                <a:latin typeface="Cambria"/>
                <a:cs typeface="Cambria"/>
              </a:rPr>
              <a:t> layer.</a:t>
            </a:r>
            <a:endParaRPr sz="40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9536" y="0"/>
            <a:ext cx="6524625" cy="1250950"/>
            <a:chOff x="859536" y="0"/>
            <a:chExt cx="6524625" cy="1250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536" y="0"/>
              <a:ext cx="6313677" cy="12509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4224" y="0"/>
              <a:ext cx="1019390" cy="12509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2103" y="54940"/>
            <a:ext cx="951992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9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9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0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900" b="1" spc="-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-5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300" b="1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300" b="1" spc="-10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0" y="8991600"/>
            <a:ext cx="3547871" cy="26974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201" y="755875"/>
            <a:ext cx="11734799" cy="103633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905"/>
              </a:spcBef>
            </a:pPr>
            <a:r>
              <a:rPr sz="2400" b="1" spc="-10" dirty="0">
                <a:latin typeface="Cambria"/>
                <a:cs typeface="Cambria"/>
              </a:rPr>
              <a:t>Recurrent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Neural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Network</a:t>
            </a:r>
            <a:endParaRPr sz="2400" dirty="0">
              <a:latin typeface="Cambria"/>
              <a:cs typeface="Cambria"/>
            </a:endParaRPr>
          </a:p>
          <a:p>
            <a:pPr marL="384175" marR="5715" indent="-278130">
              <a:lnSpc>
                <a:spcPct val="106700"/>
              </a:lnSpc>
              <a:spcBef>
                <a:spcPts val="455"/>
              </a:spcBef>
            </a:pPr>
            <a:r>
              <a:rPr lang="en-US" sz="2400" spc="-10" dirty="0" smtClean="0">
                <a:latin typeface="Cambria"/>
                <a:cs typeface="Cambria"/>
              </a:rPr>
              <a:t>    </a:t>
            </a:r>
            <a:r>
              <a:rPr sz="3200" spc="-10" dirty="0" smtClean="0">
                <a:latin typeface="Cambria"/>
                <a:cs typeface="Cambria"/>
              </a:rPr>
              <a:t>The</a:t>
            </a:r>
            <a:r>
              <a:rPr sz="3200" spc="90" dirty="0" smtClean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Recurrent</a:t>
            </a:r>
            <a:r>
              <a:rPr sz="3200" spc="10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Neural</a:t>
            </a:r>
            <a:r>
              <a:rPr sz="3200" spc="10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</a:t>
            </a:r>
            <a:r>
              <a:rPr sz="3200" spc="10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saves</a:t>
            </a:r>
            <a:r>
              <a:rPr sz="3200" spc="8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114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10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9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12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layer</a:t>
            </a:r>
            <a:r>
              <a:rPr sz="3200" spc="8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and</a:t>
            </a:r>
            <a:r>
              <a:rPr sz="3200" spc="1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feeds</a:t>
            </a:r>
            <a:r>
              <a:rPr sz="3200" spc="9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this</a:t>
            </a:r>
            <a:r>
              <a:rPr sz="3200" spc="1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10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back</a:t>
            </a:r>
            <a:r>
              <a:rPr sz="3200" spc="9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14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1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input</a:t>
            </a:r>
            <a:r>
              <a:rPr sz="3200" spc="10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better </a:t>
            </a:r>
            <a:r>
              <a:rPr sz="3200" spc="-38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predict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outcome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10" dirty="0">
                <a:latin typeface="Cambria"/>
                <a:cs typeface="Cambria"/>
              </a:rPr>
              <a:t> the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35" dirty="0">
                <a:latin typeface="Cambria"/>
                <a:cs typeface="Cambria"/>
              </a:rPr>
              <a:t>layer.</a:t>
            </a:r>
            <a:endParaRPr sz="3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Cambria"/>
              <a:cs typeface="Cambria"/>
            </a:endParaRPr>
          </a:p>
          <a:p>
            <a:pPr marL="22161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222250" algn="l"/>
              </a:tabLst>
            </a:pP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3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first</a:t>
            </a:r>
            <a:r>
              <a:rPr sz="3200" spc="2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layer</a:t>
            </a:r>
            <a:r>
              <a:rPr sz="3200" spc="23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229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RNN</a:t>
            </a:r>
            <a:r>
              <a:rPr sz="3200" spc="229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22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quite</a:t>
            </a:r>
            <a:r>
              <a:rPr sz="3200" spc="24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similar</a:t>
            </a:r>
            <a:r>
              <a:rPr sz="3200" spc="229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23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feed-forward</a:t>
            </a:r>
            <a:r>
              <a:rPr sz="3200" spc="23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neural</a:t>
            </a:r>
            <a:r>
              <a:rPr sz="3200" spc="2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</a:t>
            </a:r>
            <a:r>
              <a:rPr sz="3200" spc="229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and</a:t>
            </a:r>
            <a:r>
              <a:rPr sz="3200" spc="24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recurrent</a:t>
            </a:r>
            <a:r>
              <a:rPr sz="3200" spc="225" dirty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neural</a:t>
            </a:r>
            <a:r>
              <a:rPr lang="en-US" sz="3200" spc="-5" dirty="0" smtClean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network </a:t>
            </a:r>
            <a:r>
              <a:rPr sz="3200" spc="-5" dirty="0">
                <a:latin typeface="Cambria"/>
                <a:cs typeface="Cambria"/>
              </a:rPr>
              <a:t>starts</a:t>
            </a:r>
            <a:r>
              <a:rPr sz="3200" spc="3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once</a:t>
            </a:r>
            <a:r>
              <a:rPr sz="3200" spc="-3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first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layer</a:t>
            </a:r>
            <a:r>
              <a:rPr sz="3200" spc="-4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computed.</a:t>
            </a:r>
            <a:endParaRPr sz="3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 dirty="0">
              <a:latin typeface="Cambria"/>
              <a:cs typeface="Cambria"/>
            </a:endParaRPr>
          </a:p>
          <a:p>
            <a:pPr marL="22161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222250" algn="l"/>
              </a:tabLst>
            </a:pPr>
            <a:r>
              <a:rPr sz="3200" spc="-5" dirty="0">
                <a:latin typeface="Cambria"/>
                <a:cs typeface="Cambria"/>
              </a:rPr>
              <a:t>After</a:t>
            </a:r>
            <a:r>
              <a:rPr sz="3200" spc="18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this</a:t>
            </a:r>
            <a:r>
              <a:rPr sz="3200" spc="180" dirty="0">
                <a:latin typeface="Cambria"/>
                <a:cs typeface="Cambria"/>
              </a:rPr>
              <a:t> </a:t>
            </a:r>
            <a:r>
              <a:rPr sz="3200" spc="-40" dirty="0">
                <a:latin typeface="Cambria"/>
                <a:cs typeface="Cambria"/>
              </a:rPr>
              <a:t>layer,</a:t>
            </a:r>
            <a:r>
              <a:rPr sz="3200" spc="17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each</a:t>
            </a:r>
            <a:r>
              <a:rPr sz="3200" spc="17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unit</a:t>
            </a:r>
            <a:r>
              <a:rPr sz="3200" spc="17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will</a:t>
            </a:r>
            <a:r>
              <a:rPr sz="3200" spc="17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remember</a:t>
            </a:r>
            <a:r>
              <a:rPr sz="3200" spc="18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some</a:t>
            </a:r>
            <a:r>
              <a:rPr sz="3200" spc="16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information</a:t>
            </a:r>
            <a:r>
              <a:rPr sz="3200" spc="18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from</a:t>
            </a:r>
            <a:r>
              <a:rPr sz="3200" spc="17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19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previous</a:t>
            </a:r>
            <a:r>
              <a:rPr sz="3200" spc="17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step</a:t>
            </a:r>
            <a:r>
              <a:rPr sz="3200" spc="19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so</a:t>
            </a:r>
            <a:r>
              <a:rPr sz="3200" spc="18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that</a:t>
            </a:r>
            <a:r>
              <a:rPr sz="3200" spc="16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it</a:t>
            </a:r>
            <a:r>
              <a:rPr sz="3200" spc="15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can</a:t>
            </a:r>
            <a:r>
              <a:rPr sz="3200" spc="15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act</a:t>
            </a:r>
            <a:r>
              <a:rPr sz="3200" spc="15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as</a:t>
            </a:r>
            <a:r>
              <a:rPr sz="3200" spc="145" dirty="0">
                <a:latin typeface="Cambria"/>
                <a:cs typeface="Cambria"/>
              </a:rPr>
              <a:t> </a:t>
            </a:r>
            <a:r>
              <a:rPr sz="3200" dirty="0" smtClean="0">
                <a:latin typeface="Cambria"/>
                <a:cs typeface="Cambria"/>
              </a:rPr>
              <a:t>a</a:t>
            </a:r>
            <a:r>
              <a:rPr lang="en-US" sz="3200" dirty="0" smtClean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memory</a:t>
            </a:r>
            <a:r>
              <a:rPr sz="3200" spc="10" dirty="0" smtClean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cell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-5" dirty="0">
                <a:latin typeface="Cambria"/>
                <a:cs typeface="Cambria"/>
              </a:rPr>
              <a:t> performing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computations.</a:t>
            </a:r>
            <a:endParaRPr sz="3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 dirty="0">
              <a:latin typeface="Cambria"/>
              <a:cs typeface="Cambria"/>
            </a:endParaRPr>
          </a:p>
          <a:p>
            <a:pPr marL="22161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222250" algn="l"/>
              </a:tabLst>
            </a:pPr>
            <a:r>
              <a:rPr sz="3200" spc="-5" dirty="0">
                <a:latin typeface="Cambria"/>
                <a:cs typeface="Cambria"/>
              </a:rPr>
              <a:t>Recurrent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are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feedback</a:t>
            </a:r>
            <a:r>
              <a:rPr sz="3200" spc="-4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with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 </a:t>
            </a:r>
            <a:r>
              <a:rPr sz="3200" spc="-5" dirty="0">
                <a:latin typeface="Cambria"/>
                <a:cs typeface="Cambria"/>
              </a:rPr>
              <a:t>closed </a:t>
            </a:r>
            <a:r>
              <a:rPr sz="3200" dirty="0">
                <a:latin typeface="Cambria"/>
                <a:cs typeface="Cambria"/>
              </a:rPr>
              <a:t>loop.</a:t>
            </a:r>
          </a:p>
          <a:p>
            <a:pPr marL="12700" algn="just">
              <a:lnSpc>
                <a:spcPct val="100000"/>
              </a:lnSpc>
              <a:spcBef>
                <a:spcPts val="1615"/>
              </a:spcBef>
            </a:pPr>
            <a:r>
              <a:rPr sz="2400" b="1" i="1" spc="-5" dirty="0" smtClean="0">
                <a:solidFill>
                  <a:srgbClr val="FF0000"/>
                </a:solidFill>
                <a:latin typeface="Cambria"/>
                <a:cs typeface="Cambria"/>
              </a:rPr>
              <a:t>Application</a:t>
            </a:r>
            <a:r>
              <a:rPr sz="2400" b="1" i="1" spc="-5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endParaRPr sz="2400" dirty="0">
              <a:latin typeface="Cambria"/>
              <a:cs typeface="Cambria"/>
            </a:endParaRPr>
          </a:p>
          <a:p>
            <a:pPr marL="12700" marR="4163695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Audio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files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 –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This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is</a:t>
            </a:r>
            <a:r>
              <a:rPr sz="2400" i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considered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natural</a:t>
            </a:r>
            <a:r>
              <a:rPr sz="2400" i="1" spc="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sequence.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Audio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files clips </a:t>
            </a:r>
            <a:r>
              <a:rPr sz="2400" i="1" spc="-3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20" dirty="0">
                <a:solidFill>
                  <a:srgbClr val="FF0000"/>
                </a:solidFill>
                <a:latin typeface="Cambria"/>
                <a:cs typeface="Cambria"/>
              </a:rPr>
              <a:t>can</a:t>
            </a:r>
            <a:r>
              <a:rPr sz="2400" i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be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broken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down</a:t>
            </a:r>
            <a:r>
              <a:rPr sz="2400" i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in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audio</a:t>
            </a:r>
            <a:r>
              <a:rPr sz="2400" i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spectrogram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and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fed</a:t>
            </a:r>
            <a:r>
              <a:rPr sz="2400" i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that</a:t>
            </a:r>
            <a:r>
              <a:rPr sz="2400" i="1" spc="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into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RNN’s.</a:t>
            </a:r>
            <a:endParaRPr sz="2400" dirty="0">
              <a:latin typeface="Cambria"/>
              <a:cs typeface="Cambria"/>
            </a:endParaRPr>
          </a:p>
          <a:p>
            <a:pPr marL="12700" marR="4138295" algn="just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400" i="1" spc="-45" dirty="0">
                <a:solidFill>
                  <a:srgbClr val="FF0000"/>
                </a:solidFill>
                <a:latin typeface="Cambria"/>
                <a:cs typeface="Cambria"/>
              </a:rPr>
              <a:t>Text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file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 –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45" dirty="0">
                <a:solidFill>
                  <a:srgbClr val="FF0000"/>
                </a:solidFill>
                <a:latin typeface="Cambria"/>
                <a:cs typeface="Cambria"/>
              </a:rPr>
              <a:t>Text</a:t>
            </a:r>
            <a:r>
              <a:rPr sz="2400" i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is</a:t>
            </a:r>
            <a:r>
              <a:rPr sz="2400" i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another</a:t>
            </a:r>
            <a:r>
              <a:rPr sz="2400" i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form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2400" i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a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sequence,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20" dirty="0">
                <a:solidFill>
                  <a:srgbClr val="FF0000"/>
                </a:solidFill>
                <a:latin typeface="Cambria"/>
                <a:cs typeface="Cambria"/>
              </a:rPr>
              <a:t>text</a:t>
            </a:r>
            <a:r>
              <a:rPr sz="2400" i="1" spc="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2400" i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20" dirty="0">
                <a:solidFill>
                  <a:srgbClr val="FF0000"/>
                </a:solidFill>
                <a:latin typeface="Cambria"/>
                <a:cs typeface="Cambria"/>
              </a:rPr>
              <a:t>can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be </a:t>
            </a:r>
            <a:r>
              <a:rPr sz="2400" i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broken</a:t>
            </a:r>
            <a:r>
              <a:rPr sz="2400" i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into</a:t>
            </a:r>
            <a:r>
              <a:rPr sz="2400" i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characters</a:t>
            </a:r>
            <a:r>
              <a:rPr sz="2400" i="1" spc="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or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words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(remember</a:t>
            </a:r>
            <a:r>
              <a:rPr sz="2400" i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search</a:t>
            </a:r>
            <a:r>
              <a:rPr sz="2400" i="1" spc="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Cambria"/>
                <a:cs typeface="Cambria"/>
              </a:rPr>
              <a:t>engines</a:t>
            </a:r>
            <a:r>
              <a:rPr sz="2400" i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guessing </a:t>
            </a:r>
            <a:r>
              <a:rPr sz="2400" i="1" spc="-38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your</a:t>
            </a:r>
            <a:r>
              <a:rPr sz="2400" i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next</a:t>
            </a:r>
            <a:r>
              <a:rPr sz="2400" i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word</a:t>
            </a:r>
            <a:r>
              <a:rPr sz="2400" i="1" dirty="0">
                <a:solidFill>
                  <a:srgbClr val="FF0000"/>
                </a:solidFill>
                <a:latin typeface="Cambria"/>
                <a:cs typeface="Cambria"/>
              </a:rPr>
              <a:t> or</a:t>
            </a:r>
            <a:r>
              <a:rPr sz="2400" i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400" i="1" spc="-15" dirty="0">
                <a:solidFill>
                  <a:srgbClr val="FF0000"/>
                </a:solidFill>
                <a:latin typeface="Cambria"/>
                <a:cs typeface="Cambria"/>
              </a:rPr>
              <a:t>character)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393180" cy="1120140"/>
            <a:chOff x="1063752" y="0"/>
            <a:chExt cx="639318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6188710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0"/>
              <a:ext cx="998016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1076274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800"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800" b="1" spc="-1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400" b="1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0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990599"/>
            <a:ext cx="7772399" cy="4055597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05"/>
              </a:spcBef>
            </a:pPr>
            <a:r>
              <a:rPr sz="3200" b="1" spc="-10" dirty="0">
                <a:latin typeface="Cambria"/>
                <a:cs typeface="Cambria"/>
              </a:rPr>
              <a:t>3. Single</a:t>
            </a:r>
            <a:r>
              <a:rPr sz="3200" b="1" spc="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node</a:t>
            </a:r>
            <a:r>
              <a:rPr sz="3200" b="1" spc="-1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with</a:t>
            </a:r>
            <a:r>
              <a:rPr sz="3200" b="1" spc="1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its </a:t>
            </a:r>
            <a:r>
              <a:rPr sz="3200" b="1" spc="-20" dirty="0">
                <a:latin typeface="Cambria"/>
                <a:cs typeface="Cambria"/>
              </a:rPr>
              <a:t>own</a:t>
            </a:r>
            <a:r>
              <a:rPr sz="3200" b="1" spc="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feedback</a:t>
            </a:r>
            <a:endParaRPr sz="3200" dirty="0">
              <a:latin typeface="Cambria"/>
              <a:cs typeface="Cambria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405"/>
              </a:spcBef>
              <a:buFont typeface="Wingdings"/>
              <a:buChar char=""/>
              <a:tabLst>
                <a:tab pos="357505" algn="l"/>
              </a:tabLst>
            </a:pP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 </a:t>
            </a:r>
            <a:r>
              <a:rPr sz="3200" spc="-15" dirty="0">
                <a:latin typeface="Cambria"/>
                <a:cs typeface="Cambria"/>
              </a:rPr>
              <a:t>where</a:t>
            </a:r>
            <a:r>
              <a:rPr sz="3200" spc="-10" dirty="0">
                <a:latin typeface="Cambria"/>
                <a:cs typeface="Cambria"/>
              </a:rPr>
              <a:t> the</a:t>
            </a:r>
            <a:r>
              <a:rPr sz="3200" spc="37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 </a:t>
            </a:r>
            <a:r>
              <a:rPr sz="3200" spc="-10" dirty="0">
                <a:latin typeface="Cambria"/>
                <a:cs typeface="Cambria"/>
              </a:rPr>
              <a:t>layer </a:t>
            </a:r>
            <a:r>
              <a:rPr sz="3200" spc="-5" dirty="0">
                <a:latin typeface="Cambria"/>
                <a:cs typeface="Cambria"/>
              </a:rPr>
              <a:t>output </a:t>
            </a:r>
            <a:r>
              <a:rPr sz="3200" dirty="0">
                <a:latin typeface="Cambria"/>
                <a:cs typeface="Cambria"/>
              </a:rPr>
              <a:t>is </a:t>
            </a:r>
            <a:r>
              <a:rPr sz="3200" spc="-5" dirty="0">
                <a:latin typeface="Cambria"/>
                <a:cs typeface="Cambria"/>
              </a:rPr>
              <a:t>sent back </a:t>
            </a:r>
            <a:r>
              <a:rPr sz="3200" dirty="0">
                <a:latin typeface="Cambria"/>
                <a:cs typeface="Cambria"/>
              </a:rPr>
              <a:t> as an </a:t>
            </a:r>
            <a:r>
              <a:rPr sz="3200" spc="-5" dirty="0">
                <a:latin typeface="Cambria"/>
                <a:cs typeface="Cambria"/>
              </a:rPr>
              <a:t>input </a:t>
            </a:r>
            <a:r>
              <a:rPr sz="3200" spc="-20" dirty="0">
                <a:latin typeface="Cambria"/>
                <a:cs typeface="Cambria"/>
              </a:rPr>
              <a:t>to </a:t>
            </a:r>
            <a:r>
              <a:rPr sz="3200" spc="-10" dirty="0">
                <a:latin typeface="Cambria"/>
                <a:cs typeface="Cambria"/>
              </a:rPr>
              <a:t>the </a:t>
            </a:r>
            <a:r>
              <a:rPr sz="3200" dirty="0">
                <a:latin typeface="Cambria"/>
                <a:cs typeface="Cambria"/>
              </a:rPr>
              <a:t>input </a:t>
            </a:r>
            <a:r>
              <a:rPr sz="3200" spc="-10" dirty="0">
                <a:latin typeface="Cambria"/>
                <a:cs typeface="Cambria"/>
              </a:rPr>
              <a:t>layer or the </a:t>
            </a:r>
            <a:r>
              <a:rPr sz="3200" spc="-5" dirty="0">
                <a:latin typeface="Cambria"/>
                <a:cs typeface="Cambria"/>
              </a:rPr>
              <a:t>other </a:t>
            </a:r>
            <a:r>
              <a:rPr sz="3200" dirty="0">
                <a:latin typeface="Cambria"/>
                <a:cs typeface="Cambria"/>
              </a:rPr>
              <a:t>hidden </a:t>
            </a:r>
            <a:r>
              <a:rPr sz="3200" spc="-15" dirty="0">
                <a:latin typeface="Cambria"/>
                <a:cs typeface="Cambria"/>
              </a:rPr>
              <a:t>layers </a:t>
            </a:r>
            <a:r>
              <a:rPr sz="3200" dirty="0">
                <a:latin typeface="Cambria"/>
                <a:cs typeface="Cambria"/>
              </a:rPr>
              <a:t>is 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called </a:t>
            </a:r>
            <a:r>
              <a:rPr sz="3200" spc="-10" dirty="0">
                <a:latin typeface="Cambria"/>
                <a:cs typeface="Cambria"/>
              </a:rPr>
              <a:t>Feedback</a:t>
            </a:r>
            <a:r>
              <a:rPr sz="3200" spc="-3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Networks.</a:t>
            </a:r>
            <a:endParaRPr sz="3200" dirty="0">
              <a:latin typeface="Cambria"/>
              <a:cs typeface="Cambria"/>
            </a:endParaRPr>
          </a:p>
          <a:p>
            <a:pPr marL="356870" indent="-344805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7505" algn="l"/>
              </a:tabLst>
            </a:pPr>
            <a:r>
              <a:rPr sz="3200" spc="-5" dirty="0">
                <a:latin typeface="Cambria"/>
                <a:cs typeface="Cambria"/>
              </a:rPr>
              <a:t>In</a:t>
            </a:r>
            <a:r>
              <a:rPr sz="3200" spc="39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single-node</a:t>
            </a:r>
            <a:r>
              <a:rPr sz="3200" spc="37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feedback</a:t>
            </a:r>
            <a:r>
              <a:rPr sz="3200" spc="39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systems,</a:t>
            </a:r>
            <a:r>
              <a:rPr sz="3200" spc="38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there</a:t>
            </a:r>
            <a:r>
              <a:rPr sz="3200" spc="409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36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40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single</a:t>
            </a:r>
            <a:r>
              <a:rPr sz="3200" spc="405" dirty="0">
                <a:latin typeface="Cambria"/>
                <a:cs typeface="Cambria"/>
              </a:rPr>
              <a:t> </a:t>
            </a:r>
            <a:r>
              <a:rPr sz="3200" spc="-10" dirty="0" smtClean="0">
                <a:latin typeface="Cambria"/>
                <a:cs typeface="Cambria"/>
              </a:rPr>
              <a:t>input</a:t>
            </a:r>
            <a:r>
              <a:rPr lang="en-US" sz="3200" spc="-10" dirty="0" smtClean="0">
                <a:latin typeface="Cambria"/>
                <a:cs typeface="Cambria"/>
              </a:rPr>
              <a:t> </a:t>
            </a:r>
            <a:r>
              <a:rPr sz="3200" spc="-10" dirty="0" smtClean="0">
                <a:latin typeface="Cambria"/>
                <a:cs typeface="Cambria"/>
              </a:rPr>
              <a:t>layer</a:t>
            </a:r>
            <a:r>
              <a:rPr sz="3200" spc="-35" dirty="0" smtClean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where</a:t>
            </a:r>
            <a:r>
              <a:rPr sz="3200" spc="3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3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redirected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back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feedback.</a:t>
            </a:r>
            <a:endParaRPr sz="320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8860" y="1663747"/>
            <a:ext cx="3416808" cy="14508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8776" y="4156371"/>
            <a:ext cx="3236976" cy="276453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449" y="6532050"/>
            <a:ext cx="11688702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333333"/>
                </a:solidFill>
                <a:latin typeface="Cambria"/>
                <a:cs typeface="Cambria"/>
              </a:rPr>
              <a:t>Competitive</a:t>
            </a:r>
            <a:r>
              <a:rPr sz="3200" b="1" spc="-8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b="1" spc="-5" dirty="0">
                <a:solidFill>
                  <a:srgbClr val="333333"/>
                </a:solidFill>
                <a:latin typeface="Cambria"/>
                <a:cs typeface="Cambria"/>
              </a:rPr>
              <a:t>Net</a:t>
            </a:r>
            <a:endParaRPr sz="32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sz="3200" spc="1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competitive</a:t>
            </a:r>
            <a:r>
              <a:rPr sz="3200" spc="-2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5" dirty="0">
                <a:solidFill>
                  <a:srgbClr val="333333"/>
                </a:solidFill>
                <a:latin typeface="Cambria"/>
                <a:cs typeface="Cambria"/>
              </a:rPr>
              <a:t>interconnections</a:t>
            </a:r>
            <a:r>
              <a:rPr sz="3200" spc="-2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15" dirty="0">
                <a:solidFill>
                  <a:srgbClr val="333333"/>
                </a:solidFill>
                <a:latin typeface="Cambria"/>
                <a:cs typeface="Cambria"/>
              </a:rPr>
              <a:t>have</a:t>
            </a:r>
            <a:r>
              <a:rPr sz="3200" spc="-3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fixed</a:t>
            </a:r>
            <a:r>
              <a:rPr sz="32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weight</a:t>
            </a:r>
            <a:r>
              <a:rPr sz="3200" b="1" spc="-10" dirty="0">
                <a:solidFill>
                  <a:srgbClr val="333333"/>
                </a:solidFill>
                <a:latin typeface="Cambria"/>
                <a:cs typeface="Cambria"/>
              </a:rPr>
              <a:t>-ε</a:t>
            </a: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200" spc="-10" dirty="0">
                <a:solidFill>
                  <a:srgbClr val="333333"/>
                </a:solidFill>
                <a:latin typeface="Cambria"/>
                <a:cs typeface="Cambria"/>
              </a:rPr>
              <a:t>This</a:t>
            </a:r>
            <a:r>
              <a:rPr sz="3200" dirty="0">
                <a:solidFill>
                  <a:srgbClr val="333333"/>
                </a:solidFill>
                <a:latin typeface="Cambria"/>
                <a:cs typeface="Cambria"/>
              </a:rPr>
              <a:t> net</a:t>
            </a:r>
            <a:r>
              <a:rPr sz="3200" spc="-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dirty="0">
                <a:solidFill>
                  <a:srgbClr val="333333"/>
                </a:solidFill>
                <a:latin typeface="Cambria"/>
                <a:cs typeface="Cambria"/>
              </a:rPr>
              <a:t>is</a:t>
            </a:r>
            <a:r>
              <a:rPr sz="3200" spc="-2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spc="-5" dirty="0">
                <a:solidFill>
                  <a:srgbClr val="333333"/>
                </a:solidFill>
                <a:latin typeface="Cambria"/>
                <a:cs typeface="Cambria"/>
              </a:rPr>
              <a:t>called</a:t>
            </a:r>
            <a:r>
              <a:rPr sz="3200" spc="-2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3200" b="1" spc="-40" dirty="0">
                <a:solidFill>
                  <a:srgbClr val="333333"/>
                </a:solidFill>
                <a:latin typeface="Cambria"/>
                <a:cs typeface="Cambria"/>
              </a:rPr>
              <a:t>MAXNET.</a:t>
            </a:r>
            <a:endParaRPr sz="32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3200" b="1" spc="-10" dirty="0">
                <a:latin typeface="Cambria"/>
                <a:cs typeface="Cambria"/>
              </a:rPr>
              <a:t>MAXNET</a:t>
            </a:r>
            <a:endParaRPr sz="3200" dirty="0">
              <a:latin typeface="Cambria"/>
              <a:cs typeface="Cambria"/>
            </a:endParaRPr>
          </a:p>
          <a:p>
            <a:pPr marL="652145" lvl="1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652780" algn="l"/>
              </a:tabLst>
            </a:pPr>
            <a:r>
              <a:rPr sz="3200" dirty="0">
                <a:latin typeface="Cambria"/>
                <a:cs typeface="Cambria"/>
              </a:rPr>
              <a:t>A  </a:t>
            </a:r>
            <a:r>
              <a:rPr sz="3200" spc="3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recurrent</a:t>
            </a:r>
            <a:r>
              <a:rPr sz="3200" spc="83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network</a:t>
            </a:r>
            <a:r>
              <a:rPr sz="3200" spc="82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involving</a:t>
            </a:r>
            <a:r>
              <a:rPr sz="3200" spc="83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both</a:t>
            </a:r>
            <a:r>
              <a:rPr sz="3200" spc="81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excitatory</a:t>
            </a:r>
            <a:r>
              <a:rPr sz="3200" spc="835" dirty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and</a:t>
            </a:r>
            <a:r>
              <a:rPr lang="en-US" sz="3200" spc="-5" dirty="0" smtClean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inhibitory</a:t>
            </a:r>
            <a:r>
              <a:rPr sz="3200" dirty="0" smtClean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connections</a:t>
            </a:r>
            <a:endParaRPr sz="3200" dirty="0">
              <a:latin typeface="Cambria"/>
              <a:cs typeface="Cambria"/>
            </a:endParaRPr>
          </a:p>
          <a:p>
            <a:pPr marL="652145" lvl="1" indent="-182880" algn="just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"/>
              <a:tabLst>
                <a:tab pos="652780" algn="l"/>
              </a:tabLst>
            </a:pPr>
            <a:r>
              <a:rPr sz="3200" spc="-15" dirty="0">
                <a:latin typeface="Cambria"/>
                <a:cs typeface="Cambria"/>
              </a:rPr>
              <a:t>Positive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self-feedbacks</a:t>
            </a:r>
            <a:r>
              <a:rPr sz="3200" dirty="0">
                <a:latin typeface="Cambria"/>
                <a:cs typeface="Cambria"/>
              </a:rPr>
              <a:t> and</a:t>
            </a:r>
            <a:r>
              <a:rPr sz="3200" spc="-15" dirty="0">
                <a:latin typeface="Cambria"/>
                <a:cs typeface="Cambria"/>
              </a:rPr>
              <a:t> negative</a:t>
            </a:r>
            <a:r>
              <a:rPr sz="3200" spc="-10" dirty="0">
                <a:latin typeface="Cambria"/>
                <a:cs typeface="Cambria"/>
              </a:rPr>
              <a:t> cross-feedbacks</a:t>
            </a:r>
            <a:endParaRPr sz="3200" dirty="0">
              <a:latin typeface="Cambria"/>
              <a:cs typeface="Cambria"/>
            </a:endParaRPr>
          </a:p>
          <a:p>
            <a:pPr marL="469900" marR="5080" lvl="1" algn="just">
              <a:lnSpc>
                <a:spcPct val="100000"/>
              </a:lnSpc>
              <a:buFont typeface="Wingdings"/>
              <a:buChar char=""/>
              <a:tabLst>
                <a:tab pos="702310" algn="l"/>
              </a:tabLst>
            </a:pPr>
            <a:r>
              <a:rPr sz="3200" spc="-5" dirty="0">
                <a:latin typeface="Cambria"/>
                <a:cs typeface="Cambria"/>
              </a:rPr>
              <a:t>After </a:t>
            </a:r>
            <a:r>
              <a:rPr sz="3200" dirty="0">
                <a:latin typeface="Cambria"/>
                <a:cs typeface="Cambria"/>
              </a:rPr>
              <a:t>a </a:t>
            </a:r>
            <a:r>
              <a:rPr sz="3200" spc="-5" dirty="0">
                <a:latin typeface="Cambria"/>
                <a:cs typeface="Cambria"/>
              </a:rPr>
              <a:t>number </a:t>
            </a:r>
            <a:r>
              <a:rPr sz="3200" dirty="0">
                <a:latin typeface="Cambria"/>
                <a:cs typeface="Cambria"/>
              </a:rPr>
              <a:t>of </a:t>
            </a:r>
            <a:r>
              <a:rPr sz="3200" spc="-10" dirty="0">
                <a:latin typeface="Cambria"/>
                <a:cs typeface="Cambria"/>
              </a:rPr>
              <a:t>recurrences, the </a:t>
            </a:r>
            <a:r>
              <a:rPr sz="3200" spc="-15" dirty="0">
                <a:latin typeface="Cambria"/>
                <a:cs typeface="Cambria"/>
              </a:rPr>
              <a:t>only </a:t>
            </a:r>
            <a:r>
              <a:rPr sz="3200" spc="-5" dirty="0">
                <a:latin typeface="Cambria"/>
                <a:cs typeface="Cambria"/>
              </a:rPr>
              <a:t>non- </a:t>
            </a:r>
            <a:r>
              <a:rPr sz="3200" spc="-15" dirty="0">
                <a:latin typeface="Cambria"/>
                <a:cs typeface="Cambria"/>
              </a:rPr>
              <a:t>zero </a:t>
            </a:r>
            <a:r>
              <a:rPr sz="3200" spc="-5" dirty="0">
                <a:latin typeface="Cambria"/>
                <a:cs typeface="Cambria"/>
              </a:rPr>
              <a:t>node 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will be </a:t>
            </a:r>
            <a:r>
              <a:rPr sz="3200" spc="-10" dirty="0">
                <a:latin typeface="Cambria"/>
                <a:cs typeface="Cambria"/>
              </a:rPr>
              <a:t>the one </a:t>
            </a:r>
            <a:r>
              <a:rPr sz="3200" spc="-5" dirty="0">
                <a:latin typeface="Cambria"/>
                <a:cs typeface="Cambria"/>
              </a:rPr>
              <a:t>with </a:t>
            </a:r>
            <a:r>
              <a:rPr sz="3200" spc="-10" dirty="0">
                <a:latin typeface="Cambria"/>
                <a:cs typeface="Cambria"/>
              </a:rPr>
              <a:t>the </a:t>
            </a:r>
            <a:r>
              <a:rPr sz="3200" spc="-5" dirty="0">
                <a:latin typeface="Cambria"/>
                <a:cs typeface="Cambria"/>
              </a:rPr>
              <a:t>largest initializing entry from </a:t>
            </a:r>
            <a:r>
              <a:rPr sz="3200" spc="-15" dirty="0">
                <a:latin typeface="Cambria"/>
                <a:cs typeface="Cambria"/>
              </a:rPr>
              <a:t>i/p </a:t>
            </a:r>
            <a:r>
              <a:rPr sz="3200" spc="-10" dirty="0">
                <a:latin typeface="Cambria"/>
                <a:cs typeface="Cambria"/>
              </a:rPr>
              <a:t> vector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b="1" dirty="0">
                <a:solidFill>
                  <a:srgbClr val="333333"/>
                </a:solidFill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marL="652145" lvl="1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652780" algn="l"/>
              </a:tabLst>
            </a:pPr>
            <a:r>
              <a:rPr sz="32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Thus</a:t>
            </a:r>
            <a:r>
              <a:rPr sz="3200" b="1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only</a:t>
            </a:r>
            <a:r>
              <a:rPr sz="3200" b="1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one</a:t>
            </a:r>
            <a:r>
              <a:rPr sz="32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neuron</a:t>
            </a:r>
            <a:r>
              <a:rPr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will</a:t>
            </a:r>
            <a:r>
              <a:rPr sz="32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32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fire.(</a:t>
            </a:r>
            <a:r>
              <a:rPr sz="2800" b="1" i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Winner-take-all-policy</a:t>
            </a:r>
            <a:r>
              <a:rPr sz="32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)</a:t>
            </a:r>
            <a:endParaRPr sz="3200" b="1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393180" cy="1120140"/>
            <a:chOff x="1063752" y="0"/>
            <a:chExt cx="639318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6188710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0"/>
              <a:ext cx="998016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9150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800"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800" b="1" spc="-1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4000" b="1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9951" y="926571"/>
            <a:ext cx="6208649" cy="87017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6985" indent="-344805" algn="just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network</a:t>
            </a:r>
            <a:r>
              <a:rPr sz="2400" dirty="0">
                <a:latin typeface="Cambria"/>
                <a:cs typeface="Cambria"/>
              </a:rPr>
              <a:t> in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figure</a:t>
            </a:r>
            <a:r>
              <a:rPr sz="2400" dirty="0">
                <a:latin typeface="Cambria"/>
                <a:cs typeface="Cambria"/>
              </a:rPr>
              <a:t> 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single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layer</a:t>
            </a:r>
            <a:r>
              <a:rPr sz="2400" spc="-10" dirty="0">
                <a:latin typeface="Cambria"/>
                <a:cs typeface="Cambria"/>
              </a:rPr>
              <a:t> network</a:t>
            </a:r>
            <a:r>
              <a:rPr sz="2400" spc="-5" dirty="0">
                <a:latin typeface="Cambria"/>
                <a:cs typeface="Cambria"/>
              </a:rPr>
              <a:t> with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feedback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connection</a:t>
            </a:r>
            <a:r>
              <a:rPr sz="2400" dirty="0">
                <a:latin typeface="Cambria"/>
                <a:cs typeface="Cambria"/>
              </a:rPr>
              <a:t> in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processing</a:t>
            </a:r>
            <a:r>
              <a:rPr sz="2400" spc="-5" dirty="0">
                <a:latin typeface="Cambria"/>
                <a:cs typeface="Cambria"/>
              </a:rPr>
              <a:t> element’s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 </a:t>
            </a:r>
            <a:r>
              <a:rPr sz="2400" spc="-38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 </a:t>
            </a:r>
            <a:r>
              <a:rPr sz="2400" spc="-10" dirty="0">
                <a:latin typeface="Cambria"/>
                <a:cs typeface="Cambria"/>
              </a:rPr>
              <a:t>directed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back </a:t>
            </a:r>
            <a:r>
              <a:rPr sz="2400" spc="-20" dirty="0">
                <a:latin typeface="Cambria"/>
                <a:cs typeface="Cambria"/>
              </a:rPr>
              <a:t>to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itself.</a:t>
            </a:r>
            <a:endParaRPr sz="2400" dirty="0">
              <a:latin typeface="Cambria"/>
              <a:cs typeface="Cambria"/>
            </a:endParaRPr>
          </a:p>
          <a:p>
            <a:pPr marL="356870" marR="5080" indent="-344805" algn="just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mbria"/>
                <a:cs typeface="Cambria"/>
              </a:rPr>
              <a:t>In</a:t>
            </a:r>
            <a:r>
              <a:rPr sz="2400" dirty="0">
                <a:latin typeface="Cambria"/>
                <a:cs typeface="Cambria"/>
              </a:rPr>
              <a:t> a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single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layer</a:t>
            </a:r>
            <a:r>
              <a:rPr sz="2400" spc="-10" dirty="0">
                <a:latin typeface="Cambria"/>
                <a:cs typeface="Cambria"/>
              </a:rPr>
              <a:t> recurrent</a:t>
            </a:r>
            <a:r>
              <a:rPr sz="2400" spc="-5" dirty="0">
                <a:latin typeface="Cambria"/>
                <a:cs typeface="Cambria"/>
              </a:rPr>
              <a:t> network,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feedback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network </a:t>
            </a:r>
            <a:r>
              <a:rPr sz="2400" spc="-38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forms</a:t>
            </a:r>
            <a:r>
              <a:rPr sz="2400" dirty="0">
                <a:latin typeface="Cambria"/>
                <a:cs typeface="Cambria"/>
              </a:rPr>
              <a:t> a</a:t>
            </a:r>
            <a:r>
              <a:rPr sz="2400" spc="-5" dirty="0">
                <a:latin typeface="Cambria"/>
                <a:cs typeface="Cambria"/>
              </a:rPr>
              <a:t> closed</a:t>
            </a:r>
            <a:r>
              <a:rPr sz="2400" dirty="0">
                <a:latin typeface="Cambria"/>
                <a:cs typeface="Cambria"/>
              </a:rPr>
              <a:t> loop.</a:t>
            </a:r>
          </a:p>
          <a:p>
            <a:pPr marL="356870" marR="5080" indent="-344805" algn="just">
              <a:lnSpc>
                <a:spcPct val="150100"/>
              </a:lnSpc>
              <a:buFont typeface="Wingdings"/>
              <a:buChar char=""/>
              <a:tabLst>
                <a:tab pos="357505" algn="l"/>
              </a:tabLst>
            </a:pPr>
            <a:r>
              <a:rPr sz="2400" spc="-10" dirty="0">
                <a:latin typeface="Cambria"/>
                <a:cs typeface="Cambria"/>
              </a:rPr>
              <a:t>Recurrent</a:t>
            </a:r>
            <a:r>
              <a:rPr sz="2400" spc="-5" dirty="0">
                <a:latin typeface="Cambria"/>
                <a:cs typeface="Cambria"/>
              </a:rPr>
              <a:t> neural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network</a:t>
            </a:r>
            <a:r>
              <a:rPr sz="2400" dirty="0">
                <a:latin typeface="Cambria"/>
                <a:cs typeface="Cambria"/>
              </a:rPr>
              <a:t> 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class</a:t>
            </a:r>
            <a:r>
              <a:rPr sz="2400" dirty="0">
                <a:latin typeface="Cambria"/>
                <a:cs typeface="Cambria"/>
              </a:rPr>
              <a:t> of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artificial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neural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network </a:t>
            </a:r>
            <a:r>
              <a:rPr sz="2400" spc="-15" dirty="0">
                <a:latin typeface="Cambria"/>
                <a:cs typeface="Cambria"/>
              </a:rPr>
              <a:t>where </a:t>
            </a:r>
            <a:r>
              <a:rPr sz="2400" spc="-10" dirty="0">
                <a:latin typeface="Cambria"/>
                <a:cs typeface="Cambria"/>
              </a:rPr>
              <a:t>connections between </a:t>
            </a:r>
            <a:r>
              <a:rPr sz="2400" spc="-5" dirty="0">
                <a:latin typeface="Cambria"/>
                <a:cs typeface="Cambria"/>
              </a:rPr>
              <a:t>nodes form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-10" dirty="0">
                <a:latin typeface="Cambria"/>
                <a:cs typeface="Cambria"/>
              </a:rPr>
              <a:t>directed </a:t>
            </a:r>
            <a:r>
              <a:rPr sz="2400" spc="-5" dirty="0">
                <a:latin typeface="Cambria"/>
                <a:cs typeface="Cambria"/>
              </a:rPr>
              <a:t> graph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along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sequence.</a:t>
            </a:r>
          </a:p>
          <a:p>
            <a:pPr marL="356870" indent="-344805" algn="just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mbria"/>
                <a:cs typeface="Cambria"/>
              </a:rPr>
              <a:t>This</a:t>
            </a:r>
            <a:r>
              <a:rPr sz="2400" spc="40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allows</a:t>
            </a:r>
            <a:r>
              <a:rPr sz="2400" spc="409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to</a:t>
            </a:r>
            <a:r>
              <a:rPr sz="2400" spc="4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exhibit</a:t>
            </a:r>
            <a:r>
              <a:rPr sz="2400" spc="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dynamic</a:t>
            </a:r>
            <a:r>
              <a:rPr sz="2400" spc="409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temporal</a:t>
            </a:r>
            <a:r>
              <a:rPr sz="2400" spc="409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behavior</a:t>
            </a:r>
            <a:r>
              <a:rPr sz="2400" spc="4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for</a:t>
            </a:r>
            <a:r>
              <a:rPr sz="2400" spc="39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</a:p>
          <a:p>
            <a:pPr marL="35687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latin typeface="Cambria"/>
                <a:cs typeface="Cambria"/>
              </a:rPr>
              <a:t>time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sequence.</a:t>
            </a:r>
            <a:endParaRPr sz="2400" dirty="0">
              <a:latin typeface="Cambria"/>
              <a:cs typeface="Cambria"/>
            </a:endParaRPr>
          </a:p>
          <a:p>
            <a:pPr marL="356870" indent="-344805" algn="just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mbria"/>
                <a:cs typeface="Cambria"/>
              </a:rPr>
              <a:t>Unlike</a:t>
            </a:r>
            <a:r>
              <a:rPr sz="2400" spc="44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feed</a:t>
            </a:r>
            <a:r>
              <a:rPr sz="2400" spc="45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forward</a:t>
            </a:r>
            <a:r>
              <a:rPr sz="2400" spc="4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neural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networks,</a:t>
            </a:r>
            <a:r>
              <a:rPr sz="2400" spc="434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RNNs</a:t>
            </a:r>
            <a:r>
              <a:rPr sz="2400" spc="4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4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use</a:t>
            </a:r>
            <a:r>
              <a:rPr sz="2400" spc="4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their</a:t>
            </a:r>
            <a:endParaRPr sz="2400" dirty="0">
              <a:latin typeface="Cambria"/>
              <a:cs typeface="Cambria"/>
            </a:endParaRPr>
          </a:p>
          <a:p>
            <a:pPr marL="35687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latin typeface="Cambria"/>
                <a:cs typeface="Cambria"/>
              </a:rPr>
              <a:t>internal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state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(memory)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to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process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sequences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inputs.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166" y="1731089"/>
            <a:ext cx="3983736" cy="2785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0539" y="762711"/>
            <a:ext cx="36029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mbria"/>
                <a:cs typeface="Cambria"/>
              </a:rPr>
              <a:t>4.</a:t>
            </a:r>
            <a:r>
              <a:rPr sz="1800" b="1" spc="-10" dirty="0">
                <a:latin typeface="Cambria"/>
                <a:cs typeface="Cambria"/>
              </a:rPr>
              <a:t> Single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25" dirty="0">
                <a:latin typeface="Cambria"/>
                <a:cs typeface="Cambria"/>
              </a:rPr>
              <a:t>Layer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Recurrent</a:t>
            </a:r>
            <a:r>
              <a:rPr sz="1800" b="1" spc="-55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Network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661" y="5638800"/>
            <a:ext cx="4968240" cy="2819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4232" y="0"/>
            <a:ext cx="5856605" cy="1028700"/>
            <a:chOff x="1094232" y="0"/>
            <a:chExt cx="5856605" cy="102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232" y="0"/>
              <a:ext cx="5667629" cy="10284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40" y="0"/>
              <a:ext cx="915746" cy="10284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832548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400" b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-10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400" b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400" b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400" b="1" spc="-15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-5" dirty="0">
                <a:solidFill>
                  <a:srgbClr val="000000"/>
                </a:solidFill>
                <a:latin typeface="Cambria"/>
                <a:cs typeface="Cambria"/>
              </a:rPr>
              <a:t>1.</a:t>
            </a:r>
            <a:r>
              <a:rPr sz="3600" b="1" spc="-3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spc="-5" dirty="0">
                <a:solidFill>
                  <a:srgbClr val="000000"/>
                </a:solidFill>
                <a:latin typeface="Cambria"/>
                <a:cs typeface="Cambria"/>
              </a:rPr>
              <a:t>Connections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055" y="693496"/>
            <a:ext cx="37179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mbria"/>
                <a:cs typeface="Cambria"/>
              </a:rPr>
              <a:t>5.</a:t>
            </a:r>
            <a:r>
              <a:rPr sz="2000" b="1" spc="-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Multilayer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recurrent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network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943" y="1106424"/>
            <a:ext cx="4401311" cy="4075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47182" y="885825"/>
            <a:ext cx="5943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400" spc="-5" dirty="0">
                <a:latin typeface="Cambria"/>
                <a:cs typeface="Cambria"/>
              </a:rPr>
              <a:t>In this </a:t>
            </a:r>
            <a:r>
              <a:rPr sz="2400" dirty="0">
                <a:latin typeface="Cambria"/>
                <a:cs typeface="Cambria"/>
              </a:rPr>
              <a:t>type of </a:t>
            </a:r>
            <a:r>
              <a:rPr sz="2400" spc="-5" dirty="0">
                <a:latin typeface="Cambria"/>
                <a:cs typeface="Cambria"/>
              </a:rPr>
              <a:t>network, processing element output </a:t>
            </a:r>
            <a:r>
              <a:rPr sz="2400" dirty="0">
                <a:latin typeface="Cambria"/>
                <a:cs typeface="Cambria"/>
              </a:rPr>
              <a:t>can </a:t>
            </a:r>
            <a:r>
              <a:rPr sz="2400" spc="-5" dirty="0">
                <a:latin typeface="Cambria"/>
                <a:cs typeface="Cambria"/>
              </a:rPr>
              <a:t>be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directed </a:t>
            </a:r>
            <a:r>
              <a:rPr sz="2400" spc="-20" dirty="0">
                <a:latin typeface="Cambria"/>
                <a:cs typeface="Cambria"/>
              </a:rPr>
              <a:t>to </a:t>
            </a:r>
            <a:r>
              <a:rPr sz="2400" spc="-10" dirty="0">
                <a:latin typeface="Cambria"/>
                <a:cs typeface="Cambria"/>
              </a:rPr>
              <a:t>the processing </a:t>
            </a:r>
            <a:r>
              <a:rPr sz="2400" spc="-5" dirty="0">
                <a:latin typeface="Cambria"/>
                <a:cs typeface="Cambria"/>
              </a:rPr>
              <a:t>element </a:t>
            </a:r>
            <a:r>
              <a:rPr sz="2400" dirty="0">
                <a:latin typeface="Cambria"/>
                <a:cs typeface="Cambria"/>
              </a:rPr>
              <a:t>in </a:t>
            </a:r>
            <a:r>
              <a:rPr sz="2400" spc="-10" dirty="0">
                <a:latin typeface="Cambria"/>
                <a:cs typeface="Cambria"/>
              </a:rPr>
              <a:t>the </a:t>
            </a:r>
            <a:r>
              <a:rPr sz="2400" spc="-5" dirty="0">
                <a:latin typeface="Cambria"/>
                <a:cs typeface="Cambria"/>
              </a:rPr>
              <a:t>same </a:t>
            </a:r>
            <a:r>
              <a:rPr sz="2400" spc="-20" dirty="0">
                <a:latin typeface="Cambria"/>
                <a:cs typeface="Cambria"/>
              </a:rPr>
              <a:t>layer </a:t>
            </a:r>
            <a:r>
              <a:rPr sz="2400" dirty="0">
                <a:latin typeface="Cambria"/>
                <a:cs typeface="Cambria"/>
              </a:rPr>
              <a:t>and in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preceding</a:t>
            </a:r>
            <a:r>
              <a:rPr sz="2400" spc="-5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layer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forming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multilayer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recurrent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network</a:t>
            </a:r>
            <a:r>
              <a:rPr sz="2000" spc="-5" dirty="0">
                <a:latin typeface="Cambria"/>
                <a:cs typeface="Cambria"/>
              </a:rPr>
              <a:t>.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9722" y="2969529"/>
            <a:ext cx="5941060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400" spc="-10" dirty="0">
                <a:latin typeface="Cambria"/>
                <a:cs typeface="Cambria"/>
              </a:rPr>
              <a:t>They</a:t>
            </a:r>
            <a:r>
              <a:rPr sz="2400" spc="-5" dirty="0">
                <a:latin typeface="Cambria"/>
                <a:cs typeface="Cambria"/>
              </a:rPr>
              <a:t> perform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same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task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for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every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element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of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sequence, with </a:t>
            </a:r>
            <a:r>
              <a:rPr sz="2400" spc="-10" dirty="0">
                <a:latin typeface="Cambria"/>
                <a:cs typeface="Cambria"/>
              </a:rPr>
              <a:t>the </a:t>
            </a:r>
            <a:r>
              <a:rPr sz="2400" spc="-5" dirty="0">
                <a:latin typeface="Cambria"/>
                <a:cs typeface="Cambria"/>
              </a:rPr>
              <a:t>output being depended </a:t>
            </a:r>
            <a:r>
              <a:rPr sz="2400" spc="-10" dirty="0">
                <a:latin typeface="Cambria"/>
                <a:cs typeface="Cambria"/>
              </a:rPr>
              <a:t>on the </a:t>
            </a:r>
            <a:r>
              <a:rPr sz="2400" spc="-5" dirty="0">
                <a:latin typeface="Cambria"/>
                <a:cs typeface="Cambria"/>
              </a:rPr>
              <a:t>previous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computations. Inputs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are</a:t>
            </a:r>
            <a:r>
              <a:rPr sz="2400" dirty="0">
                <a:latin typeface="Cambria"/>
                <a:cs typeface="Cambria"/>
              </a:rPr>
              <a:t> not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needed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at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5" dirty="0">
                <a:latin typeface="Cambria"/>
                <a:cs typeface="Cambria"/>
              </a:rPr>
              <a:t>each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time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step.</a:t>
            </a:r>
            <a:endParaRPr sz="24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"/>
            </a:pPr>
            <a:endParaRPr sz="2400" dirty="0">
              <a:latin typeface="Cambria"/>
              <a:cs typeface="Cambria"/>
            </a:endParaRPr>
          </a:p>
          <a:p>
            <a:pPr marL="12700" marR="635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5" dirty="0">
                <a:latin typeface="Cambria"/>
                <a:cs typeface="Cambria"/>
              </a:rPr>
              <a:t> main </a:t>
            </a:r>
            <a:r>
              <a:rPr sz="2400" spc="-15" dirty="0">
                <a:latin typeface="Cambria"/>
                <a:cs typeface="Cambria"/>
              </a:rPr>
              <a:t>feature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of </a:t>
            </a:r>
            <a:r>
              <a:rPr sz="2400" spc="-10" dirty="0">
                <a:latin typeface="Cambria"/>
                <a:cs typeface="Cambria"/>
              </a:rPr>
              <a:t>an </a:t>
            </a:r>
            <a:r>
              <a:rPr sz="2400" spc="-5" dirty="0">
                <a:latin typeface="Cambria"/>
                <a:cs typeface="Cambria"/>
              </a:rPr>
              <a:t>Recurrent Neural Network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its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hidden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state,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-5" dirty="0">
                <a:latin typeface="Cambria"/>
                <a:cs typeface="Cambria"/>
              </a:rPr>
              <a:t> captures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some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information</a:t>
            </a:r>
            <a:r>
              <a:rPr sz="2400" dirty="0">
                <a:latin typeface="Cambria"/>
                <a:cs typeface="Cambria"/>
              </a:rPr>
              <a:t> about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sequence.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598" y="6477000"/>
            <a:ext cx="5812536" cy="2926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393180" cy="1120140"/>
            <a:chOff x="1063752" y="0"/>
            <a:chExt cx="639318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6188710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0"/>
              <a:ext cx="998016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1121994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800" b="1" spc="-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800"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800" b="1" spc="-1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-5" dirty="0">
                <a:solidFill>
                  <a:srgbClr val="000000"/>
                </a:solidFill>
                <a:latin typeface="Cambria"/>
                <a:cs typeface="Cambria"/>
              </a:rPr>
              <a:t>2. </a:t>
            </a:r>
            <a:r>
              <a:rPr sz="3600" b="1" spc="-5" dirty="0">
                <a:solidFill>
                  <a:srgbClr val="000000"/>
                </a:solidFill>
                <a:latin typeface="Arial"/>
                <a:cs typeface="Arial"/>
              </a:rPr>
              <a:t>Learning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" y="1524000"/>
            <a:ext cx="11622151" cy="69929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53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main property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ANN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its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capability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to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learn.</a:t>
            </a:r>
          </a:p>
          <a:p>
            <a:pPr marL="194945" indent="-182880">
              <a:lnSpc>
                <a:spcPct val="100000"/>
              </a:lnSpc>
              <a:spcBef>
                <a:spcPts val="430"/>
              </a:spcBef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2800" dirty="0">
                <a:latin typeface="Cambria"/>
                <a:cs typeface="Cambria"/>
              </a:rPr>
              <a:t>An</a:t>
            </a:r>
            <a:r>
              <a:rPr sz="2800" spc="47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ANN’s</a:t>
            </a:r>
            <a:r>
              <a:rPr sz="2800" spc="47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learning</a:t>
            </a:r>
            <a:r>
              <a:rPr sz="2800" spc="48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rule</a:t>
            </a:r>
            <a:r>
              <a:rPr sz="2800" spc="48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45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</a:t>
            </a:r>
            <a:r>
              <a:rPr sz="2800" spc="459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method,</a:t>
            </a:r>
            <a:r>
              <a:rPr sz="2800" spc="47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mathematical</a:t>
            </a:r>
            <a:r>
              <a:rPr sz="2800" spc="47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logic</a:t>
            </a:r>
            <a:r>
              <a:rPr sz="2800" spc="45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or</a:t>
            </a:r>
            <a:r>
              <a:rPr sz="2800" spc="47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algorithm</a:t>
            </a:r>
            <a:r>
              <a:rPr sz="2800" spc="46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46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improves</a:t>
            </a:r>
            <a:r>
              <a:rPr sz="2800" spc="46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the</a:t>
            </a:r>
            <a:r>
              <a:rPr sz="2800" spc="484" dirty="0">
                <a:latin typeface="Cambria"/>
                <a:cs typeface="Cambria"/>
              </a:rPr>
              <a:t> </a:t>
            </a:r>
            <a:r>
              <a:rPr sz="2800" spc="-10" dirty="0" smtClean="0">
                <a:latin typeface="Cambria"/>
                <a:cs typeface="Cambria"/>
              </a:rPr>
              <a:t>network’s</a:t>
            </a:r>
            <a:r>
              <a:rPr lang="en-US" sz="2800" spc="-10" dirty="0" smtClean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performance</a:t>
            </a:r>
            <a:r>
              <a:rPr sz="2800" spc="-30" dirty="0" smtClean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and/or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training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time.</a:t>
            </a:r>
            <a:endParaRPr sz="2800" dirty="0">
              <a:latin typeface="Cambria"/>
              <a:cs typeface="Cambria"/>
            </a:endParaRPr>
          </a:p>
          <a:p>
            <a:pPr marL="194945" indent="-182880">
              <a:lnSpc>
                <a:spcPct val="100000"/>
              </a:lnSpc>
              <a:spcBef>
                <a:spcPts val="430"/>
              </a:spcBef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2800" spc="-10" dirty="0">
                <a:latin typeface="Cambria"/>
                <a:cs typeface="Cambria"/>
              </a:rPr>
              <a:t>This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rule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applied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repeatedly over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spc="3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network(</a:t>
            </a:r>
            <a:r>
              <a:rPr sz="2800" b="1" spc="-15" dirty="0">
                <a:latin typeface="Cambria"/>
                <a:cs typeface="Cambria"/>
              </a:rPr>
              <a:t>iterative</a:t>
            </a:r>
            <a:r>
              <a:rPr sz="2800" b="1" spc="-4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process</a:t>
            </a:r>
            <a:r>
              <a:rPr sz="2800" spc="-10" dirty="0">
                <a:latin typeface="Cambria"/>
                <a:cs typeface="Cambria"/>
              </a:rPr>
              <a:t>)</a:t>
            </a:r>
            <a:endParaRPr sz="28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434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800" spc="-5" dirty="0">
                <a:latin typeface="Cambria"/>
                <a:cs typeface="Cambria"/>
              </a:rPr>
              <a:t>Learning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or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training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5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process</a:t>
            </a:r>
            <a:r>
              <a:rPr sz="2800" spc="6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by</a:t>
            </a:r>
            <a:r>
              <a:rPr sz="2800" spc="6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means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5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5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neural</a:t>
            </a:r>
            <a:r>
              <a:rPr sz="2800" spc="6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network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adapts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itself</a:t>
            </a:r>
            <a:r>
              <a:rPr sz="2800" spc="70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to</a:t>
            </a:r>
            <a:r>
              <a:rPr sz="2800" spc="6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stimulus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by</a:t>
            </a:r>
            <a:r>
              <a:rPr sz="2800" spc="60" dirty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making</a:t>
            </a:r>
            <a:r>
              <a:rPr lang="en-US" sz="2800" spc="-5" dirty="0" smtClean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proper</a:t>
            </a:r>
            <a:r>
              <a:rPr sz="2800" spc="-30" dirty="0" smtClean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parameter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adjustments</a:t>
            </a:r>
            <a:r>
              <a:rPr sz="2800" spc="5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resulting</a:t>
            </a:r>
            <a:r>
              <a:rPr sz="2800" spc="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spc="3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production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 </a:t>
            </a:r>
            <a:r>
              <a:rPr sz="2800" spc="-5" dirty="0">
                <a:latin typeface="Cambria"/>
                <a:cs typeface="Cambria"/>
              </a:rPr>
              <a:t>desired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response.</a:t>
            </a:r>
            <a:endParaRPr sz="28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434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2800" spc="-30" dirty="0">
                <a:latin typeface="Cambria"/>
                <a:cs typeface="Cambria"/>
              </a:rPr>
              <a:t>Broadly,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there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are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two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kinds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learning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ANNs:</a:t>
            </a:r>
          </a:p>
          <a:p>
            <a:pPr marL="707390" lvl="1" indent="-238760">
              <a:lnSpc>
                <a:spcPct val="100000"/>
              </a:lnSpc>
              <a:spcBef>
                <a:spcPts val="434"/>
              </a:spcBef>
              <a:buFont typeface="Cambria"/>
              <a:buAutoNum type="arabicPeriod"/>
              <a:tabLst>
                <a:tab pos="708025" algn="l"/>
              </a:tabLst>
            </a:pPr>
            <a:r>
              <a:rPr sz="2800" b="1" i="1" spc="-10" dirty="0">
                <a:latin typeface="Cambria"/>
                <a:cs typeface="Cambria"/>
              </a:rPr>
              <a:t>Parameter</a:t>
            </a:r>
            <a:r>
              <a:rPr sz="2800" b="1" i="1" spc="45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learning:</a:t>
            </a:r>
            <a:r>
              <a:rPr sz="2800" b="1" i="1" dirty="0">
                <a:latin typeface="Cambria"/>
                <a:cs typeface="Cambria"/>
              </a:rPr>
              <a:t> I</a:t>
            </a:r>
            <a:r>
              <a:rPr sz="2800" i="1" dirty="0">
                <a:latin typeface="Cambria"/>
                <a:cs typeface="Cambria"/>
              </a:rPr>
              <a:t>t</a:t>
            </a:r>
            <a:r>
              <a:rPr sz="2800" i="1" spc="-15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updates</a:t>
            </a:r>
            <a:r>
              <a:rPr sz="2800" i="1" spc="20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the</a:t>
            </a:r>
            <a:r>
              <a:rPr sz="2800" i="1" spc="25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connecting</a:t>
            </a:r>
            <a:r>
              <a:rPr sz="2800" i="1" spc="25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weights</a:t>
            </a:r>
            <a:r>
              <a:rPr sz="2800" i="1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in</a:t>
            </a:r>
            <a:r>
              <a:rPr sz="2800" i="1" spc="5" dirty="0">
                <a:latin typeface="Cambria"/>
                <a:cs typeface="Cambria"/>
              </a:rPr>
              <a:t> </a:t>
            </a:r>
            <a:r>
              <a:rPr sz="2800" i="1" dirty="0">
                <a:latin typeface="Cambria"/>
                <a:cs typeface="Cambria"/>
              </a:rPr>
              <a:t>a</a:t>
            </a:r>
            <a:r>
              <a:rPr sz="2800" i="1" spc="-10" dirty="0">
                <a:latin typeface="Cambria"/>
                <a:cs typeface="Cambria"/>
              </a:rPr>
              <a:t> neural</a:t>
            </a:r>
            <a:r>
              <a:rPr sz="2800" i="1" spc="35" dirty="0">
                <a:latin typeface="Cambria"/>
                <a:cs typeface="Cambria"/>
              </a:rPr>
              <a:t> </a:t>
            </a:r>
            <a:r>
              <a:rPr sz="2800" i="1" dirty="0">
                <a:latin typeface="Cambria"/>
                <a:cs typeface="Cambria"/>
              </a:rPr>
              <a:t>net.</a:t>
            </a:r>
            <a:endParaRPr sz="2800" dirty="0">
              <a:latin typeface="Cambria"/>
              <a:cs typeface="Cambria"/>
            </a:endParaRPr>
          </a:p>
          <a:p>
            <a:pPr marL="756285" lvl="1" indent="-287655">
              <a:lnSpc>
                <a:spcPct val="100000"/>
              </a:lnSpc>
              <a:spcBef>
                <a:spcPts val="434"/>
              </a:spcBef>
              <a:buFont typeface="Cambria"/>
              <a:buAutoNum type="arabicPeriod"/>
              <a:tabLst>
                <a:tab pos="756920" algn="l"/>
              </a:tabLst>
            </a:pPr>
            <a:r>
              <a:rPr sz="2800" b="1" i="1" spc="-10" dirty="0">
                <a:latin typeface="Cambria"/>
                <a:cs typeface="Cambria"/>
              </a:rPr>
              <a:t>Structure</a:t>
            </a:r>
            <a:r>
              <a:rPr sz="2800" b="1" i="1" spc="380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learning:</a:t>
            </a:r>
            <a:r>
              <a:rPr sz="2800" b="1" i="1" spc="385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It</a:t>
            </a:r>
            <a:r>
              <a:rPr sz="2800" i="1" spc="400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focuses</a:t>
            </a:r>
            <a:r>
              <a:rPr sz="2800" i="1" spc="405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on</a:t>
            </a:r>
            <a:r>
              <a:rPr sz="2800" i="1" spc="370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the</a:t>
            </a:r>
            <a:r>
              <a:rPr sz="2800" i="1" spc="390" dirty="0">
                <a:latin typeface="Cambria"/>
                <a:cs typeface="Cambria"/>
              </a:rPr>
              <a:t> </a:t>
            </a:r>
            <a:r>
              <a:rPr sz="2800" i="1" spc="-20" dirty="0">
                <a:latin typeface="Cambria"/>
                <a:cs typeface="Cambria"/>
              </a:rPr>
              <a:t>change</a:t>
            </a:r>
            <a:r>
              <a:rPr sz="2800" i="1" spc="395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in</a:t>
            </a:r>
            <a:r>
              <a:rPr sz="2800" i="1" spc="390" dirty="0">
                <a:latin typeface="Cambria"/>
                <a:cs typeface="Cambria"/>
              </a:rPr>
              <a:t> </a:t>
            </a:r>
            <a:r>
              <a:rPr sz="2800" i="1" dirty="0">
                <a:latin typeface="Cambria"/>
                <a:cs typeface="Cambria"/>
              </a:rPr>
              <a:t>network</a:t>
            </a:r>
            <a:r>
              <a:rPr sz="2800" i="1" spc="390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structure</a:t>
            </a:r>
            <a:r>
              <a:rPr sz="2800" i="1" spc="390" dirty="0">
                <a:latin typeface="Cambria"/>
                <a:cs typeface="Cambria"/>
              </a:rPr>
              <a:t> </a:t>
            </a:r>
            <a:r>
              <a:rPr sz="2800" i="1" spc="-15" dirty="0">
                <a:latin typeface="Cambria"/>
                <a:cs typeface="Cambria"/>
              </a:rPr>
              <a:t>(which</a:t>
            </a:r>
            <a:r>
              <a:rPr sz="2800" i="1" spc="409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includes</a:t>
            </a:r>
            <a:r>
              <a:rPr sz="2800" i="1" spc="400" dirty="0">
                <a:latin typeface="Cambria"/>
                <a:cs typeface="Cambria"/>
              </a:rPr>
              <a:t> </a:t>
            </a:r>
            <a:r>
              <a:rPr sz="2800" i="1" spc="-10" dirty="0">
                <a:latin typeface="Cambria"/>
                <a:cs typeface="Cambria"/>
              </a:rPr>
              <a:t>the</a:t>
            </a:r>
            <a:r>
              <a:rPr sz="2800" i="1" spc="370" dirty="0">
                <a:latin typeface="Cambria"/>
                <a:cs typeface="Cambria"/>
              </a:rPr>
              <a:t> </a:t>
            </a:r>
            <a:r>
              <a:rPr sz="2800" i="1" spc="-5" dirty="0">
                <a:latin typeface="Cambria"/>
                <a:cs typeface="Cambria"/>
              </a:rPr>
              <a:t>number</a:t>
            </a:r>
            <a:r>
              <a:rPr sz="2800" i="1" spc="400" dirty="0">
                <a:latin typeface="Cambria"/>
                <a:cs typeface="Cambria"/>
              </a:rPr>
              <a:t> </a:t>
            </a:r>
            <a:r>
              <a:rPr sz="2800" i="1" spc="-5" dirty="0" smtClean="0">
                <a:latin typeface="Cambria"/>
                <a:cs typeface="Cambria"/>
              </a:rPr>
              <a:t>of</a:t>
            </a:r>
            <a:r>
              <a:rPr lang="en-US" sz="2800" i="1" spc="-5" dirty="0" smtClean="0">
                <a:latin typeface="Cambria"/>
                <a:cs typeface="Cambria"/>
              </a:rPr>
              <a:t>  </a:t>
            </a:r>
            <a:r>
              <a:rPr sz="2800" i="1" spc="-10" dirty="0" smtClean="0">
                <a:latin typeface="Cambria"/>
                <a:cs typeface="Cambria"/>
              </a:rPr>
              <a:t>processing</a:t>
            </a:r>
            <a:r>
              <a:rPr sz="2800" i="1" spc="-20" dirty="0" smtClean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elements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as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well</a:t>
            </a:r>
            <a:r>
              <a:rPr sz="2800" dirty="0">
                <a:latin typeface="Cambria"/>
                <a:cs typeface="Cambria"/>
              </a:rPr>
              <a:t> as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their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connection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types).</a:t>
            </a:r>
          </a:p>
          <a:p>
            <a:pPr marL="674370" indent="-205740">
              <a:lnSpc>
                <a:spcPct val="100000"/>
              </a:lnSpc>
              <a:spcBef>
                <a:spcPts val="434"/>
              </a:spcBef>
              <a:buSzPct val="94444"/>
              <a:buFont typeface="Wingdings"/>
              <a:buChar char=""/>
              <a:tabLst>
                <a:tab pos="675005" algn="l"/>
              </a:tabLst>
            </a:pPr>
            <a:r>
              <a:rPr sz="2800" spc="-5" dirty="0" smtClean="0">
                <a:latin typeface="Cambria"/>
                <a:cs typeface="Cambria"/>
              </a:rPr>
              <a:t>Supervised</a:t>
            </a:r>
            <a:r>
              <a:rPr sz="2800" spc="-20" dirty="0" smtClean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learning;</a:t>
            </a:r>
          </a:p>
          <a:p>
            <a:pPr marL="673735" indent="-205104">
              <a:lnSpc>
                <a:spcPct val="100000"/>
              </a:lnSpc>
              <a:spcBef>
                <a:spcPts val="430"/>
              </a:spcBef>
              <a:buSzPct val="94444"/>
              <a:buFont typeface="Wingdings"/>
              <a:buChar char=""/>
              <a:tabLst>
                <a:tab pos="674370" algn="l"/>
              </a:tabLst>
            </a:pPr>
            <a:r>
              <a:rPr sz="2800" spc="-5" dirty="0">
                <a:latin typeface="Cambria"/>
                <a:cs typeface="Cambria"/>
              </a:rPr>
              <a:t>Unsupervised</a:t>
            </a:r>
            <a:r>
              <a:rPr sz="2800" spc="-3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learning;</a:t>
            </a:r>
          </a:p>
          <a:p>
            <a:pPr marL="674370" indent="-205740">
              <a:lnSpc>
                <a:spcPct val="100000"/>
              </a:lnSpc>
              <a:spcBef>
                <a:spcPts val="434"/>
              </a:spcBef>
              <a:buSzPct val="94444"/>
              <a:buFont typeface="Wingdings"/>
              <a:buChar char=""/>
              <a:tabLst>
                <a:tab pos="675005" algn="l"/>
              </a:tabLst>
            </a:pPr>
            <a:r>
              <a:rPr sz="2800" spc="-5" dirty="0">
                <a:latin typeface="Cambria"/>
                <a:cs typeface="Cambria"/>
              </a:rPr>
              <a:t>Reinforcement</a:t>
            </a:r>
            <a:r>
              <a:rPr sz="2800" spc="-9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learning.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752" y="0"/>
            <a:ext cx="6393180" cy="1120140"/>
            <a:chOff x="1063752" y="0"/>
            <a:chExt cx="6393180" cy="1120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0"/>
              <a:ext cx="6188710" cy="11198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0"/>
              <a:ext cx="998016" cy="11198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9518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4800" b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4800" b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-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800" b="1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r>
              <a:rPr sz="4800" b="1" spc="-1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b="1" spc="-5" dirty="0">
                <a:solidFill>
                  <a:srgbClr val="000000"/>
                </a:solidFill>
                <a:latin typeface="Cambria"/>
                <a:cs typeface="Cambria"/>
              </a:rPr>
              <a:t>2. </a:t>
            </a:r>
            <a:r>
              <a:rPr b="1" spc="-20" dirty="0">
                <a:solidFill>
                  <a:srgbClr val="000000"/>
                </a:solidFill>
                <a:latin typeface="Arial"/>
                <a:cs typeface="Arial"/>
              </a:rPr>
              <a:t>Types</a:t>
            </a:r>
            <a:r>
              <a:rPr b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of learning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18130" y="530914"/>
            <a:ext cx="7456727" cy="7991856"/>
            <a:chOff x="0" y="694944"/>
            <a:chExt cx="6571488" cy="6163436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4944"/>
              <a:ext cx="6571488" cy="22189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3355" y="2894076"/>
              <a:ext cx="5617845" cy="3964304"/>
            </a:xfrm>
            <a:custGeom>
              <a:avLst/>
              <a:gdLst/>
              <a:ahLst/>
              <a:cxnLst/>
              <a:rect l="l" t="t" r="r" b="b"/>
              <a:pathLst>
                <a:path w="5617845" h="3964304">
                  <a:moveTo>
                    <a:pt x="5617464" y="3963921"/>
                  </a:moveTo>
                  <a:lnTo>
                    <a:pt x="5617464" y="0"/>
                  </a:lnTo>
                  <a:lnTo>
                    <a:pt x="0" y="0"/>
                  </a:lnTo>
                  <a:lnTo>
                    <a:pt x="0" y="396392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83394" y="3380079"/>
            <a:ext cx="5464810" cy="58278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5" dirty="0">
                <a:solidFill>
                  <a:srgbClr val="0000FF"/>
                </a:solidFill>
                <a:latin typeface="Cambria"/>
                <a:cs typeface="Cambria"/>
              </a:rPr>
              <a:t>Working</a:t>
            </a:r>
            <a:endParaRPr sz="1700" dirty="0">
              <a:latin typeface="Cambria"/>
              <a:cs typeface="Cambria"/>
            </a:endParaRPr>
          </a:p>
          <a:p>
            <a:pPr marL="12700" marR="5080" algn="just">
              <a:lnSpc>
                <a:spcPct val="100000"/>
              </a:lnSpc>
              <a:buSzPct val="94117"/>
              <a:buFont typeface="Wingdings"/>
              <a:buChar char=""/>
              <a:tabLst>
                <a:tab pos="185420" algn="l"/>
              </a:tabLst>
            </a:pPr>
            <a:r>
              <a:rPr sz="2000" dirty="0">
                <a:latin typeface="Cambria"/>
                <a:cs typeface="Cambria"/>
              </a:rPr>
              <a:t>During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training,</a:t>
            </a:r>
            <a:r>
              <a:rPr sz="2000" spc="-5" dirty="0">
                <a:latin typeface="Cambria"/>
                <a:cs typeface="Cambria"/>
              </a:rPr>
              <a:t> 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input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vector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is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presented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to</a:t>
            </a:r>
            <a:r>
              <a:rPr sz="2000" spc="-10" dirty="0">
                <a:latin typeface="Cambria"/>
                <a:cs typeface="Cambria"/>
              </a:rPr>
              <a:t> the </a:t>
            </a:r>
            <a:r>
              <a:rPr sz="2000" spc="-5" dirty="0">
                <a:latin typeface="Cambria"/>
                <a:cs typeface="Cambria"/>
              </a:rPr>
              <a:t> network,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which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results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in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output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vector.</a:t>
            </a:r>
            <a:r>
              <a:rPr sz="2000" spc="-2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This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output 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vector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is</a:t>
            </a:r>
            <a:r>
              <a:rPr sz="2000" spc="-3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actual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output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35" dirty="0">
                <a:latin typeface="Cambria"/>
                <a:cs typeface="Cambria"/>
              </a:rPr>
              <a:t>vector</a:t>
            </a:r>
            <a:r>
              <a:rPr sz="1700" spc="-35" dirty="0">
                <a:latin typeface="Cambria"/>
                <a:cs typeface="Cambria"/>
              </a:rPr>
              <a:t>.</a:t>
            </a:r>
            <a:endParaRPr sz="1700" dirty="0">
              <a:latin typeface="Cambria"/>
              <a:cs typeface="Cambria"/>
            </a:endParaRPr>
          </a:p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"/>
                <a:cs typeface="Cambria"/>
              </a:rPr>
              <a:t>Then</a:t>
            </a:r>
            <a:r>
              <a:rPr sz="2000" spc="56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6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actual</a:t>
            </a:r>
            <a:r>
              <a:rPr sz="2000" spc="55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output</a:t>
            </a:r>
            <a:r>
              <a:rPr sz="2000" spc="55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vector</a:t>
            </a:r>
            <a:r>
              <a:rPr sz="2000" spc="5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is</a:t>
            </a:r>
            <a:r>
              <a:rPr sz="2000" spc="56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compared</a:t>
            </a:r>
            <a:r>
              <a:rPr sz="2000" spc="5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with</a:t>
            </a:r>
            <a:r>
              <a:rPr sz="2000" spc="550" dirty="0">
                <a:latin typeface="Cambria"/>
                <a:cs typeface="Cambria"/>
              </a:rPr>
              <a:t> </a:t>
            </a:r>
            <a:r>
              <a:rPr sz="2000" spc="-10" dirty="0" smtClean="0">
                <a:latin typeface="Cambria"/>
                <a:cs typeface="Cambria"/>
              </a:rPr>
              <a:t>the</a:t>
            </a:r>
            <a:r>
              <a:rPr lang="en-US" sz="2000" spc="-10" dirty="0" smtClean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desired</a:t>
            </a:r>
            <a:r>
              <a:rPr lang="en-US" sz="2000" spc="27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(target)output	</a:t>
            </a:r>
            <a:r>
              <a:rPr lang="en-US" sz="2000" spc="-35" dirty="0">
                <a:latin typeface="Cambria"/>
                <a:cs typeface="Cambria"/>
              </a:rPr>
              <a:t>vector.</a:t>
            </a:r>
            <a:r>
              <a:rPr lang="en-US" sz="2000" spc="250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If</a:t>
            </a:r>
            <a:r>
              <a:rPr lang="en-US" sz="2000" spc="254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there</a:t>
            </a:r>
            <a:r>
              <a:rPr lang="en-US" sz="2000" spc="25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exists</a:t>
            </a:r>
            <a:r>
              <a:rPr lang="en-US" sz="2000" spc="24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a</a:t>
            </a:r>
            <a:r>
              <a:rPr lang="en-US" sz="2000" spc="245" dirty="0">
                <a:latin typeface="Cambria"/>
                <a:cs typeface="Cambria"/>
              </a:rPr>
              <a:t> </a:t>
            </a:r>
            <a:r>
              <a:rPr lang="en-US" sz="2000" spc="-10" dirty="0" smtClean="0">
                <a:latin typeface="Cambria"/>
                <a:cs typeface="Cambria"/>
              </a:rPr>
              <a:t>difference </a:t>
            </a:r>
            <a:r>
              <a:rPr lang="en-US" sz="2000" spc="-10" dirty="0">
                <a:latin typeface="Cambria"/>
                <a:cs typeface="Cambria"/>
              </a:rPr>
              <a:t>between</a:t>
            </a:r>
            <a:r>
              <a:rPr lang="en-US" sz="2000" spc="40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the</a:t>
            </a:r>
            <a:r>
              <a:rPr lang="en-US" sz="2000" spc="395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two</a:t>
            </a:r>
            <a:r>
              <a:rPr lang="en-US" sz="2000" spc="40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output</a:t>
            </a:r>
            <a:r>
              <a:rPr lang="en-US" sz="2000" spc="409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vectors</a:t>
            </a:r>
            <a:r>
              <a:rPr lang="en-US" sz="2000" spc="409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then</a:t>
            </a:r>
            <a:r>
              <a:rPr lang="en-US" sz="2000" spc="390" dirty="0">
                <a:latin typeface="Cambria"/>
                <a:cs typeface="Cambria"/>
              </a:rPr>
              <a:t> </a:t>
            </a:r>
            <a:r>
              <a:rPr lang="en-US" sz="2000" spc="5" dirty="0">
                <a:latin typeface="Cambria"/>
                <a:cs typeface="Cambria"/>
              </a:rPr>
              <a:t>an</a:t>
            </a:r>
            <a:r>
              <a:rPr lang="en-US" sz="2000" spc="37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error</a:t>
            </a:r>
            <a:r>
              <a:rPr lang="en-US" sz="2000" spc="39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signal</a:t>
            </a:r>
            <a:r>
              <a:rPr lang="en-US" sz="2000" spc="395" dirty="0">
                <a:latin typeface="Cambria"/>
                <a:cs typeface="Cambria"/>
              </a:rPr>
              <a:t> </a:t>
            </a:r>
            <a:r>
              <a:rPr lang="en-US" sz="2000" spc="-20" dirty="0" smtClean="0">
                <a:latin typeface="Cambria"/>
                <a:cs typeface="Cambria"/>
              </a:rPr>
              <a:t>is </a:t>
            </a:r>
            <a:r>
              <a:rPr lang="en-US" sz="2000" spc="-10" dirty="0">
                <a:latin typeface="Cambria"/>
                <a:cs typeface="Cambria"/>
              </a:rPr>
              <a:t>generated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by</a:t>
            </a:r>
            <a:r>
              <a:rPr lang="en-US" sz="2000" spc="-10" dirty="0">
                <a:latin typeface="Cambria"/>
                <a:cs typeface="Cambria"/>
              </a:rPr>
              <a:t> the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network.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This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error</a:t>
            </a:r>
            <a:r>
              <a:rPr lang="en-US" sz="2000" spc="-5" dirty="0">
                <a:latin typeface="Cambria"/>
                <a:cs typeface="Cambria"/>
              </a:rPr>
              <a:t> signal</a:t>
            </a:r>
            <a:r>
              <a:rPr lang="en-US" sz="200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is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used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fro </a:t>
            </a:r>
            <a:r>
              <a:rPr lang="en-US" sz="2000" spc="-5" dirty="0">
                <a:latin typeface="Cambria"/>
                <a:cs typeface="Cambria"/>
              </a:rPr>
              <a:t> adjustment </a:t>
            </a:r>
            <a:r>
              <a:rPr lang="en-US" sz="2000" spc="5" dirty="0">
                <a:latin typeface="Cambria"/>
                <a:cs typeface="Cambria"/>
              </a:rPr>
              <a:t>of </a:t>
            </a:r>
            <a:r>
              <a:rPr lang="en-US" sz="2000" spc="-15" dirty="0">
                <a:latin typeface="Cambria"/>
                <a:cs typeface="Cambria"/>
              </a:rPr>
              <a:t>weights </a:t>
            </a:r>
            <a:r>
              <a:rPr lang="en-US" sz="2000" spc="-10" dirty="0">
                <a:latin typeface="Cambria"/>
                <a:cs typeface="Cambria"/>
              </a:rPr>
              <a:t>until </a:t>
            </a:r>
            <a:r>
              <a:rPr lang="en-US" sz="2000" spc="-15" dirty="0">
                <a:latin typeface="Cambria"/>
                <a:cs typeface="Cambria"/>
              </a:rPr>
              <a:t>the </a:t>
            </a:r>
            <a:r>
              <a:rPr lang="en-US" sz="2000" spc="-5" dirty="0">
                <a:latin typeface="Cambria"/>
                <a:cs typeface="Cambria"/>
              </a:rPr>
              <a:t>actual output </a:t>
            </a:r>
            <a:r>
              <a:rPr lang="en-US" sz="2000" spc="-10" dirty="0">
                <a:latin typeface="Cambria"/>
                <a:cs typeface="Cambria"/>
              </a:rPr>
              <a:t>matches </a:t>
            </a:r>
            <a:r>
              <a:rPr lang="en-US" sz="2000" spc="-5" dirty="0">
                <a:latin typeface="Cambria"/>
                <a:cs typeface="Cambria"/>
              </a:rPr>
              <a:t>the </a:t>
            </a:r>
            <a:r>
              <a:rPr lang="en-US" sz="200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desired(target)</a:t>
            </a:r>
            <a:r>
              <a:rPr lang="en-US" sz="2000" spc="-6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output.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SzPct val="94117"/>
              <a:buFont typeface="Wingdings"/>
              <a:buChar char=""/>
              <a:tabLst>
                <a:tab pos="186055" algn="l"/>
              </a:tabLst>
            </a:pPr>
            <a:r>
              <a:rPr lang="en-US" sz="2000" dirty="0">
                <a:latin typeface="Cambria"/>
                <a:cs typeface="Cambria"/>
              </a:rPr>
              <a:t>In </a:t>
            </a:r>
            <a:r>
              <a:rPr lang="en-US" sz="2000" spc="-10" dirty="0">
                <a:latin typeface="Cambria"/>
                <a:cs typeface="Cambria"/>
              </a:rPr>
              <a:t>this </a:t>
            </a:r>
            <a:r>
              <a:rPr lang="en-US" sz="2000" spc="-5" dirty="0">
                <a:latin typeface="Cambria"/>
                <a:cs typeface="Cambria"/>
              </a:rPr>
              <a:t>type </a:t>
            </a:r>
            <a:r>
              <a:rPr lang="en-US" sz="2000" spc="5" dirty="0">
                <a:latin typeface="Cambria"/>
                <a:cs typeface="Cambria"/>
              </a:rPr>
              <a:t>of </a:t>
            </a:r>
            <a:r>
              <a:rPr lang="en-US" sz="2000" spc="-10" dirty="0">
                <a:latin typeface="Cambria"/>
                <a:cs typeface="Cambria"/>
              </a:rPr>
              <a:t>training, </a:t>
            </a:r>
            <a:r>
              <a:rPr lang="en-US" sz="2000" spc="-5" dirty="0">
                <a:latin typeface="Cambria"/>
                <a:cs typeface="Cambria"/>
              </a:rPr>
              <a:t>supervisor </a:t>
            </a:r>
            <a:r>
              <a:rPr lang="en-US" sz="2000" spc="5" dirty="0">
                <a:latin typeface="Cambria"/>
                <a:cs typeface="Cambria"/>
              </a:rPr>
              <a:t>or </a:t>
            </a:r>
            <a:r>
              <a:rPr lang="en-US" sz="2000" spc="-10" dirty="0">
                <a:latin typeface="Cambria"/>
                <a:cs typeface="Cambria"/>
              </a:rPr>
              <a:t>teacher is </a:t>
            </a:r>
            <a:r>
              <a:rPr lang="en-US" sz="2000" spc="-15" dirty="0">
                <a:latin typeface="Cambria"/>
                <a:cs typeface="Cambria"/>
              </a:rPr>
              <a:t>required </a:t>
            </a:r>
            <a:r>
              <a:rPr lang="en-US" sz="2000" spc="-1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for </a:t>
            </a:r>
            <a:r>
              <a:rPr lang="en-US" sz="2000" spc="-10" dirty="0">
                <a:latin typeface="Cambria"/>
                <a:cs typeface="Cambria"/>
              </a:rPr>
              <a:t>error </a:t>
            </a:r>
            <a:r>
              <a:rPr lang="en-US" sz="2000" spc="-5" dirty="0">
                <a:latin typeface="Cambria"/>
                <a:cs typeface="Cambria"/>
              </a:rPr>
              <a:t>minimization. Hence, </a:t>
            </a:r>
            <a:r>
              <a:rPr lang="en-US" sz="2000" spc="-10" dirty="0">
                <a:latin typeface="Cambria"/>
                <a:cs typeface="Cambria"/>
              </a:rPr>
              <a:t>the network trained </a:t>
            </a:r>
            <a:r>
              <a:rPr lang="en-US" sz="2000" spc="-15" dirty="0">
                <a:latin typeface="Cambria"/>
                <a:cs typeface="Cambria"/>
              </a:rPr>
              <a:t>by </a:t>
            </a:r>
            <a:r>
              <a:rPr lang="en-US" sz="2000" spc="-10" dirty="0">
                <a:latin typeface="Cambria"/>
                <a:cs typeface="Cambria"/>
              </a:rPr>
              <a:t>this </a:t>
            </a:r>
            <a:r>
              <a:rPr lang="en-US" sz="2000" spc="-5" dirty="0">
                <a:latin typeface="Cambria"/>
                <a:cs typeface="Cambria"/>
              </a:rPr>
              <a:t> method</a:t>
            </a:r>
            <a:r>
              <a:rPr lang="en-US" sz="2000" spc="-4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is</a:t>
            </a:r>
            <a:r>
              <a:rPr lang="en-US" sz="2000" spc="-5" dirty="0">
                <a:latin typeface="Cambria"/>
                <a:cs typeface="Cambria"/>
              </a:rPr>
              <a:t> called</a:t>
            </a:r>
            <a:r>
              <a:rPr lang="en-US" sz="2000" spc="-1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supervised</a:t>
            </a:r>
            <a:r>
              <a:rPr lang="en-US" sz="2000" spc="-4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training</a:t>
            </a:r>
            <a:r>
              <a:rPr lang="en-US" sz="2000" spc="-50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methodology.</a:t>
            </a:r>
            <a:endParaRPr lang="en-US" sz="2000" dirty="0">
              <a:latin typeface="Cambria"/>
              <a:cs typeface="Cambria"/>
            </a:endParaRPr>
          </a:p>
          <a:p>
            <a:pPr marL="185420" indent="-173355" algn="just">
              <a:lnSpc>
                <a:spcPct val="100000"/>
              </a:lnSpc>
              <a:buSzPct val="94117"/>
              <a:buFont typeface="Wingdings"/>
              <a:buChar char=""/>
              <a:tabLst>
                <a:tab pos="186055" algn="l"/>
              </a:tabLst>
            </a:pPr>
            <a:r>
              <a:rPr lang="en-US" sz="2000" dirty="0">
                <a:latin typeface="Cambria"/>
                <a:cs typeface="Cambria"/>
              </a:rPr>
              <a:t>In</a:t>
            </a:r>
            <a:r>
              <a:rPr lang="en-US" sz="2000" spc="160" dirty="0">
                <a:latin typeface="Cambria"/>
                <a:cs typeface="Cambria"/>
              </a:rPr>
              <a:t> </a:t>
            </a:r>
            <a:r>
              <a:rPr lang="en-US" sz="2000" b="1" spc="-5" dirty="0">
                <a:latin typeface="Cambria"/>
                <a:cs typeface="Cambria"/>
              </a:rPr>
              <a:t>Supervised</a:t>
            </a:r>
            <a:r>
              <a:rPr lang="en-US" sz="2000" b="1" spc="155" dirty="0">
                <a:latin typeface="Cambria"/>
                <a:cs typeface="Cambria"/>
              </a:rPr>
              <a:t> </a:t>
            </a:r>
            <a:r>
              <a:rPr lang="en-US" sz="2000" b="1" dirty="0">
                <a:latin typeface="Cambria"/>
                <a:cs typeface="Cambria"/>
              </a:rPr>
              <a:t>Learning,</a:t>
            </a:r>
            <a:r>
              <a:rPr lang="en-US" sz="2000" b="1" spc="67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it</a:t>
            </a:r>
            <a:r>
              <a:rPr lang="en-US" sz="2000" spc="15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is</a:t>
            </a:r>
            <a:r>
              <a:rPr lang="en-US" sz="2000" spc="14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assumed</a:t>
            </a:r>
            <a:r>
              <a:rPr lang="en-US" sz="2000" spc="15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that</a:t>
            </a:r>
            <a:r>
              <a:rPr lang="en-US" sz="2000" spc="160" dirty="0">
                <a:latin typeface="Cambria"/>
                <a:cs typeface="Cambria"/>
              </a:rPr>
              <a:t> </a:t>
            </a:r>
            <a:r>
              <a:rPr lang="en-US" sz="2000" spc="-15" dirty="0">
                <a:latin typeface="Cambria"/>
                <a:cs typeface="Cambria"/>
              </a:rPr>
              <a:t>the</a:t>
            </a:r>
            <a:r>
              <a:rPr lang="en-US" sz="2000" spc="160" dirty="0">
                <a:latin typeface="Cambria"/>
                <a:cs typeface="Cambria"/>
              </a:rPr>
              <a:t> </a:t>
            </a:r>
            <a:r>
              <a:rPr lang="en-US" sz="2000" spc="-10" dirty="0" smtClean="0">
                <a:latin typeface="Cambria"/>
                <a:cs typeface="Cambria"/>
              </a:rPr>
              <a:t>correct  </a:t>
            </a:r>
            <a:r>
              <a:rPr lang="en-US" sz="2000" spc="-5" dirty="0" smtClean="0">
                <a:latin typeface="Cambria"/>
                <a:cs typeface="Cambria"/>
              </a:rPr>
              <a:t>“</a:t>
            </a:r>
            <a:r>
              <a:rPr lang="en-US" sz="2000" spc="-5" dirty="0">
                <a:latin typeface="Cambria"/>
                <a:cs typeface="Cambria"/>
              </a:rPr>
              <a:t>target”</a:t>
            </a:r>
            <a:r>
              <a:rPr lang="en-US" sz="2000" spc="-50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output</a:t>
            </a:r>
            <a:r>
              <a:rPr lang="en-US" sz="2000" spc="1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values</a:t>
            </a:r>
            <a:r>
              <a:rPr lang="en-US" sz="2000" spc="-2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are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known</a:t>
            </a:r>
            <a:r>
              <a:rPr lang="en-US" sz="2000" spc="-45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for</a:t>
            </a:r>
            <a:r>
              <a:rPr lang="en-US" sz="2000" spc="-2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each</a:t>
            </a:r>
            <a:r>
              <a:rPr lang="en-US" sz="2000" spc="-15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input</a:t>
            </a:r>
            <a:r>
              <a:rPr lang="en-US" sz="2000" spc="-15" dirty="0">
                <a:latin typeface="Cambria"/>
                <a:cs typeface="Cambria"/>
              </a:rPr>
              <a:t> </a:t>
            </a:r>
            <a:r>
              <a:rPr lang="en-US" sz="2000" spc="-5" dirty="0">
                <a:latin typeface="Cambria"/>
                <a:cs typeface="Cambria"/>
              </a:rPr>
              <a:t>pattern</a:t>
            </a:r>
            <a:r>
              <a:rPr lang="en-US" sz="2000" spc="-5" dirty="0" smtClean="0">
                <a:latin typeface="Cambria"/>
                <a:cs typeface="Cambria"/>
              </a:rPr>
              <a:t>.</a:t>
            </a:r>
            <a:endParaRPr lang="en-US" sz="2000" dirty="0">
              <a:latin typeface="Cambria"/>
              <a:cs typeface="Cambria"/>
            </a:endParaRPr>
          </a:p>
          <a:p>
            <a:pPr marL="184785" indent="-172720" algn="just">
              <a:lnSpc>
                <a:spcPct val="100000"/>
              </a:lnSpc>
              <a:spcBef>
                <a:spcPts val="5"/>
              </a:spcBef>
              <a:buSzPct val="94117"/>
              <a:buFont typeface="Wingdings"/>
              <a:buChar char=""/>
              <a:tabLst>
                <a:tab pos="185420" algn="l"/>
              </a:tabLst>
            </a:pP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0"/>
            <a:ext cx="3735704" cy="678180"/>
            <a:chOff x="850391" y="0"/>
            <a:chExt cx="3735704" cy="67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391" y="0"/>
              <a:ext cx="3616198" cy="6780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27" y="0"/>
              <a:ext cx="589572" cy="6780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1719" y="0"/>
            <a:ext cx="3291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Basic</a:t>
            </a:r>
            <a:r>
              <a:rPr sz="2800" b="1" spc="-6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r>
              <a:rPr sz="2800" b="1" spc="-4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2800" b="1" spc="-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ANN-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1719" y="386842"/>
            <a:ext cx="19259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Cambria"/>
                <a:cs typeface="Cambria"/>
              </a:rPr>
              <a:t>2.</a:t>
            </a:r>
            <a:r>
              <a:rPr sz="1600" b="1" spc="-20" dirty="0">
                <a:latin typeface="Cambria"/>
                <a:cs typeface="Cambria"/>
              </a:rPr>
              <a:t> </a:t>
            </a:r>
            <a:r>
              <a:rPr sz="1600" b="1" spc="-20" dirty="0">
                <a:latin typeface="Arial"/>
                <a:cs typeface="Arial"/>
              </a:rPr>
              <a:t>Types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-18144"/>
            <a:ext cx="12085609" cy="7257141"/>
            <a:chOff x="0" y="-17189"/>
            <a:chExt cx="12085609" cy="6875186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0080"/>
              <a:ext cx="5745480" cy="1776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74391"/>
              <a:ext cx="5882640" cy="44836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9194" y="-17189"/>
              <a:ext cx="6376415" cy="68579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861" y="0"/>
            <a:ext cx="101676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16910" algn="l"/>
              </a:tabLst>
            </a:pPr>
            <a:r>
              <a:rPr sz="4000" spc="175" dirty="0">
                <a:solidFill>
                  <a:srgbClr val="2A1A00"/>
                </a:solidFill>
              </a:rPr>
              <a:t>FUN</a:t>
            </a:r>
            <a:r>
              <a:rPr sz="4000" spc="180" dirty="0">
                <a:solidFill>
                  <a:srgbClr val="2A1A00"/>
                </a:solidFill>
              </a:rPr>
              <a:t>D</a:t>
            </a:r>
            <a:r>
              <a:rPr sz="4000" spc="195" dirty="0">
                <a:solidFill>
                  <a:srgbClr val="2A1A00"/>
                </a:solidFill>
              </a:rPr>
              <a:t>AM</a:t>
            </a:r>
            <a:r>
              <a:rPr sz="4000" spc="175" dirty="0">
                <a:solidFill>
                  <a:srgbClr val="2A1A00"/>
                </a:solidFill>
              </a:rPr>
              <a:t>EN</a:t>
            </a:r>
            <a:r>
              <a:rPr sz="4000" spc="20" dirty="0">
                <a:solidFill>
                  <a:srgbClr val="2A1A00"/>
                </a:solidFill>
              </a:rPr>
              <a:t>T</a:t>
            </a:r>
            <a:r>
              <a:rPr sz="4000" spc="195" dirty="0">
                <a:solidFill>
                  <a:srgbClr val="2A1A00"/>
                </a:solidFill>
              </a:rPr>
              <a:t>A</a:t>
            </a:r>
            <a:r>
              <a:rPr sz="4000" dirty="0">
                <a:solidFill>
                  <a:srgbClr val="2A1A00"/>
                </a:solidFill>
              </a:rPr>
              <a:t>L	</a:t>
            </a:r>
            <a:r>
              <a:rPr sz="3600" spc="185" dirty="0">
                <a:solidFill>
                  <a:srgbClr val="2A1A00"/>
                </a:solidFill>
              </a:rPr>
              <a:t>CO</a:t>
            </a:r>
            <a:r>
              <a:rPr sz="3600" spc="180" dirty="0">
                <a:solidFill>
                  <a:srgbClr val="2A1A00"/>
                </a:solidFill>
              </a:rPr>
              <a:t>N</a:t>
            </a:r>
            <a:r>
              <a:rPr sz="3600" spc="185" dirty="0">
                <a:solidFill>
                  <a:srgbClr val="2A1A00"/>
                </a:solidFill>
              </a:rPr>
              <a:t>C</a:t>
            </a:r>
            <a:r>
              <a:rPr sz="3600" spc="180" dirty="0">
                <a:solidFill>
                  <a:srgbClr val="2A1A00"/>
                </a:solidFill>
              </a:rPr>
              <a:t>EPT</a:t>
            </a:r>
            <a:r>
              <a:rPr sz="3600" spc="225" dirty="0">
                <a:solidFill>
                  <a:srgbClr val="2A1A00"/>
                </a:solidFill>
              </a:rPr>
              <a:t>S</a:t>
            </a:r>
            <a:r>
              <a:rPr sz="3600" spc="190" dirty="0">
                <a:solidFill>
                  <a:srgbClr val="2A1A00"/>
                </a:solidFill>
              </a:rPr>
              <a:t>-</a:t>
            </a:r>
            <a:r>
              <a:rPr spc="-570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10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pc="-43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390" dirty="0">
                <a:solidFill>
                  <a:srgbClr val="0000FF"/>
                </a:solidFill>
                <a:latin typeface="Trebuchet MS"/>
                <a:cs typeface="Trebuchet MS"/>
              </a:rPr>
              <a:t>D</a:t>
            </a:r>
            <a:r>
              <a:rPr spc="-3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pc="-595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pc="-55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pc="-44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pc="-409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545" dirty="0">
                <a:solidFill>
                  <a:srgbClr val="0000FF"/>
                </a:solidFill>
                <a:latin typeface="Trebuchet MS"/>
                <a:cs typeface="Trebuchet MS"/>
              </a:rPr>
              <a:t>L</a:t>
            </a:r>
            <a:r>
              <a:rPr spc="13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360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pc="-55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pc="-475" dirty="0">
                <a:solidFill>
                  <a:srgbClr val="0000FF"/>
                </a:solidFill>
                <a:latin typeface="Trebuchet MS"/>
                <a:cs typeface="Trebuchet MS"/>
              </a:rPr>
              <a:t>M</a:t>
            </a:r>
            <a:r>
              <a:rPr spc="-305" dirty="0">
                <a:solidFill>
                  <a:srgbClr val="0000FF"/>
                </a:solidFill>
                <a:latin typeface="Trebuchet MS"/>
                <a:cs typeface="Trebuchet MS"/>
              </a:rPr>
              <a:t>P</a:t>
            </a:r>
            <a:r>
              <a:rPr spc="-500" dirty="0">
                <a:solidFill>
                  <a:srgbClr val="0000FF"/>
                </a:solidFill>
                <a:latin typeface="Trebuchet MS"/>
                <a:cs typeface="Trebuchet MS"/>
              </a:rPr>
              <a:t>U</a:t>
            </a:r>
            <a:r>
              <a:rPr spc="-595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pc="-375" dirty="0">
                <a:solidFill>
                  <a:srgbClr val="0000FF"/>
                </a:solidFill>
                <a:latin typeface="Trebuchet MS"/>
                <a:cs typeface="Trebuchet MS"/>
              </a:rPr>
              <a:t>E</a:t>
            </a:r>
            <a:r>
              <a:rPr spc="-505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pc="13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420" dirty="0">
                <a:solidFill>
                  <a:srgbClr val="0000FF"/>
                </a:solidFill>
                <a:latin typeface="Trebuchet MS"/>
                <a:cs typeface="Trebuchet MS"/>
              </a:rPr>
              <a:t>V</a:t>
            </a:r>
            <a:r>
              <a:rPr spc="-204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pc="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pc="-43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pc="-44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pc="-65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371600"/>
            <a:ext cx="8753856" cy="6522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7408" y="0"/>
            <a:ext cx="4271645" cy="769620"/>
            <a:chOff x="597408" y="0"/>
            <a:chExt cx="4271645" cy="769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408" y="0"/>
              <a:ext cx="4134485" cy="7694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048" y="0"/>
              <a:ext cx="674916" cy="7694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2263" y="0"/>
            <a:ext cx="59620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b="1" spc="-10" dirty="0">
                <a:solidFill>
                  <a:srgbClr val="0000FF"/>
                </a:solidFill>
                <a:latin typeface="Cambria"/>
                <a:cs typeface="Cambria"/>
              </a:rPr>
              <a:t>asi</a:t>
            </a: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b="1" spc="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Mo</a:t>
            </a:r>
            <a:r>
              <a:rPr b="1" spc="-10" dirty="0">
                <a:solidFill>
                  <a:srgbClr val="0000FF"/>
                </a:solidFill>
                <a:latin typeface="Cambria"/>
                <a:cs typeface="Cambria"/>
              </a:rPr>
              <a:t>de</a:t>
            </a: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b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b="1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f</a:t>
            </a:r>
            <a:r>
              <a:rPr b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b="1" spc="-1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b="1" spc="-15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b="1" spc="-5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-17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mbria"/>
                <a:cs typeface="Cambria"/>
              </a:rPr>
              <a:t>2</a:t>
            </a:r>
            <a:r>
              <a:rPr sz="1800" b="1" dirty="0">
                <a:solidFill>
                  <a:srgbClr val="000000"/>
                </a:solidFill>
                <a:latin typeface="Cambria"/>
                <a:cs typeface="Cambria"/>
              </a:rPr>
              <a:t>.</a:t>
            </a:r>
            <a:r>
              <a:rPr sz="1800" b="1" spc="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800" b="1" spc="-9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800" b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ea</a:t>
            </a:r>
            <a:r>
              <a:rPr sz="1800" b="1" spc="-5" dirty="0">
                <a:solidFill>
                  <a:srgbClr val="000000"/>
                </a:solidFill>
                <a:latin typeface="Arial"/>
                <a:cs typeface="Arial"/>
              </a:rPr>
              <a:t>rni</a:t>
            </a:r>
            <a:r>
              <a:rPr sz="1800" b="1" dirty="0">
                <a:solidFill>
                  <a:srgbClr val="000000"/>
                </a:solidFill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81000"/>
            <a:ext cx="12191999" cy="6476996"/>
            <a:chOff x="0" y="454150"/>
            <a:chExt cx="12191999" cy="6403847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" y="557783"/>
              <a:ext cx="6416040" cy="19202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96311"/>
              <a:ext cx="6440424" cy="43616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5664" y="454150"/>
              <a:ext cx="5736335" cy="64038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0"/>
            <a:ext cx="5250053" cy="943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46107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000" b="1" spc="-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673606"/>
            <a:ext cx="11277600" cy="85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9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0"/>
            <a:ext cx="5250053" cy="943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46107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000" b="1" spc="-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597406"/>
            <a:ext cx="11582400" cy="102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6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0"/>
            <a:ext cx="5250053" cy="943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258" y="0"/>
            <a:ext cx="46107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4000" b="1" spc="-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dirty="0">
                <a:solidFill>
                  <a:srgbClr val="0000FF"/>
                </a:solidFill>
                <a:latin typeface="Cambria"/>
                <a:cs typeface="Cambria"/>
              </a:rPr>
              <a:t>Function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67" y="1203960"/>
            <a:ext cx="9808464" cy="72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7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249168" cy="50932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7391" y="118871"/>
            <a:ext cx="8674609" cy="2173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4822" y="2374392"/>
            <a:ext cx="7732778" cy="15910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0920" y="4111752"/>
            <a:ext cx="4087368" cy="19842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4822" y="6553200"/>
            <a:ext cx="7501129" cy="37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3520"/>
            <a:ext cx="282194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</a:rPr>
              <a:t>OVERVIEW</a:t>
            </a:r>
            <a:endParaRPr sz="5100"/>
          </a:p>
        </p:txBody>
      </p:sp>
      <p:sp>
        <p:nvSpPr>
          <p:cNvPr id="6" name="object 6"/>
          <p:cNvSpPr txBox="1"/>
          <p:nvPr/>
        </p:nvSpPr>
        <p:spPr>
          <a:xfrm>
            <a:off x="1132967" y="2490850"/>
            <a:ext cx="8569072" cy="5547031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1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Important</a:t>
            </a:r>
            <a:r>
              <a:rPr sz="4000" spc="-7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40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terminologies</a:t>
            </a:r>
            <a:r>
              <a:rPr sz="4000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40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of</a:t>
            </a:r>
            <a:r>
              <a:rPr sz="4000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 </a:t>
            </a:r>
            <a:r>
              <a:rPr sz="40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/>
                <a:cs typeface="Cambria"/>
              </a:rPr>
              <a:t>ANN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9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30" dirty="0">
                <a:latin typeface="Cambria"/>
                <a:cs typeface="Cambria"/>
              </a:rPr>
              <a:t>Weights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10" dirty="0">
                <a:latin typeface="Cambria"/>
                <a:cs typeface="Cambria"/>
              </a:rPr>
              <a:t>Bias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10" dirty="0">
                <a:latin typeface="Cambria"/>
                <a:cs typeface="Cambria"/>
              </a:rPr>
              <a:t>Threshold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5" dirty="0">
                <a:latin typeface="Cambria"/>
                <a:cs typeface="Cambria"/>
              </a:rPr>
              <a:t>Learning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Rate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10" dirty="0">
                <a:latin typeface="Cambria"/>
                <a:cs typeface="Cambria"/>
              </a:rPr>
              <a:t>Momentum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Factor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10" dirty="0">
                <a:latin typeface="Cambria"/>
                <a:cs typeface="Cambria"/>
              </a:rPr>
              <a:t>Vigilance</a:t>
            </a:r>
            <a:r>
              <a:rPr sz="3600" spc="4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Parameter</a:t>
            </a:r>
            <a:endParaRPr sz="3600" dirty="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0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3600" spc="-5" dirty="0">
                <a:latin typeface="Cambria"/>
                <a:cs typeface="Cambria"/>
              </a:rPr>
              <a:t>Notations</a:t>
            </a:r>
            <a:endParaRPr sz="36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78"/>
            <a:ext cx="9398254" cy="1010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138760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800" y="2133600"/>
            <a:ext cx="11201400" cy="7848600"/>
            <a:chOff x="1200911" y="707136"/>
            <a:chExt cx="9442704" cy="647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911" y="707136"/>
              <a:ext cx="9442704" cy="647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88947" y="827532"/>
              <a:ext cx="1457325" cy="460375"/>
            </a:xfrm>
            <a:custGeom>
              <a:avLst/>
              <a:gdLst/>
              <a:ahLst/>
              <a:cxnLst/>
              <a:rect l="l" t="t" r="r" b="b"/>
              <a:pathLst>
                <a:path w="1457325" h="460375">
                  <a:moveTo>
                    <a:pt x="0" y="432815"/>
                  </a:moveTo>
                  <a:lnTo>
                    <a:pt x="0" y="460247"/>
                  </a:lnTo>
                  <a:lnTo>
                    <a:pt x="27432" y="460247"/>
                  </a:lnTo>
                  <a:lnTo>
                    <a:pt x="0" y="432815"/>
                  </a:lnTo>
                  <a:close/>
                </a:path>
                <a:path w="1457325" h="460375">
                  <a:moveTo>
                    <a:pt x="27432" y="0"/>
                  </a:moveTo>
                  <a:lnTo>
                    <a:pt x="0" y="27431"/>
                  </a:lnTo>
                  <a:lnTo>
                    <a:pt x="0" y="432815"/>
                  </a:lnTo>
                  <a:lnTo>
                    <a:pt x="27432" y="460247"/>
                  </a:lnTo>
                  <a:lnTo>
                    <a:pt x="27432" y="0"/>
                  </a:lnTo>
                  <a:close/>
                </a:path>
                <a:path w="1457325" h="460375">
                  <a:moveTo>
                    <a:pt x="1429512" y="432815"/>
                  </a:moveTo>
                  <a:lnTo>
                    <a:pt x="27432" y="432815"/>
                  </a:lnTo>
                  <a:lnTo>
                    <a:pt x="27432" y="460247"/>
                  </a:lnTo>
                  <a:lnTo>
                    <a:pt x="1429512" y="460247"/>
                  </a:lnTo>
                  <a:lnTo>
                    <a:pt x="1429512" y="432815"/>
                  </a:lnTo>
                  <a:close/>
                </a:path>
                <a:path w="1457325" h="460375">
                  <a:moveTo>
                    <a:pt x="1429512" y="0"/>
                  </a:moveTo>
                  <a:lnTo>
                    <a:pt x="1429512" y="460247"/>
                  </a:lnTo>
                  <a:lnTo>
                    <a:pt x="1456944" y="432815"/>
                  </a:lnTo>
                  <a:lnTo>
                    <a:pt x="1456944" y="27431"/>
                  </a:lnTo>
                  <a:lnTo>
                    <a:pt x="1429512" y="0"/>
                  </a:lnTo>
                  <a:close/>
                </a:path>
                <a:path w="1457325" h="460375">
                  <a:moveTo>
                    <a:pt x="1456944" y="432815"/>
                  </a:moveTo>
                  <a:lnTo>
                    <a:pt x="1429512" y="460247"/>
                  </a:lnTo>
                  <a:lnTo>
                    <a:pt x="1456944" y="460247"/>
                  </a:lnTo>
                  <a:lnTo>
                    <a:pt x="1456944" y="432815"/>
                  </a:lnTo>
                  <a:close/>
                </a:path>
                <a:path w="1457325" h="460375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0"/>
                  </a:lnTo>
                  <a:close/>
                </a:path>
                <a:path w="1457325" h="460375">
                  <a:moveTo>
                    <a:pt x="1429512" y="0"/>
                  </a:moveTo>
                  <a:lnTo>
                    <a:pt x="27432" y="0"/>
                  </a:lnTo>
                  <a:lnTo>
                    <a:pt x="27432" y="27431"/>
                  </a:lnTo>
                  <a:lnTo>
                    <a:pt x="1429512" y="27431"/>
                  </a:lnTo>
                  <a:lnTo>
                    <a:pt x="1429512" y="0"/>
                  </a:lnTo>
                  <a:close/>
                </a:path>
                <a:path w="1457325" h="460375">
                  <a:moveTo>
                    <a:pt x="1456944" y="0"/>
                  </a:moveTo>
                  <a:lnTo>
                    <a:pt x="1429512" y="0"/>
                  </a:lnTo>
                  <a:lnTo>
                    <a:pt x="1456944" y="27431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78"/>
            <a:ext cx="9398254" cy="1010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138760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789430"/>
            <a:ext cx="11393677" cy="7211569"/>
            <a:chOff x="1450847" y="789431"/>
            <a:chExt cx="10095230" cy="40297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847" y="789431"/>
              <a:ext cx="10076688" cy="13197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1327" y="2100071"/>
              <a:ext cx="10064496" cy="2718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0219" y="903731"/>
              <a:ext cx="993775" cy="387350"/>
            </a:xfrm>
            <a:custGeom>
              <a:avLst/>
              <a:gdLst/>
              <a:ahLst/>
              <a:cxnLst/>
              <a:rect l="l" t="t" r="r" b="b"/>
              <a:pathLst>
                <a:path w="993775" h="387350">
                  <a:moveTo>
                    <a:pt x="0" y="359663"/>
                  </a:moveTo>
                  <a:lnTo>
                    <a:pt x="0" y="387095"/>
                  </a:lnTo>
                  <a:lnTo>
                    <a:pt x="27431" y="387095"/>
                  </a:lnTo>
                  <a:lnTo>
                    <a:pt x="0" y="359663"/>
                  </a:lnTo>
                  <a:close/>
                </a:path>
                <a:path w="993775" h="387350">
                  <a:moveTo>
                    <a:pt x="27431" y="0"/>
                  </a:moveTo>
                  <a:lnTo>
                    <a:pt x="0" y="27431"/>
                  </a:lnTo>
                  <a:lnTo>
                    <a:pt x="0" y="359663"/>
                  </a:lnTo>
                  <a:lnTo>
                    <a:pt x="27431" y="387095"/>
                  </a:lnTo>
                  <a:lnTo>
                    <a:pt x="27431" y="0"/>
                  </a:lnTo>
                  <a:close/>
                </a:path>
                <a:path w="993775" h="387350">
                  <a:moveTo>
                    <a:pt x="966216" y="359663"/>
                  </a:moveTo>
                  <a:lnTo>
                    <a:pt x="27431" y="359663"/>
                  </a:lnTo>
                  <a:lnTo>
                    <a:pt x="27431" y="387095"/>
                  </a:lnTo>
                  <a:lnTo>
                    <a:pt x="966216" y="387095"/>
                  </a:lnTo>
                  <a:lnTo>
                    <a:pt x="966216" y="359663"/>
                  </a:lnTo>
                  <a:close/>
                </a:path>
                <a:path w="993775" h="387350">
                  <a:moveTo>
                    <a:pt x="966216" y="0"/>
                  </a:moveTo>
                  <a:lnTo>
                    <a:pt x="966216" y="387095"/>
                  </a:lnTo>
                  <a:lnTo>
                    <a:pt x="993648" y="359663"/>
                  </a:lnTo>
                  <a:lnTo>
                    <a:pt x="993648" y="27431"/>
                  </a:lnTo>
                  <a:lnTo>
                    <a:pt x="966216" y="0"/>
                  </a:lnTo>
                  <a:close/>
                </a:path>
                <a:path w="993775" h="387350">
                  <a:moveTo>
                    <a:pt x="993648" y="359663"/>
                  </a:moveTo>
                  <a:lnTo>
                    <a:pt x="966216" y="387095"/>
                  </a:lnTo>
                  <a:lnTo>
                    <a:pt x="993648" y="387095"/>
                  </a:lnTo>
                  <a:lnTo>
                    <a:pt x="993648" y="359663"/>
                  </a:lnTo>
                  <a:close/>
                </a:path>
                <a:path w="993775" h="387350">
                  <a:moveTo>
                    <a:pt x="2743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1" y="0"/>
                  </a:lnTo>
                  <a:close/>
                </a:path>
                <a:path w="993775" h="387350">
                  <a:moveTo>
                    <a:pt x="966216" y="0"/>
                  </a:moveTo>
                  <a:lnTo>
                    <a:pt x="27431" y="0"/>
                  </a:lnTo>
                  <a:lnTo>
                    <a:pt x="27431" y="27431"/>
                  </a:lnTo>
                  <a:lnTo>
                    <a:pt x="966216" y="27431"/>
                  </a:lnTo>
                  <a:lnTo>
                    <a:pt x="966216" y="0"/>
                  </a:lnTo>
                  <a:close/>
                </a:path>
                <a:path w="993775" h="387350">
                  <a:moveTo>
                    <a:pt x="993648" y="0"/>
                  </a:moveTo>
                  <a:lnTo>
                    <a:pt x="966216" y="0"/>
                  </a:lnTo>
                  <a:lnTo>
                    <a:pt x="993648" y="27431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9398254" cy="943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56845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57783"/>
            <a:ext cx="12192000" cy="6300470"/>
            <a:chOff x="0" y="557783"/>
            <a:chExt cx="12192000" cy="63004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255" y="557783"/>
              <a:ext cx="10064496" cy="5638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7196" y="672083"/>
              <a:ext cx="993775" cy="384175"/>
            </a:xfrm>
            <a:custGeom>
              <a:avLst/>
              <a:gdLst/>
              <a:ahLst/>
              <a:cxnLst/>
              <a:rect l="l" t="t" r="r" b="b"/>
              <a:pathLst>
                <a:path w="993775" h="384175">
                  <a:moveTo>
                    <a:pt x="0" y="356615"/>
                  </a:moveTo>
                  <a:lnTo>
                    <a:pt x="0" y="384048"/>
                  </a:lnTo>
                  <a:lnTo>
                    <a:pt x="27431" y="384048"/>
                  </a:lnTo>
                  <a:lnTo>
                    <a:pt x="0" y="356615"/>
                  </a:lnTo>
                  <a:close/>
                </a:path>
                <a:path w="993775" h="384175">
                  <a:moveTo>
                    <a:pt x="27431" y="0"/>
                  </a:moveTo>
                  <a:lnTo>
                    <a:pt x="0" y="27431"/>
                  </a:lnTo>
                  <a:lnTo>
                    <a:pt x="0" y="356615"/>
                  </a:lnTo>
                  <a:lnTo>
                    <a:pt x="27431" y="384048"/>
                  </a:lnTo>
                  <a:lnTo>
                    <a:pt x="27431" y="0"/>
                  </a:lnTo>
                  <a:close/>
                </a:path>
                <a:path w="993775" h="384175">
                  <a:moveTo>
                    <a:pt x="966216" y="356615"/>
                  </a:moveTo>
                  <a:lnTo>
                    <a:pt x="27431" y="356615"/>
                  </a:lnTo>
                  <a:lnTo>
                    <a:pt x="27431" y="384048"/>
                  </a:lnTo>
                  <a:lnTo>
                    <a:pt x="966216" y="384048"/>
                  </a:lnTo>
                  <a:lnTo>
                    <a:pt x="966216" y="356615"/>
                  </a:lnTo>
                  <a:close/>
                </a:path>
                <a:path w="993775" h="384175">
                  <a:moveTo>
                    <a:pt x="966216" y="0"/>
                  </a:moveTo>
                  <a:lnTo>
                    <a:pt x="966216" y="384048"/>
                  </a:lnTo>
                  <a:lnTo>
                    <a:pt x="993647" y="356615"/>
                  </a:lnTo>
                  <a:lnTo>
                    <a:pt x="993647" y="27431"/>
                  </a:lnTo>
                  <a:lnTo>
                    <a:pt x="966216" y="0"/>
                  </a:lnTo>
                  <a:close/>
                </a:path>
                <a:path w="993775" h="384175">
                  <a:moveTo>
                    <a:pt x="993647" y="356615"/>
                  </a:moveTo>
                  <a:lnTo>
                    <a:pt x="966216" y="384048"/>
                  </a:lnTo>
                  <a:lnTo>
                    <a:pt x="993647" y="384048"/>
                  </a:lnTo>
                  <a:lnTo>
                    <a:pt x="993647" y="356615"/>
                  </a:lnTo>
                  <a:close/>
                </a:path>
                <a:path w="993775" h="384175">
                  <a:moveTo>
                    <a:pt x="2743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1" y="0"/>
                  </a:lnTo>
                  <a:close/>
                </a:path>
                <a:path w="993775" h="384175">
                  <a:moveTo>
                    <a:pt x="966216" y="0"/>
                  </a:moveTo>
                  <a:lnTo>
                    <a:pt x="27431" y="0"/>
                  </a:lnTo>
                  <a:lnTo>
                    <a:pt x="27431" y="27431"/>
                  </a:lnTo>
                  <a:lnTo>
                    <a:pt x="966216" y="27431"/>
                  </a:lnTo>
                  <a:lnTo>
                    <a:pt x="966216" y="0"/>
                  </a:lnTo>
                  <a:close/>
                </a:path>
                <a:path w="993775" h="384175">
                  <a:moveTo>
                    <a:pt x="993647" y="0"/>
                  </a:moveTo>
                  <a:lnTo>
                    <a:pt x="966216" y="0"/>
                  </a:lnTo>
                  <a:lnTo>
                    <a:pt x="993647" y="27431"/>
                  </a:lnTo>
                  <a:lnTo>
                    <a:pt x="993647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18615"/>
              <a:ext cx="10686288" cy="5458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7392" y="3157727"/>
              <a:ext cx="4864607" cy="37002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9398254" cy="9431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56845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5255" y="557783"/>
            <a:ext cx="10454640" cy="5788660"/>
            <a:chOff x="905255" y="557783"/>
            <a:chExt cx="10454640" cy="5788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255" y="557783"/>
              <a:ext cx="10064496" cy="5638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7195" y="672083"/>
              <a:ext cx="993775" cy="384175"/>
            </a:xfrm>
            <a:custGeom>
              <a:avLst/>
              <a:gdLst/>
              <a:ahLst/>
              <a:cxnLst/>
              <a:rect l="l" t="t" r="r" b="b"/>
              <a:pathLst>
                <a:path w="993775" h="384175">
                  <a:moveTo>
                    <a:pt x="0" y="356615"/>
                  </a:moveTo>
                  <a:lnTo>
                    <a:pt x="0" y="384048"/>
                  </a:lnTo>
                  <a:lnTo>
                    <a:pt x="27431" y="384048"/>
                  </a:lnTo>
                  <a:lnTo>
                    <a:pt x="0" y="356615"/>
                  </a:lnTo>
                  <a:close/>
                </a:path>
                <a:path w="993775" h="384175">
                  <a:moveTo>
                    <a:pt x="27431" y="0"/>
                  </a:moveTo>
                  <a:lnTo>
                    <a:pt x="0" y="27431"/>
                  </a:lnTo>
                  <a:lnTo>
                    <a:pt x="0" y="356615"/>
                  </a:lnTo>
                  <a:lnTo>
                    <a:pt x="27431" y="384048"/>
                  </a:lnTo>
                  <a:lnTo>
                    <a:pt x="27431" y="0"/>
                  </a:lnTo>
                  <a:close/>
                </a:path>
                <a:path w="993775" h="384175">
                  <a:moveTo>
                    <a:pt x="966216" y="356615"/>
                  </a:moveTo>
                  <a:lnTo>
                    <a:pt x="27431" y="356615"/>
                  </a:lnTo>
                  <a:lnTo>
                    <a:pt x="27431" y="384048"/>
                  </a:lnTo>
                  <a:lnTo>
                    <a:pt x="966216" y="384048"/>
                  </a:lnTo>
                  <a:lnTo>
                    <a:pt x="966216" y="356615"/>
                  </a:lnTo>
                  <a:close/>
                </a:path>
                <a:path w="993775" h="384175">
                  <a:moveTo>
                    <a:pt x="966216" y="0"/>
                  </a:moveTo>
                  <a:lnTo>
                    <a:pt x="966216" y="384048"/>
                  </a:lnTo>
                  <a:lnTo>
                    <a:pt x="993647" y="356615"/>
                  </a:lnTo>
                  <a:lnTo>
                    <a:pt x="993647" y="27431"/>
                  </a:lnTo>
                  <a:lnTo>
                    <a:pt x="966216" y="0"/>
                  </a:lnTo>
                  <a:close/>
                </a:path>
                <a:path w="993775" h="384175">
                  <a:moveTo>
                    <a:pt x="993647" y="356615"/>
                  </a:moveTo>
                  <a:lnTo>
                    <a:pt x="966216" y="384048"/>
                  </a:lnTo>
                  <a:lnTo>
                    <a:pt x="993647" y="384048"/>
                  </a:lnTo>
                  <a:lnTo>
                    <a:pt x="993647" y="356615"/>
                  </a:lnTo>
                  <a:close/>
                </a:path>
                <a:path w="993775" h="384175">
                  <a:moveTo>
                    <a:pt x="2743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1" y="0"/>
                  </a:lnTo>
                  <a:close/>
                </a:path>
                <a:path w="993775" h="384175">
                  <a:moveTo>
                    <a:pt x="966216" y="0"/>
                  </a:moveTo>
                  <a:lnTo>
                    <a:pt x="27431" y="0"/>
                  </a:lnTo>
                  <a:lnTo>
                    <a:pt x="27431" y="27431"/>
                  </a:lnTo>
                  <a:lnTo>
                    <a:pt x="966216" y="27431"/>
                  </a:lnTo>
                  <a:lnTo>
                    <a:pt x="966216" y="0"/>
                  </a:lnTo>
                  <a:close/>
                </a:path>
                <a:path w="993775" h="384175">
                  <a:moveTo>
                    <a:pt x="993647" y="0"/>
                  </a:moveTo>
                  <a:lnTo>
                    <a:pt x="966216" y="0"/>
                  </a:lnTo>
                  <a:lnTo>
                    <a:pt x="993647" y="27431"/>
                  </a:lnTo>
                  <a:lnTo>
                    <a:pt x="993647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183" y="1139951"/>
              <a:ext cx="10268712" cy="5205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0185"/>
            <a:ext cx="12192000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  <a:tabLst>
                <a:tab pos="3209290" algn="l"/>
              </a:tabLst>
            </a:pPr>
            <a:r>
              <a:rPr sz="4000" spc="150" dirty="0">
                <a:solidFill>
                  <a:srgbClr val="2A1A00"/>
                </a:solidFill>
              </a:rPr>
              <a:t>FUNDAMENTAL	</a:t>
            </a:r>
            <a:r>
              <a:rPr sz="4000" spc="155" dirty="0">
                <a:solidFill>
                  <a:srgbClr val="2A1A00"/>
                </a:solidFill>
              </a:rPr>
              <a:t>CONCEPTS</a:t>
            </a:r>
            <a:endParaRPr sz="4000" dirty="0"/>
          </a:p>
          <a:p>
            <a:pPr marL="927100" algn="ctr">
              <a:lnSpc>
                <a:spcPts val="4560"/>
              </a:lnSpc>
            </a:pPr>
            <a:r>
              <a:rPr sz="4000" spc="-105" dirty="0">
                <a:solidFill>
                  <a:srgbClr val="0000FF"/>
                </a:solidFill>
                <a:latin typeface="Trebuchet MS"/>
                <a:cs typeface="Trebuchet MS"/>
              </a:rPr>
              <a:t>-</a:t>
            </a:r>
            <a:r>
              <a:rPr sz="4000" spc="-7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</a:t>
            </a:r>
            <a:r>
              <a:rPr sz="4000" spc="-8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R</a:t>
            </a:r>
            <a:r>
              <a:rPr sz="4000" spc="-70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T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6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6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C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7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</a:t>
            </a:r>
            <a:r>
              <a:rPr sz="4000" spc="-8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L</a:t>
            </a:r>
            <a:r>
              <a:rPr sz="4000" spc="9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4000" spc="-95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</a:t>
            </a:r>
            <a:r>
              <a:rPr sz="4000" spc="-69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E</a:t>
            </a:r>
            <a:r>
              <a:rPr sz="4000" spc="-8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U</a:t>
            </a:r>
            <a:r>
              <a:rPr sz="4000" spc="-8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R</a:t>
            </a:r>
            <a:r>
              <a:rPr sz="4000" spc="-7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</a:t>
            </a:r>
            <a:r>
              <a:rPr sz="4000" spc="-8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L</a:t>
            </a:r>
            <a:r>
              <a:rPr sz="40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4000" spc="-95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</a:t>
            </a:r>
            <a:r>
              <a:rPr sz="4000" spc="-69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E</a:t>
            </a:r>
            <a:r>
              <a:rPr sz="4000" spc="-70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T</a:t>
            </a:r>
            <a:r>
              <a:rPr sz="4000" spc="-14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W</a:t>
            </a:r>
            <a:r>
              <a:rPr sz="4000" spc="-9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O</a:t>
            </a:r>
            <a:r>
              <a:rPr sz="4000" spc="-8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R</a:t>
            </a:r>
            <a:r>
              <a:rPr sz="4000" spc="-8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K</a:t>
            </a:r>
            <a:r>
              <a:rPr sz="4000" spc="-31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-</a:t>
            </a:r>
            <a:r>
              <a:rPr sz="4000" spc="-9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D</a:t>
            </a:r>
            <a:r>
              <a:rPr sz="4000" spc="-69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E</a:t>
            </a:r>
            <a:r>
              <a:rPr sz="4000" spc="-6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F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95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70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T</a:t>
            </a:r>
            <a:r>
              <a:rPr sz="4000" spc="-91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I</a:t>
            </a:r>
            <a:r>
              <a:rPr sz="4000" spc="-9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O</a:t>
            </a:r>
            <a:r>
              <a:rPr sz="4000" spc="-11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905000"/>
            <a:ext cx="11201400" cy="5414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985" indent="-228600" algn="just">
              <a:lnSpc>
                <a:spcPct val="1101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mbria"/>
                <a:cs typeface="Cambria"/>
              </a:rPr>
              <a:t>An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artificial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neural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network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(ANN)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may</a:t>
            </a:r>
            <a:r>
              <a:rPr sz="3200" spc="-15" dirty="0">
                <a:latin typeface="Cambria"/>
                <a:cs typeface="Cambria"/>
              </a:rPr>
              <a:t> be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defined</a:t>
            </a:r>
            <a:r>
              <a:rPr sz="3200" dirty="0">
                <a:latin typeface="Cambria"/>
                <a:cs typeface="Cambria"/>
              </a:rPr>
              <a:t> as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information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processing</a:t>
            </a:r>
            <a:r>
              <a:rPr sz="3200" spc="-5" dirty="0">
                <a:latin typeface="Cambria"/>
                <a:cs typeface="Cambria"/>
              </a:rPr>
              <a:t> model that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5" dirty="0">
                <a:latin typeface="Cambria"/>
                <a:cs typeface="Cambria"/>
              </a:rPr>
              <a:t>is 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inspired </a:t>
            </a:r>
            <a:r>
              <a:rPr sz="3200" spc="-15" dirty="0">
                <a:latin typeface="Cambria"/>
                <a:cs typeface="Cambria"/>
              </a:rPr>
              <a:t>by </a:t>
            </a:r>
            <a:r>
              <a:rPr sz="3200" spc="-10" dirty="0">
                <a:latin typeface="Cambria"/>
                <a:cs typeface="Cambria"/>
              </a:rPr>
              <a:t>the </a:t>
            </a:r>
            <a:r>
              <a:rPr sz="3200" spc="-25" dirty="0">
                <a:latin typeface="Cambria"/>
                <a:cs typeface="Cambria"/>
              </a:rPr>
              <a:t>way </a:t>
            </a:r>
            <a:r>
              <a:rPr sz="3200" spc="-5" dirty="0">
                <a:latin typeface="Cambria"/>
                <a:cs typeface="Cambria"/>
              </a:rPr>
              <a:t>biological nervous </a:t>
            </a:r>
            <a:r>
              <a:rPr sz="3200" spc="-10" dirty="0">
                <a:latin typeface="Cambria"/>
                <a:cs typeface="Cambria"/>
              </a:rPr>
              <a:t>systems, </a:t>
            </a:r>
            <a:r>
              <a:rPr sz="3200" spc="-5" dirty="0">
                <a:latin typeface="Cambria"/>
                <a:cs typeface="Cambria"/>
              </a:rPr>
              <a:t>such </a:t>
            </a:r>
            <a:r>
              <a:rPr sz="3200" dirty="0">
                <a:latin typeface="Cambria"/>
                <a:cs typeface="Cambria"/>
              </a:rPr>
              <a:t>as </a:t>
            </a:r>
            <a:r>
              <a:rPr sz="3200" spc="-10" dirty="0">
                <a:latin typeface="Cambria"/>
                <a:cs typeface="Cambria"/>
              </a:rPr>
              <a:t>the brain, process </a:t>
            </a:r>
            <a:r>
              <a:rPr sz="3200" spc="-5" dirty="0">
                <a:latin typeface="Cambria"/>
                <a:cs typeface="Cambria"/>
              </a:rPr>
              <a:t>information. </a:t>
            </a:r>
            <a:r>
              <a:rPr sz="3200" spc="-10" dirty="0">
                <a:latin typeface="Cambria"/>
                <a:cs typeface="Cambria"/>
              </a:rPr>
              <a:t>This </a:t>
            </a:r>
            <a:r>
              <a:rPr sz="3200" dirty="0">
                <a:latin typeface="Cambria"/>
                <a:cs typeface="Cambria"/>
              </a:rPr>
              <a:t>model 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tries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replicate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only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 </a:t>
            </a:r>
            <a:r>
              <a:rPr sz="3200" spc="-5" dirty="0">
                <a:latin typeface="Cambria"/>
                <a:cs typeface="Cambria"/>
              </a:rPr>
              <a:t>most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basic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functions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10" dirty="0">
                <a:latin typeface="Cambria"/>
                <a:cs typeface="Cambria"/>
              </a:rPr>
              <a:t> 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brain.</a:t>
            </a:r>
            <a:endParaRPr sz="32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91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key</a:t>
            </a:r>
            <a:r>
              <a:rPr sz="3200" spc="-5" dirty="0">
                <a:latin typeface="Cambria"/>
                <a:cs typeface="Cambria"/>
              </a:rPr>
              <a:t> element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ANN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novel</a:t>
            </a:r>
            <a:r>
              <a:rPr sz="3200" spc="-3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structure</a:t>
            </a:r>
            <a:r>
              <a:rPr sz="3200" spc="7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its </a:t>
            </a:r>
            <a:r>
              <a:rPr sz="3200" spc="-5" dirty="0">
                <a:latin typeface="Cambria"/>
                <a:cs typeface="Cambria"/>
              </a:rPr>
              <a:t>information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processing</a:t>
            </a:r>
            <a:r>
              <a:rPr sz="3200" spc="-3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system.</a:t>
            </a:r>
            <a:endParaRPr sz="32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93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Cambria"/>
                <a:cs typeface="Cambria"/>
              </a:rPr>
              <a:t>An</a:t>
            </a:r>
            <a:r>
              <a:rPr sz="3200" spc="38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ANN</a:t>
            </a:r>
            <a:r>
              <a:rPr sz="3200" spc="36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34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composed</a:t>
            </a:r>
            <a:r>
              <a:rPr sz="3200" spc="37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of</a:t>
            </a:r>
            <a:r>
              <a:rPr sz="3200" spc="36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36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large</a:t>
            </a:r>
            <a:r>
              <a:rPr sz="3200" spc="37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number</a:t>
            </a:r>
            <a:r>
              <a:rPr sz="3200" spc="37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36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highly</a:t>
            </a:r>
            <a:r>
              <a:rPr sz="3200" spc="38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interconnected</a:t>
            </a:r>
            <a:r>
              <a:rPr sz="3200" spc="37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processing</a:t>
            </a:r>
            <a:r>
              <a:rPr sz="3200" spc="36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elements(neurons</a:t>
            </a:r>
            <a:r>
              <a:rPr sz="3200" spc="-10" dirty="0" smtClean="0">
                <a:latin typeface="Cambria"/>
                <a:cs typeface="Cambria"/>
              </a:rPr>
              <a:t>)</a:t>
            </a:r>
            <a:r>
              <a:rPr lang="en-US" sz="3200" spc="-10" dirty="0" smtClean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working</a:t>
            </a:r>
            <a:r>
              <a:rPr sz="3200" dirty="0" smtClean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union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solve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specific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problems</a:t>
            </a:r>
            <a:r>
              <a:rPr sz="3200" spc="-5" dirty="0" smtClean="0"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78"/>
            <a:ext cx="9398254" cy="1010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138760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8136" y="925067"/>
            <a:ext cx="10716895" cy="5530850"/>
            <a:chOff x="1088136" y="925067"/>
            <a:chExt cx="10716895" cy="55308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495" y="935735"/>
              <a:ext cx="10503408" cy="3035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29740" y="925067"/>
              <a:ext cx="2085339" cy="414655"/>
            </a:xfrm>
            <a:custGeom>
              <a:avLst/>
              <a:gdLst/>
              <a:ahLst/>
              <a:cxnLst/>
              <a:rect l="l" t="t" r="r" b="b"/>
              <a:pathLst>
                <a:path w="2085339" h="414655">
                  <a:moveTo>
                    <a:pt x="0" y="387096"/>
                  </a:moveTo>
                  <a:lnTo>
                    <a:pt x="0" y="414528"/>
                  </a:lnTo>
                  <a:lnTo>
                    <a:pt x="27432" y="414528"/>
                  </a:lnTo>
                  <a:lnTo>
                    <a:pt x="0" y="387096"/>
                  </a:lnTo>
                  <a:close/>
                </a:path>
                <a:path w="2085339" h="414655">
                  <a:moveTo>
                    <a:pt x="27432" y="0"/>
                  </a:moveTo>
                  <a:lnTo>
                    <a:pt x="0" y="27432"/>
                  </a:lnTo>
                  <a:lnTo>
                    <a:pt x="0" y="387096"/>
                  </a:lnTo>
                  <a:lnTo>
                    <a:pt x="27432" y="414528"/>
                  </a:lnTo>
                  <a:lnTo>
                    <a:pt x="27432" y="0"/>
                  </a:lnTo>
                  <a:close/>
                </a:path>
                <a:path w="2085339" h="414655">
                  <a:moveTo>
                    <a:pt x="2057400" y="387096"/>
                  </a:moveTo>
                  <a:lnTo>
                    <a:pt x="27432" y="387096"/>
                  </a:lnTo>
                  <a:lnTo>
                    <a:pt x="27432" y="414528"/>
                  </a:lnTo>
                  <a:lnTo>
                    <a:pt x="2057400" y="414528"/>
                  </a:lnTo>
                  <a:lnTo>
                    <a:pt x="2057400" y="387096"/>
                  </a:lnTo>
                  <a:close/>
                </a:path>
                <a:path w="2085339" h="414655">
                  <a:moveTo>
                    <a:pt x="2057400" y="0"/>
                  </a:moveTo>
                  <a:lnTo>
                    <a:pt x="2057400" y="414528"/>
                  </a:lnTo>
                  <a:lnTo>
                    <a:pt x="2084832" y="387096"/>
                  </a:lnTo>
                  <a:lnTo>
                    <a:pt x="2084832" y="27432"/>
                  </a:lnTo>
                  <a:lnTo>
                    <a:pt x="2057400" y="0"/>
                  </a:lnTo>
                  <a:close/>
                </a:path>
                <a:path w="2085339" h="414655">
                  <a:moveTo>
                    <a:pt x="2084832" y="387096"/>
                  </a:moveTo>
                  <a:lnTo>
                    <a:pt x="2057400" y="414528"/>
                  </a:lnTo>
                  <a:lnTo>
                    <a:pt x="2084832" y="414528"/>
                  </a:lnTo>
                  <a:lnTo>
                    <a:pt x="2084832" y="387096"/>
                  </a:lnTo>
                  <a:close/>
                </a:path>
                <a:path w="2085339" h="414655">
                  <a:moveTo>
                    <a:pt x="2743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7432" y="0"/>
                  </a:lnTo>
                  <a:close/>
                </a:path>
                <a:path w="2085339" h="414655">
                  <a:moveTo>
                    <a:pt x="205740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2057400" y="27432"/>
                  </a:lnTo>
                  <a:lnTo>
                    <a:pt x="2057400" y="0"/>
                  </a:lnTo>
                  <a:close/>
                </a:path>
                <a:path w="2085339" h="414655">
                  <a:moveTo>
                    <a:pt x="2084832" y="0"/>
                  </a:moveTo>
                  <a:lnTo>
                    <a:pt x="2057400" y="0"/>
                  </a:lnTo>
                  <a:lnTo>
                    <a:pt x="2084832" y="27432"/>
                  </a:lnTo>
                  <a:lnTo>
                    <a:pt x="2084832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136" y="3986783"/>
              <a:ext cx="10579608" cy="24688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78"/>
            <a:ext cx="9398254" cy="1010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138760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969263"/>
            <a:ext cx="10823448" cy="515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78"/>
            <a:ext cx="9398254" cy="10102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358" y="138760"/>
            <a:ext cx="86601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1795" algn="l"/>
                <a:tab pos="6933565" algn="l"/>
                <a:tab pos="7678420" algn="l"/>
              </a:tabLst>
            </a:pP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60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3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-21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T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	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F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025524"/>
            <a:ext cx="10893551" cy="1046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3520"/>
            <a:ext cx="282194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</a:rPr>
              <a:t>OVERVIEW</a:t>
            </a:r>
            <a:endParaRPr sz="5100"/>
          </a:p>
        </p:txBody>
      </p:sp>
      <p:grpSp>
        <p:nvGrpSpPr>
          <p:cNvPr id="3" name="object 3"/>
          <p:cNvGrpSpPr/>
          <p:nvPr/>
        </p:nvGrpSpPr>
        <p:grpSpPr>
          <a:xfrm>
            <a:off x="1063752" y="880910"/>
            <a:ext cx="4540250" cy="791210"/>
            <a:chOff x="1063752" y="880910"/>
            <a:chExt cx="4540250" cy="791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908265"/>
              <a:ext cx="568248" cy="7419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12" y="880910"/>
              <a:ext cx="2159254" cy="790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703" y="880910"/>
              <a:ext cx="589572" cy="790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4575" y="880910"/>
              <a:ext cx="2519045" cy="7907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60728" y="832503"/>
            <a:ext cx="4109720" cy="1647189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1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McCulloch-Pitts</a:t>
            </a:r>
            <a:r>
              <a:rPr sz="2800" b="1" spc="-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endParaRPr sz="2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9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600" spc="-5" dirty="0">
                <a:latin typeface="Cambria"/>
                <a:cs typeface="Cambria"/>
              </a:rPr>
              <a:t>Theory</a:t>
            </a:r>
            <a:endParaRPr sz="26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600" spc="-10" dirty="0">
                <a:latin typeface="Cambria"/>
                <a:cs typeface="Cambria"/>
              </a:rPr>
              <a:t>Architecture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3223" y="0"/>
            <a:ext cx="8529955" cy="1812289"/>
            <a:chOff x="2173223" y="0"/>
            <a:chExt cx="8529955" cy="18122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223" y="0"/>
              <a:ext cx="4146677" cy="12084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3079" y="0"/>
              <a:ext cx="940104" cy="12084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39" y="0"/>
              <a:ext cx="4896485" cy="1208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711" y="582218"/>
              <a:ext cx="4597653" cy="12296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0671" y="582218"/>
              <a:ext cx="940104" cy="12296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4032" y="582218"/>
              <a:ext cx="2735453" cy="122969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07360" y="128473"/>
            <a:ext cx="780034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869315" marR="5080" indent="-857250">
              <a:lnSpc>
                <a:spcPts val="4750"/>
              </a:lnSpc>
              <a:spcBef>
                <a:spcPts val="695"/>
              </a:spcBef>
              <a:tabLst>
                <a:tab pos="5466080" algn="l"/>
              </a:tabLst>
            </a:pP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4400" b="1" spc="11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4400" b="1" spc="11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24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400" b="1" spc="19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4400" b="1" spc="195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IT</a:t>
            </a:r>
            <a:r>
              <a:rPr sz="4400" b="1" spc="15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44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EU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N  </a:t>
            </a:r>
            <a:r>
              <a:rPr sz="4400" b="1" spc="120" dirty="0">
                <a:solidFill>
                  <a:srgbClr val="0000FF"/>
                </a:solidFill>
                <a:latin typeface="Cambria"/>
                <a:cs typeface="Cambria"/>
              </a:rPr>
              <a:t>(MP</a:t>
            </a:r>
            <a:r>
              <a:rPr sz="4400" b="1" spc="4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165" dirty="0">
                <a:solidFill>
                  <a:srgbClr val="0000FF"/>
                </a:solidFill>
                <a:latin typeface="Cambria"/>
                <a:cs typeface="Cambria"/>
              </a:rPr>
              <a:t>NEURON)-</a:t>
            </a:r>
            <a:r>
              <a:rPr sz="4400" b="1" spc="165" dirty="0">
                <a:latin typeface="Cambria"/>
                <a:cs typeface="Cambria"/>
              </a:rPr>
              <a:t>Theory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6012" y="1491234"/>
            <a:ext cx="1094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McCulloch-Pitts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neuron</a:t>
            </a:r>
            <a:r>
              <a:rPr sz="2400" b="1" spc="30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was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earliest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neural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 </a:t>
            </a:r>
            <a:r>
              <a:rPr sz="2400" spc="-15" dirty="0">
                <a:latin typeface="Cambria"/>
                <a:cs typeface="Cambria"/>
              </a:rPr>
              <a:t>discovered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1943</a:t>
            </a:r>
            <a:r>
              <a:rPr sz="2400" spc="-10" dirty="0"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8983" y="2103119"/>
            <a:ext cx="4858511" cy="395630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882178" y="2376131"/>
            <a:ext cx="2818130" cy="1755775"/>
            <a:chOff x="7882178" y="2376131"/>
            <a:chExt cx="2818130" cy="175577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2178" y="2376131"/>
              <a:ext cx="2817571" cy="1249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0784" y="3149333"/>
              <a:ext cx="1818982" cy="98235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70838" y="6138164"/>
            <a:ext cx="54851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545" indent="-284480">
              <a:lnSpc>
                <a:spcPct val="100000"/>
              </a:lnSpc>
              <a:spcBef>
                <a:spcPts val="105"/>
              </a:spcBef>
              <a:buSzPct val="96428"/>
              <a:buFont typeface="Wingdings"/>
              <a:buChar char=""/>
              <a:tabLst>
                <a:tab pos="297180" algn="l"/>
              </a:tabLst>
            </a:pPr>
            <a:r>
              <a:rPr sz="2800" dirty="0">
                <a:latin typeface="Cambria"/>
                <a:cs typeface="Cambria"/>
              </a:rPr>
              <a:t>It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is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usually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called</a:t>
            </a:r>
            <a:r>
              <a:rPr sz="2800" spc="-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as </a:t>
            </a:r>
            <a:r>
              <a:rPr sz="2800" b="1" spc="-5" dirty="0">
                <a:latin typeface="Cambria"/>
                <a:cs typeface="Cambria"/>
              </a:rPr>
              <a:t>M-P</a:t>
            </a:r>
            <a:r>
              <a:rPr sz="2800" b="1" spc="-35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neuron.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3223" y="0"/>
            <a:ext cx="8529955" cy="1812289"/>
            <a:chOff x="2173223" y="0"/>
            <a:chExt cx="8529955" cy="18122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223" y="0"/>
              <a:ext cx="4146677" cy="12084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3079" y="0"/>
              <a:ext cx="940104" cy="12084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39" y="0"/>
              <a:ext cx="4896485" cy="1208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711" y="582218"/>
              <a:ext cx="4597653" cy="12296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0671" y="582218"/>
              <a:ext cx="940104" cy="12296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4032" y="582218"/>
              <a:ext cx="2735453" cy="122969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07360" y="128473"/>
            <a:ext cx="7800340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869315" marR="5080" indent="-857250">
              <a:lnSpc>
                <a:spcPts val="4750"/>
              </a:lnSpc>
              <a:spcBef>
                <a:spcPts val="695"/>
              </a:spcBef>
              <a:tabLst>
                <a:tab pos="5466080" algn="l"/>
              </a:tabLst>
            </a:pP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4400" b="1" spc="11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4400" b="1" spc="11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4400" b="1" spc="24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400" b="1" spc="19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4400" b="1" spc="195" dirty="0">
                <a:solidFill>
                  <a:srgbClr val="0000FF"/>
                </a:solidFill>
                <a:latin typeface="Cambria"/>
                <a:cs typeface="Cambria"/>
              </a:rPr>
              <a:t>P</a:t>
            </a:r>
            <a:r>
              <a:rPr sz="4400" b="1" spc="180" dirty="0">
                <a:solidFill>
                  <a:srgbClr val="0000FF"/>
                </a:solidFill>
                <a:latin typeface="Cambria"/>
                <a:cs typeface="Cambria"/>
              </a:rPr>
              <a:t>IT</a:t>
            </a:r>
            <a:r>
              <a:rPr sz="4400" b="1" spc="155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4400" b="1" dirty="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400" b="1" spc="185" dirty="0">
                <a:solidFill>
                  <a:srgbClr val="0000FF"/>
                </a:solidFill>
                <a:latin typeface="Cambria"/>
                <a:cs typeface="Cambria"/>
              </a:rPr>
              <a:t>EU</a:t>
            </a:r>
            <a:r>
              <a:rPr sz="4400" b="1" spc="8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400" b="1" spc="17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400" b="1" spc="-5" dirty="0">
                <a:solidFill>
                  <a:srgbClr val="0000FF"/>
                </a:solidFill>
                <a:latin typeface="Cambria"/>
                <a:cs typeface="Cambria"/>
              </a:rPr>
              <a:t>N  </a:t>
            </a:r>
            <a:r>
              <a:rPr sz="4400" b="1" spc="120" dirty="0">
                <a:solidFill>
                  <a:srgbClr val="0000FF"/>
                </a:solidFill>
                <a:latin typeface="Cambria"/>
                <a:cs typeface="Cambria"/>
              </a:rPr>
              <a:t>(MP</a:t>
            </a:r>
            <a:r>
              <a:rPr sz="4400" b="1" spc="4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165" dirty="0">
                <a:solidFill>
                  <a:srgbClr val="0000FF"/>
                </a:solidFill>
                <a:latin typeface="Cambria"/>
                <a:cs typeface="Cambria"/>
              </a:rPr>
              <a:t>NEURON)-</a:t>
            </a:r>
            <a:r>
              <a:rPr sz="4400" b="1" spc="165" dirty="0">
                <a:latin typeface="Cambria"/>
                <a:cs typeface="Cambria"/>
              </a:rPr>
              <a:t>Theory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0838" y="1457401"/>
            <a:ext cx="10480040" cy="8887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4384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M-P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are </a:t>
            </a:r>
            <a:r>
              <a:rPr sz="3200" spc="-5" dirty="0">
                <a:latin typeface="Cambria"/>
                <a:cs typeface="Cambria"/>
              </a:rPr>
              <a:t>connected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by</a:t>
            </a:r>
            <a:r>
              <a:rPr sz="3200" spc="-3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directed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weighted</a:t>
            </a:r>
            <a:r>
              <a:rPr sz="3200" spc="5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parts.</a:t>
            </a:r>
            <a:endParaRPr sz="3200" dirty="0">
              <a:latin typeface="Cambria"/>
              <a:cs typeface="Cambria"/>
            </a:endParaRPr>
          </a:p>
          <a:p>
            <a:pPr marL="12700" marR="1016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20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activation</a:t>
            </a:r>
            <a:r>
              <a:rPr sz="3200" spc="2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function</a:t>
            </a:r>
            <a:r>
              <a:rPr sz="3200" spc="17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of</a:t>
            </a:r>
            <a:r>
              <a:rPr sz="3200" spc="18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</a:t>
            </a:r>
            <a:r>
              <a:rPr sz="3200" spc="20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M-P</a:t>
            </a:r>
            <a:r>
              <a:rPr sz="3200" spc="20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neuron</a:t>
            </a:r>
            <a:r>
              <a:rPr sz="3200" spc="20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195" dirty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binary(output)</a:t>
            </a:r>
            <a:r>
              <a:rPr sz="3200" spc="-10" dirty="0">
                <a:latin typeface="Cambria"/>
                <a:cs typeface="Cambria"/>
              </a:rPr>
              <a:t>,</a:t>
            </a:r>
            <a:r>
              <a:rPr sz="3200" spc="204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that</a:t>
            </a:r>
            <a:r>
              <a:rPr sz="3200" spc="18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is,</a:t>
            </a:r>
            <a:r>
              <a:rPr sz="3200" spc="19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any</a:t>
            </a:r>
            <a:r>
              <a:rPr sz="3200" spc="18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step </a:t>
            </a:r>
            <a:r>
              <a:rPr sz="3200" spc="-509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spc="-30" dirty="0">
                <a:latin typeface="Cambria"/>
                <a:cs typeface="Cambria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mbria"/>
                <a:cs typeface="Cambria"/>
              </a:rPr>
              <a:t>may</a:t>
            </a:r>
            <a:r>
              <a:rPr sz="3200" b="1" i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200" b="1" i="1" spc="-10" dirty="0">
                <a:solidFill>
                  <a:srgbClr val="FF0000"/>
                </a:solidFill>
                <a:latin typeface="Cambria"/>
                <a:cs typeface="Cambria"/>
              </a:rPr>
              <a:t>fire</a:t>
            </a:r>
            <a:r>
              <a:rPr sz="3200" b="1" i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or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mbria"/>
                <a:cs typeface="Cambria"/>
              </a:rPr>
              <a:t>may</a:t>
            </a:r>
            <a:r>
              <a:rPr sz="3200" b="1" i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200" b="1" i="1" dirty="0">
                <a:solidFill>
                  <a:srgbClr val="FF0000"/>
                </a:solidFill>
                <a:latin typeface="Cambria"/>
                <a:cs typeface="Cambria"/>
              </a:rPr>
              <a:t>not</a:t>
            </a:r>
            <a:r>
              <a:rPr sz="3200" b="1" i="1" spc="-10" dirty="0">
                <a:solidFill>
                  <a:srgbClr val="FF0000"/>
                </a:solidFill>
                <a:latin typeface="Cambria"/>
                <a:cs typeface="Cambria"/>
              </a:rPr>
              <a:t> fire</a:t>
            </a:r>
            <a:r>
              <a:rPr sz="3200" spc="-10" dirty="0"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ct val="10000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weights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associated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with the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communication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links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maybe:</a:t>
            </a:r>
            <a:endParaRPr sz="3200" dirty="0">
              <a:latin typeface="Cambria"/>
              <a:cs typeface="Cambria"/>
            </a:endParaRPr>
          </a:p>
          <a:p>
            <a:pPr marL="713740" lvl="1" indent="-245110">
              <a:lnSpc>
                <a:spcPct val="100000"/>
              </a:lnSpc>
              <a:buSzPct val="95833"/>
              <a:buFont typeface="Wingdings"/>
              <a:buChar char=""/>
              <a:tabLst>
                <a:tab pos="714375" algn="l"/>
              </a:tabLst>
            </a:pPr>
            <a:r>
              <a:rPr sz="3200" b="1" spc="-15" dirty="0">
                <a:latin typeface="Cambria"/>
                <a:cs typeface="Cambria"/>
              </a:rPr>
              <a:t>excitatory</a:t>
            </a:r>
            <a:r>
              <a:rPr sz="3200" b="1" spc="-40" dirty="0">
                <a:latin typeface="Cambria"/>
                <a:cs typeface="Cambria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mbria"/>
                <a:cs typeface="Cambria"/>
              </a:rPr>
              <a:t>w</a:t>
            </a:r>
            <a:r>
              <a:rPr sz="3200" b="1" spc="-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(</a:t>
            </a:r>
            <a:r>
              <a:rPr sz="3200" b="1" spc="-5" dirty="0">
                <a:solidFill>
                  <a:srgbClr val="FF0000"/>
                </a:solidFill>
                <a:latin typeface="Cambria"/>
                <a:cs typeface="Cambria"/>
              </a:rPr>
              <a:t>w&gt;0</a:t>
            </a:r>
            <a:r>
              <a:rPr sz="3200" b="1" spc="-5" dirty="0">
                <a:latin typeface="Cambria"/>
                <a:cs typeface="Cambria"/>
              </a:rPr>
              <a:t>,</a:t>
            </a:r>
            <a:r>
              <a:rPr sz="3200" b="1" spc="10" dirty="0">
                <a:latin typeface="Cambria"/>
                <a:cs typeface="Cambria"/>
              </a:rPr>
              <a:t> </a:t>
            </a:r>
            <a:r>
              <a:rPr sz="3200" b="1" spc="-15" dirty="0">
                <a:latin typeface="Cambria"/>
                <a:cs typeface="Cambria"/>
              </a:rPr>
              <a:t>weight</a:t>
            </a:r>
            <a:r>
              <a:rPr sz="3200" b="1" spc="-10" dirty="0">
                <a:latin typeface="Cambria"/>
                <a:cs typeface="Cambria"/>
              </a:rPr>
              <a:t> is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spc="-20" dirty="0">
                <a:latin typeface="Cambria"/>
                <a:cs typeface="Cambria"/>
              </a:rPr>
              <a:t>positive)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or</a:t>
            </a:r>
            <a:endParaRPr sz="3200" dirty="0">
              <a:latin typeface="Cambria"/>
              <a:cs typeface="Cambria"/>
            </a:endParaRPr>
          </a:p>
          <a:p>
            <a:pPr marL="713740" lvl="1" indent="-24511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714375" algn="l"/>
              </a:tabLst>
            </a:pPr>
            <a:r>
              <a:rPr sz="3200" b="1" spc="-10" dirty="0">
                <a:latin typeface="Cambria"/>
                <a:cs typeface="Cambria"/>
              </a:rPr>
              <a:t>inhibitory</a:t>
            </a:r>
            <a:r>
              <a:rPr sz="3200" b="1" spc="15" dirty="0">
                <a:latin typeface="Cambria"/>
                <a:cs typeface="Cambria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mbria"/>
                <a:cs typeface="Cambria"/>
              </a:rPr>
              <a:t>p</a:t>
            </a:r>
            <a:r>
              <a:rPr sz="3200" b="1" spc="-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(</a:t>
            </a:r>
            <a:r>
              <a:rPr sz="3200" b="1" spc="-5" dirty="0">
                <a:solidFill>
                  <a:srgbClr val="FF0000"/>
                </a:solidFill>
                <a:latin typeface="Cambria"/>
                <a:cs typeface="Cambria"/>
              </a:rPr>
              <a:t>p&lt;0</a:t>
            </a:r>
            <a:r>
              <a:rPr sz="3200" b="1" spc="-5" dirty="0">
                <a:latin typeface="Cambria"/>
                <a:cs typeface="Cambria"/>
              </a:rPr>
              <a:t>,</a:t>
            </a:r>
            <a:r>
              <a:rPr sz="3200" b="1" spc="10" dirty="0">
                <a:latin typeface="Cambria"/>
                <a:cs typeface="Cambria"/>
              </a:rPr>
              <a:t> </a:t>
            </a:r>
            <a:r>
              <a:rPr sz="3200" b="1" spc="-15" dirty="0">
                <a:latin typeface="Cambria"/>
                <a:cs typeface="Cambria"/>
              </a:rPr>
              <a:t>weight </a:t>
            </a:r>
            <a:r>
              <a:rPr sz="3200" b="1" spc="-10" dirty="0">
                <a:latin typeface="Cambria"/>
                <a:cs typeface="Cambria"/>
              </a:rPr>
              <a:t>is</a:t>
            </a:r>
            <a:r>
              <a:rPr sz="3200" b="1" spc="-5" dirty="0">
                <a:latin typeface="Cambria"/>
                <a:cs typeface="Cambria"/>
              </a:rPr>
              <a:t> </a:t>
            </a:r>
            <a:r>
              <a:rPr sz="3200" b="1" spc="-20" dirty="0">
                <a:latin typeface="Cambria"/>
                <a:cs typeface="Cambria"/>
              </a:rPr>
              <a:t>negative).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ct val="10000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All</a:t>
            </a:r>
            <a:r>
              <a:rPr sz="3200" spc="6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excitedly</a:t>
            </a:r>
            <a:r>
              <a:rPr sz="3200" spc="6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connected</a:t>
            </a:r>
            <a:r>
              <a:rPr sz="3200" spc="6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weights</a:t>
            </a:r>
            <a:r>
              <a:rPr sz="3200" spc="7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entering</a:t>
            </a:r>
            <a:r>
              <a:rPr sz="3200" spc="6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into</a:t>
            </a:r>
            <a:r>
              <a:rPr sz="3200" spc="6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particular</a:t>
            </a:r>
            <a:r>
              <a:rPr sz="3200" spc="7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will</a:t>
            </a:r>
            <a:r>
              <a:rPr sz="3200" spc="70" dirty="0">
                <a:latin typeface="Cambria"/>
                <a:cs typeface="Cambria"/>
              </a:rPr>
              <a:t> </a:t>
            </a:r>
            <a:r>
              <a:rPr sz="3200" spc="-30" dirty="0">
                <a:latin typeface="Cambria"/>
                <a:cs typeface="Cambria"/>
              </a:rPr>
              <a:t>have</a:t>
            </a:r>
            <a:r>
              <a:rPr sz="3200" spc="75" dirty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the</a:t>
            </a:r>
            <a:r>
              <a:rPr lang="en-US" sz="3200" spc="-5" dirty="0" smtClean="0">
                <a:latin typeface="Cambria"/>
                <a:cs typeface="Cambria"/>
              </a:rPr>
              <a:t> </a:t>
            </a:r>
            <a:r>
              <a:rPr sz="3200" b="1" dirty="0" smtClean="0">
                <a:latin typeface="Cambria"/>
                <a:cs typeface="Cambria"/>
              </a:rPr>
              <a:t>same</a:t>
            </a:r>
            <a:r>
              <a:rPr sz="3200" b="1" spc="-35" dirty="0" smtClean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weights</a:t>
            </a:r>
            <a:r>
              <a:rPr sz="3200" spc="-10" dirty="0"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The threshold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plays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 </a:t>
            </a:r>
            <a:r>
              <a:rPr sz="3200" spc="-5" dirty="0">
                <a:latin typeface="Cambria"/>
                <a:cs typeface="Cambria"/>
              </a:rPr>
              <a:t>major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role</a:t>
            </a:r>
            <a:r>
              <a:rPr sz="3200" spc="-3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M-P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neuron.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ct val="10000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10" dirty="0">
                <a:latin typeface="Cambria"/>
                <a:cs typeface="Cambria"/>
              </a:rPr>
              <a:t>There</a:t>
            </a:r>
            <a:r>
              <a:rPr sz="3200" spc="5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5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fixed</a:t>
            </a:r>
            <a:r>
              <a:rPr sz="3200" spc="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threshold</a:t>
            </a:r>
            <a:r>
              <a:rPr sz="3200" spc="3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for</a:t>
            </a:r>
            <a:r>
              <a:rPr sz="3200" spc="3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each</a:t>
            </a:r>
            <a:r>
              <a:rPr sz="3200" spc="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neuron,</a:t>
            </a:r>
            <a:r>
              <a:rPr sz="3200" spc="6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and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if</a:t>
            </a:r>
            <a:r>
              <a:rPr sz="3200" spc="4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net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input</a:t>
            </a:r>
            <a:r>
              <a:rPr sz="3200" spc="3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to</a:t>
            </a:r>
            <a:r>
              <a:rPr sz="3200" spc="4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spc="45" dirty="0">
                <a:latin typeface="Cambria"/>
                <a:cs typeface="Cambria"/>
              </a:rPr>
              <a:t> </a:t>
            </a:r>
            <a:r>
              <a:rPr sz="3200" dirty="0" smtClean="0">
                <a:latin typeface="Cambria"/>
                <a:cs typeface="Cambria"/>
              </a:rPr>
              <a:t>is</a:t>
            </a:r>
            <a:r>
              <a:rPr lang="en-US" sz="3200" dirty="0" smtClean="0">
                <a:latin typeface="Cambria"/>
                <a:cs typeface="Cambria"/>
              </a:rPr>
              <a:t>  </a:t>
            </a:r>
            <a:r>
              <a:rPr sz="3200" spc="-10" dirty="0" smtClean="0">
                <a:latin typeface="Cambria"/>
                <a:cs typeface="Cambria"/>
              </a:rPr>
              <a:t>greater </a:t>
            </a:r>
            <a:r>
              <a:rPr sz="3200" spc="-5" dirty="0">
                <a:latin typeface="Cambria"/>
                <a:cs typeface="Cambria"/>
              </a:rPr>
              <a:t>than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threshold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then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fires.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ts val="287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Also,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any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non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zero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inhibitory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input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would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prevent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from </a:t>
            </a:r>
            <a:r>
              <a:rPr sz="3200" spc="-5" dirty="0">
                <a:latin typeface="Cambria"/>
                <a:cs typeface="Cambria"/>
              </a:rPr>
              <a:t>firing.</a:t>
            </a:r>
            <a:endParaRPr sz="3200" dirty="0">
              <a:latin typeface="Cambria"/>
              <a:cs typeface="Cambria"/>
            </a:endParaRPr>
          </a:p>
          <a:p>
            <a:pPr marL="255904" indent="-243840">
              <a:lnSpc>
                <a:spcPts val="287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M-P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neurons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are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most</a:t>
            </a:r>
            <a:r>
              <a:rPr sz="3200" spc="3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widely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used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case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of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logic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functions.</a:t>
            </a:r>
            <a:endParaRPr sz="32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2888" y="0"/>
            <a:ext cx="7807325" cy="1574165"/>
            <a:chOff x="2532888" y="0"/>
            <a:chExt cx="7807325" cy="157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2888" y="0"/>
              <a:ext cx="3805174" cy="10253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327" y="0"/>
              <a:ext cx="860869" cy="1025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0" y="0"/>
              <a:ext cx="4472686" cy="10253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184" y="451053"/>
              <a:ext cx="4207510" cy="1122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959" y="451053"/>
              <a:ext cx="860869" cy="1122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2032" y="451053"/>
              <a:ext cx="3902710" cy="11229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39592" y="38811"/>
            <a:ext cx="7138670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</a:pPr>
            <a:r>
              <a:rPr sz="4000" b="1" spc="170" dirty="0">
                <a:solidFill>
                  <a:srgbClr val="0000FF"/>
                </a:solidFill>
                <a:latin typeface="Cambria"/>
                <a:cs typeface="Cambria"/>
              </a:rPr>
              <a:t>MCCULLOCH-PITTS</a:t>
            </a:r>
            <a:r>
              <a:rPr sz="4000" b="1" spc="3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endParaRPr sz="4000">
              <a:latin typeface="Cambria"/>
              <a:cs typeface="Cambria"/>
            </a:endParaRPr>
          </a:p>
          <a:p>
            <a:pPr marL="95250">
              <a:lnSpc>
                <a:spcPts val="4560"/>
              </a:lnSpc>
            </a:pPr>
            <a:r>
              <a:rPr sz="4000" b="1" spc="120" dirty="0">
                <a:solidFill>
                  <a:srgbClr val="0000FF"/>
                </a:solidFill>
                <a:latin typeface="Cambria"/>
                <a:cs typeface="Cambria"/>
              </a:rPr>
              <a:t>(MP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5" dirty="0">
                <a:solidFill>
                  <a:srgbClr val="0000FF"/>
                </a:solidFill>
                <a:latin typeface="Cambria"/>
                <a:cs typeface="Cambria"/>
              </a:rPr>
              <a:t>NEURON)-</a:t>
            </a:r>
            <a:r>
              <a:rPr sz="4000" b="1" spc="165" dirty="0">
                <a:latin typeface="Cambria"/>
                <a:cs typeface="Cambria"/>
              </a:rPr>
              <a:t>Architecture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444752"/>
            <a:ext cx="5239511" cy="61752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6422" y="1410906"/>
            <a:ext cx="6330950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68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dirty="0">
                <a:latin typeface="Cambria"/>
                <a:cs typeface="Cambria"/>
              </a:rPr>
              <a:t>A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simple</a:t>
            </a:r>
            <a:r>
              <a:rPr sz="2400" spc="-5" dirty="0">
                <a:latin typeface="Cambria"/>
                <a:cs typeface="Cambria"/>
              </a:rPr>
              <a:t> M-P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shown</a:t>
            </a:r>
            <a:r>
              <a:rPr sz="2400" dirty="0">
                <a:latin typeface="Cambria"/>
                <a:cs typeface="Cambria"/>
              </a:rPr>
              <a:t> in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Figure.</a:t>
            </a:r>
            <a:endParaRPr sz="2400">
              <a:latin typeface="Cambria"/>
              <a:cs typeface="Cambria"/>
            </a:endParaRPr>
          </a:p>
          <a:p>
            <a:pPr marL="12700" marR="5080">
              <a:lnSpc>
                <a:spcPct val="120100"/>
              </a:lnSpc>
              <a:buSzPct val="95833"/>
              <a:buFont typeface="Wingdings"/>
              <a:buChar char=""/>
              <a:tabLst>
                <a:tab pos="323850" algn="l"/>
                <a:tab pos="817244" algn="l"/>
                <a:tab pos="1957070" algn="l"/>
                <a:tab pos="3466465" algn="l"/>
                <a:tab pos="4060825" algn="l"/>
                <a:tab pos="4756150" algn="l"/>
                <a:tab pos="5869305" algn="l"/>
              </a:tabLst>
            </a:pPr>
            <a:r>
              <a:rPr sz="2400" spc="-10" dirty="0">
                <a:latin typeface="Cambria"/>
                <a:cs typeface="Cambria"/>
              </a:rPr>
              <a:t>A</a:t>
            </a:r>
            <a:r>
              <a:rPr sz="2400" dirty="0">
                <a:latin typeface="Cambria"/>
                <a:cs typeface="Cambria"/>
              </a:rPr>
              <a:t>s	</a:t>
            </a:r>
            <a:r>
              <a:rPr sz="2400" spc="-5" dirty="0">
                <a:latin typeface="Cambria"/>
                <a:cs typeface="Cambria"/>
              </a:rPr>
              <a:t>al</a:t>
            </a:r>
            <a:r>
              <a:rPr sz="2400" spc="-35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e</a:t>
            </a:r>
            <a:r>
              <a:rPr sz="2400" spc="5" dirty="0">
                <a:latin typeface="Cambria"/>
                <a:cs typeface="Cambria"/>
              </a:rPr>
              <a:t>a</a:t>
            </a:r>
            <a:r>
              <a:rPr sz="2400" spc="-60" dirty="0">
                <a:latin typeface="Cambria"/>
                <a:cs typeface="Cambria"/>
              </a:rPr>
              <a:t>d</a:t>
            </a:r>
            <a:r>
              <a:rPr sz="2400" dirty="0">
                <a:latin typeface="Cambria"/>
                <a:cs typeface="Cambria"/>
              </a:rPr>
              <a:t>y	</a:t>
            </a:r>
            <a:r>
              <a:rPr sz="2400" spc="-10" dirty="0">
                <a:latin typeface="Cambria"/>
                <a:cs typeface="Cambria"/>
              </a:rPr>
              <a:t>d</a:t>
            </a:r>
            <a:r>
              <a:rPr sz="2400" dirty="0">
                <a:latin typeface="Cambria"/>
                <a:cs typeface="Cambria"/>
              </a:rPr>
              <a:t>i</a:t>
            </a:r>
            <a:r>
              <a:rPr sz="2400" spc="5" dirty="0">
                <a:latin typeface="Cambria"/>
                <a:cs typeface="Cambria"/>
              </a:rPr>
              <a:t>s</a:t>
            </a:r>
            <a:r>
              <a:rPr sz="2400" dirty="0">
                <a:latin typeface="Cambria"/>
                <a:cs typeface="Cambria"/>
              </a:rPr>
              <a:t>c</a:t>
            </a:r>
            <a:r>
              <a:rPr sz="2400" spc="15" dirty="0">
                <a:latin typeface="Cambria"/>
                <a:cs typeface="Cambria"/>
              </a:rPr>
              <a:t>u</a:t>
            </a:r>
            <a:r>
              <a:rPr sz="2400" dirty="0">
                <a:latin typeface="Cambria"/>
                <a:cs typeface="Cambria"/>
              </a:rPr>
              <a:t>ss</a:t>
            </a:r>
            <a:r>
              <a:rPr sz="2400" spc="10" dirty="0">
                <a:latin typeface="Cambria"/>
                <a:cs typeface="Cambria"/>
              </a:rPr>
              <a:t>e</a:t>
            </a:r>
            <a:r>
              <a:rPr sz="2400" spc="-10" dirty="0">
                <a:latin typeface="Cambria"/>
                <a:cs typeface="Cambria"/>
              </a:rPr>
              <a:t>d</a:t>
            </a:r>
            <a:r>
              <a:rPr sz="2400" dirty="0">
                <a:latin typeface="Cambria"/>
                <a:cs typeface="Cambria"/>
              </a:rPr>
              <a:t>,	</a:t>
            </a:r>
            <a:r>
              <a:rPr sz="2400" spc="-5" dirty="0">
                <a:latin typeface="Cambria"/>
                <a:cs typeface="Cambria"/>
              </a:rPr>
              <a:t>th</a:t>
            </a:r>
            <a:r>
              <a:rPr sz="2400" dirty="0">
                <a:latin typeface="Cambria"/>
                <a:cs typeface="Cambria"/>
              </a:rPr>
              <a:t>e	</a:t>
            </a:r>
            <a:r>
              <a:rPr sz="2400" spc="10" dirty="0">
                <a:latin typeface="Cambria"/>
                <a:cs typeface="Cambria"/>
              </a:rPr>
              <a:t>M</a:t>
            </a:r>
            <a:r>
              <a:rPr sz="2400" spc="-5" dirty="0">
                <a:latin typeface="Cambria"/>
                <a:cs typeface="Cambria"/>
              </a:rPr>
              <a:t>-</a:t>
            </a:r>
            <a:r>
              <a:rPr sz="2400" dirty="0">
                <a:latin typeface="Cambria"/>
                <a:cs typeface="Cambria"/>
              </a:rPr>
              <a:t>P	</a:t>
            </a:r>
            <a:r>
              <a:rPr sz="2400" spc="-5" dirty="0">
                <a:latin typeface="Cambria"/>
                <a:cs typeface="Cambria"/>
              </a:rPr>
              <a:t>n</a:t>
            </a:r>
            <a:r>
              <a:rPr sz="2400" spc="5" dirty="0">
                <a:latin typeface="Cambria"/>
                <a:cs typeface="Cambria"/>
              </a:rPr>
              <a:t>e</a:t>
            </a:r>
            <a:r>
              <a:rPr sz="2400" spc="-5" dirty="0">
                <a:latin typeface="Cambria"/>
                <a:cs typeface="Cambria"/>
              </a:rPr>
              <a:t>u</a:t>
            </a:r>
            <a:r>
              <a:rPr sz="2400" spc="-40" dirty="0">
                <a:latin typeface="Cambria"/>
                <a:cs typeface="Cambria"/>
              </a:rPr>
              <a:t>r</a:t>
            </a:r>
            <a:r>
              <a:rPr sz="2400" spc="-30" dirty="0">
                <a:latin typeface="Cambria"/>
                <a:cs typeface="Cambria"/>
              </a:rPr>
              <a:t>o</a:t>
            </a:r>
            <a:r>
              <a:rPr sz="2400" dirty="0">
                <a:latin typeface="Cambria"/>
                <a:cs typeface="Cambria"/>
              </a:rPr>
              <a:t>n	has  both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excitatory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inhibitory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connections.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62133" y="2801823"/>
            <a:ext cx="1782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5470" algn="l"/>
                <a:tab pos="975360" algn="l"/>
                <a:tab pos="1482090" algn="l"/>
              </a:tabLst>
            </a:pPr>
            <a:r>
              <a:rPr sz="2400" spc="-10" dirty="0">
                <a:latin typeface="Cambria"/>
                <a:cs typeface="Cambria"/>
              </a:rPr>
              <a:t>(</a:t>
            </a:r>
            <a:r>
              <a:rPr sz="2400" dirty="0">
                <a:latin typeface="Cambria"/>
                <a:cs typeface="Cambria"/>
              </a:rPr>
              <a:t>w	&gt;	</a:t>
            </a:r>
            <a:r>
              <a:rPr sz="2400" spc="-15" dirty="0">
                <a:latin typeface="Cambria"/>
                <a:cs typeface="Cambria"/>
              </a:rPr>
              <a:t>0</a:t>
            </a:r>
            <a:r>
              <a:rPr sz="2400" dirty="0">
                <a:latin typeface="Cambria"/>
                <a:cs typeface="Cambria"/>
              </a:rPr>
              <a:t>)	</a:t>
            </a:r>
            <a:r>
              <a:rPr sz="2400" spc="-5" dirty="0">
                <a:latin typeface="Cambria"/>
                <a:cs typeface="Cambria"/>
              </a:rPr>
              <a:t>or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6422" y="2728405"/>
            <a:ext cx="4349115" cy="13436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56540" indent="-243840">
              <a:lnSpc>
                <a:spcPct val="100000"/>
              </a:lnSpc>
              <a:spcBef>
                <a:spcPts val="680"/>
              </a:spcBef>
              <a:buSzPct val="95833"/>
              <a:buFont typeface="Wingdings"/>
              <a:buChar char=""/>
              <a:tabLst>
                <a:tab pos="256540" algn="l"/>
                <a:tab pos="680085" algn="l"/>
                <a:tab pos="1118870" algn="l"/>
                <a:tab pos="2640330" algn="l"/>
                <a:tab pos="3451225" algn="l"/>
              </a:tabLst>
            </a:pPr>
            <a:r>
              <a:rPr sz="2400" spc="-10" dirty="0">
                <a:latin typeface="Cambria"/>
                <a:cs typeface="Cambria"/>
              </a:rPr>
              <a:t>It	</a:t>
            </a:r>
            <a:r>
              <a:rPr sz="2400" dirty="0">
                <a:latin typeface="Cambria"/>
                <a:cs typeface="Cambria"/>
              </a:rPr>
              <a:t>is	</a:t>
            </a:r>
            <a:r>
              <a:rPr sz="2400" spc="-15" dirty="0">
                <a:latin typeface="Cambria"/>
                <a:cs typeface="Cambria"/>
              </a:rPr>
              <a:t>excitatory	</a:t>
            </a:r>
            <a:r>
              <a:rPr sz="2400" spc="-5" dirty="0">
                <a:latin typeface="Cambria"/>
                <a:cs typeface="Cambria"/>
              </a:rPr>
              <a:t>with	</a:t>
            </a:r>
            <a:r>
              <a:rPr sz="2400" spc="-15" dirty="0">
                <a:latin typeface="Cambria"/>
                <a:cs typeface="Cambria"/>
              </a:rPr>
              <a:t>weight</a:t>
            </a:r>
            <a:endParaRPr sz="24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mbria"/>
                <a:cs typeface="Cambria"/>
              </a:rPr>
              <a:t>inhibitory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weight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-p(p &lt;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0).</a:t>
            </a:r>
            <a:endParaRPr sz="2400" dirty="0">
              <a:latin typeface="Cambria"/>
              <a:cs typeface="Cambria"/>
            </a:endParaRPr>
          </a:p>
          <a:p>
            <a:pPr marL="256540" indent="-243840">
              <a:lnSpc>
                <a:spcPct val="100000"/>
              </a:lnSpc>
              <a:spcBef>
                <a:spcPts val="58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10" dirty="0">
                <a:latin typeface="Cambria"/>
                <a:cs typeface="Cambria"/>
              </a:rPr>
              <a:t>In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Figure,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9322" y="4045775"/>
            <a:ext cx="6035675" cy="17824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70840" indent="-243840">
              <a:lnSpc>
                <a:spcPct val="100000"/>
              </a:lnSpc>
              <a:spcBef>
                <a:spcPts val="680"/>
              </a:spcBef>
              <a:buSzPct val="95833"/>
              <a:buFont typeface="Wingdings"/>
              <a:buChar char=""/>
              <a:tabLst>
                <a:tab pos="370840" algn="l"/>
                <a:tab pos="1343025" algn="l"/>
                <a:tab pos="2258060" algn="l"/>
                <a:tab pos="2660015" algn="l"/>
                <a:tab pos="3068955" algn="l"/>
                <a:tab pos="3519804" algn="l"/>
                <a:tab pos="4669155" algn="l"/>
              </a:tabLst>
            </a:pPr>
            <a:r>
              <a:rPr sz="2400" dirty="0">
                <a:latin typeface="Cambria"/>
                <a:cs typeface="Cambria"/>
              </a:rPr>
              <a:t>inputs	</a:t>
            </a:r>
            <a:r>
              <a:rPr sz="2400" spc="-10" dirty="0">
                <a:latin typeface="Cambria"/>
                <a:cs typeface="Cambria"/>
              </a:rPr>
              <a:t>from	</a:t>
            </a:r>
            <a:r>
              <a:rPr sz="2400" spc="-5" dirty="0">
                <a:latin typeface="Cambria"/>
                <a:cs typeface="Cambria"/>
              </a:rPr>
              <a:t>x</a:t>
            </a:r>
            <a:r>
              <a:rPr sz="2400" spc="-7" baseline="-20833" dirty="0">
                <a:latin typeface="Cambria"/>
                <a:cs typeface="Cambria"/>
              </a:rPr>
              <a:t>1	</a:t>
            </a:r>
            <a:r>
              <a:rPr sz="2400" spc="-15" dirty="0">
                <a:latin typeface="Cambria"/>
                <a:cs typeface="Cambria"/>
              </a:rPr>
              <a:t>to	</a:t>
            </a:r>
            <a:r>
              <a:rPr sz="2400" spc="-5" dirty="0">
                <a:latin typeface="Cambria"/>
                <a:cs typeface="Cambria"/>
              </a:rPr>
              <a:t>x</a:t>
            </a:r>
            <a:r>
              <a:rPr sz="2400" spc="-7" baseline="-20833" dirty="0">
                <a:latin typeface="Cambria"/>
                <a:cs typeface="Cambria"/>
              </a:rPr>
              <a:t>3	</a:t>
            </a:r>
            <a:r>
              <a:rPr sz="2400" dirty="0">
                <a:latin typeface="Cambria"/>
                <a:cs typeface="Cambria"/>
              </a:rPr>
              <a:t>possess	</a:t>
            </a:r>
            <a:r>
              <a:rPr sz="2400" spc="-15" dirty="0">
                <a:latin typeface="Cambria"/>
                <a:cs typeface="Cambria"/>
              </a:rPr>
              <a:t>excitatory</a:t>
            </a:r>
            <a:endParaRPr sz="2400" dirty="0">
              <a:latin typeface="Cambria"/>
              <a:cs typeface="Cambria"/>
            </a:endParaRPr>
          </a:p>
          <a:p>
            <a:pPr marL="127000">
              <a:lnSpc>
                <a:spcPct val="100000"/>
              </a:lnSpc>
              <a:spcBef>
                <a:spcPts val="575"/>
              </a:spcBef>
            </a:pPr>
            <a:r>
              <a:rPr sz="2400" spc="-15" dirty="0">
                <a:latin typeface="Cambria"/>
                <a:cs typeface="Cambria"/>
              </a:rPr>
              <a:t>weighted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connections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</a:p>
          <a:p>
            <a:pPr marL="127000" marR="55880">
              <a:lnSpc>
                <a:spcPct val="12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370840" algn="l"/>
                <a:tab pos="1718310" algn="l"/>
                <a:tab pos="2187575" algn="l"/>
                <a:tab pos="2934970" algn="l"/>
                <a:tab pos="3404235" algn="l"/>
                <a:tab pos="4669155" algn="l"/>
              </a:tabLst>
            </a:pPr>
            <a:r>
              <a:rPr sz="2400" dirty="0">
                <a:latin typeface="Cambria"/>
                <a:cs typeface="Cambria"/>
              </a:rPr>
              <a:t>i</a:t>
            </a:r>
            <a:r>
              <a:rPr sz="2400" spc="10" dirty="0">
                <a:latin typeface="Cambria"/>
                <a:cs typeface="Cambria"/>
              </a:rPr>
              <a:t>n</a:t>
            </a:r>
            <a:r>
              <a:rPr sz="2400" spc="5" dirty="0">
                <a:latin typeface="Cambria"/>
                <a:cs typeface="Cambria"/>
              </a:rPr>
              <a:t>p</a:t>
            </a:r>
            <a:r>
              <a:rPr sz="2400" spc="-5" dirty="0">
                <a:latin typeface="Cambria"/>
                <a:cs typeface="Cambria"/>
              </a:rPr>
              <a:t>ut</a:t>
            </a:r>
            <a:r>
              <a:rPr sz="2400" dirty="0">
                <a:latin typeface="Cambria"/>
                <a:cs typeface="Cambria"/>
              </a:rPr>
              <a:t>s	</a:t>
            </a:r>
            <a:r>
              <a:rPr sz="2400" spc="-10" dirty="0">
                <a:latin typeface="Cambria"/>
                <a:cs typeface="Cambria"/>
              </a:rPr>
              <a:t>x</a:t>
            </a:r>
            <a:r>
              <a:rPr sz="2400" baseline="-20833" dirty="0">
                <a:latin typeface="Cambria"/>
                <a:cs typeface="Cambria"/>
              </a:rPr>
              <a:t>4	</a:t>
            </a:r>
            <a:r>
              <a:rPr sz="2400" dirty="0">
                <a:latin typeface="Cambria"/>
                <a:cs typeface="Cambria"/>
              </a:rPr>
              <a:t>and	</a:t>
            </a:r>
            <a:r>
              <a:rPr sz="2400" spc="-10" dirty="0">
                <a:latin typeface="Cambria"/>
                <a:cs typeface="Cambria"/>
              </a:rPr>
              <a:t>x</a:t>
            </a:r>
            <a:r>
              <a:rPr sz="2400" baseline="-20833" dirty="0">
                <a:latin typeface="Cambria"/>
                <a:cs typeface="Cambria"/>
              </a:rPr>
              <a:t>5	</a:t>
            </a:r>
            <a:r>
              <a:rPr sz="2400" spc="5" dirty="0">
                <a:latin typeface="Cambria"/>
                <a:cs typeface="Cambria"/>
              </a:rPr>
              <a:t>p</a:t>
            </a:r>
            <a:r>
              <a:rPr sz="2400" dirty="0">
                <a:latin typeface="Cambria"/>
                <a:cs typeface="Cambria"/>
              </a:rPr>
              <a:t>ossess	i</a:t>
            </a:r>
            <a:r>
              <a:rPr sz="2400" spc="5" dirty="0">
                <a:latin typeface="Cambria"/>
                <a:cs typeface="Cambria"/>
              </a:rPr>
              <a:t>n</a:t>
            </a:r>
            <a:r>
              <a:rPr sz="2400" dirty="0">
                <a:latin typeface="Cambria"/>
                <a:cs typeface="Cambria"/>
              </a:rPr>
              <a:t>hi</a:t>
            </a:r>
            <a:r>
              <a:rPr sz="2400" spc="5" dirty="0">
                <a:latin typeface="Cambria"/>
                <a:cs typeface="Cambria"/>
              </a:rPr>
              <a:t>b</a:t>
            </a:r>
            <a:r>
              <a:rPr sz="2400" dirty="0">
                <a:latin typeface="Cambria"/>
                <a:cs typeface="Cambria"/>
              </a:rPr>
              <a:t>i</a:t>
            </a:r>
            <a:r>
              <a:rPr sz="2400" spc="-15" dirty="0">
                <a:latin typeface="Cambria"/>
                <a:cs typeface="Cambria"/>
              </a:rPr>
              <a:t>t</a:t>
            </a:r>
            <a:r>
              <a:rPr sz="2400" dirty="0">
                <a:latin typeface="Cambria"/>
                <a:cs typeface="Cambria"/>
              </a:rPr>
              <a:t>o</a:t>
            </a:r>
            <a:r>
              <a:rPr sz="2400" spc="-15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y  </a:t>
            </a:r>
            <a:r>
              <a:rPr sz="2400" spc="-15" dirty="0">
                <a:latin typeface="Cambria"/>
                <a:cs typeface="Cambria"/>
              </a:rPr>
              <a:t>weighted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interconnections.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2888" y="0"/>
            <a:ext cx="7807325" cy="1574165"/>
            <a:chOff x="2532888" y="0"/>
            <a:chExt cx="7807325" cy="157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2888" y="0"/>
              <a:ext cx="3805174" cy="10253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327" y="0"/>
              <a:ext cx="860869" cy="1025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0" y="0"/>
              <a:ext cx="4472686" cy="10253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184" y="451053"/>
              <a:ext cx="4207510" cy="1122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959" y="451053"/>
              <a:ext cx="860869" cy="1122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2032" y="451053"/>
              <a:ext cx="3902710" cy="11229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39592" y="38811"/>
            <a:ext cx="7138670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</a:pPr>
            <a:r>
              <a:rPr sz="4000" b="1" spc="170" dirty="0">
                <a:solidFill>
                  <a:srgbClr val="0000FF"/>
                </a:solidFill>
                <a:latin typeface="Cambria"/>
                <a:cs typeface="Cambria"/>
              </a:rPr>
              <a:t>MCCULLOCH-PITTS</a:t>
            </a:r>
            <a:r>
              <a:rPr sz="4000" b="1" spc="3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endParaRPr sz="4000">
              <a:latin typeface="Cambria"/>
              <a:cs typeface="Cambria"/>
            </a:endParaRPr>
          </a:p>
          <a:p>
            <a:pPr marL="95250">
              <a:lnSpc>
                <a:spcPts val="4560"/>
              </a:lnSpc>
            </a:pPr>
            <a:r>
              <a:rPr sz="4000" b="1" spc="120" dirty="0">
                <a:solidFill>
                  <a:srgbClr val="0000FF"/>
                </a:solidFill>
                <a:latin typeface="Cambria"/>
                <a:cs typeface="Cambria"/>
              </a:rPr>
              <a:t>(MP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5" dirty="0">
                <a:solidFill>
                  <a:srgbClr val="0000FF"/>
                </a:solidFill>
                <a:latin typeface="Cambria"/>
                <a:cs typeface="Cambria"/>
              </a:rPr>
              <a:t>NEURON)-</a:t>
            </a:r>
            <a:r>
              <a:rPr sz="4000" b="1" spc="165" dirty="0">
                <a:latin typeface="Cambria"/>
                <a:cs typeface="Cambria"/>
              </a:rPr>
              <a:t>Architecture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444752"/>
            <a:ext cx="5239511" cy="46024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75528" y="1180080"/>
            <a:ext cx="6327775" cy="1342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dirty="0">
                <a:latin typeface="Cambria"/>
                <a:cs typeface="Cambria"/>
              </a:rPr>
              <a:t>Since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firing </a:t>
            </a:r>
            <a:r>
              <a:rPr sz="2400" dirty="0">
                <a:latin typeface="Cambria"/>
                <a:cs typeface="Cambria"/>
              </a:rPr>
              <a:t>of </a:t>
            </a:r>
            <a:r>
              <a:rPr sz="2400" spc="-5" dirty="0">
                <a:latin typeface="Cambria"/>
                <a:cs typeface="Cambria"/>
              </a:rPr>
              <a:t>the output </a:t>
            </a:r>
            <a:r>
              <a:rPr sz="2400" spc="-10" dirty="0">
                <a:latin typeface="Cambria"/>
                <a:cs typeface="Cambria"/>
              </a:rPr>
              <a:t>neuron </a:t>
            </a:r>
            <a:r>
              <a:rPr sz="2400" dirty="0">
                <a:latin typeface="Cambria"/>
                <a:cs typeface="Cambria"/>
              </a:rPr>
              <a:t>is </a:t>
            </a:r>
            <a:r>
              <a:rPr sz="2400" spc="-5" dirty="0">
                <a:latin typeface="Cambria"/>
                <a:cs typeface="Cambria"/>
              </a:rPr>
              <a:t>based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upon the </a:t>
            </a:r>
            <a:r>
              <a:rPr sz="2400" spc="-10" dirty="0">
                <a:latin typeface="Cambria"/>
                <a:cs typeface="Cambria"/>
              </a:rPr>
              <a:t>threshold,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5" dirty="0">
                <a:latin typeface="Cambria"/>
                <a:cs typeface="Cambria"/>
              </a:rPr>
              <a:t>activation </a:t>
            </a:r>
            <a:r>
              <a:rPr sz="2400" spc="-5" dirty="0">
                <a:latin typeface="Cambria"/>
                <a:cs typeface="Cambria"/>
              </a:rPr>
              <a:t>function </a:t>
            </a:r>
            <a:r>
              <a:rPr sz="2400" spc="-10" dirty="0">
                <a:latin typeface="Cambria"/>
                <a:cs typeface="Cambria"/>
              </a:rPr>
              <a:t>here 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defined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as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5528" y="3414471"/>
            <a:ext cx="63258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30" dirty="0">
                <a:latin typeface="Cambria"/>
                <a:cs typeface="Cambria"/>
              </a:rPr>
              <a:t>For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inhibition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absolute,</a:t>
            </a:r>
            <a:r>
              <a:rPr sz="2400" spc="-5" dirty="0">
                <a:latin typeface="Cambria"/>
                <a:cs typeface="Cambria"/>
              </a:rPr>
              <a:t> 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threshold </a:t>
            </a:r>
            <a:r>
              <a:rPr sz="2400" spc="-5" dirty="0">
                <a:latin typeface="Cambria"/>
                <a:cs typeface="Cambria"/>
              </a:rPr>
              <a:t> with 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activation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 should </a:t>
            </a:r>
            <a:r>
              <a:rPr sz="2400" dirty="0">
                <a:latin typeface="Cambria"/>
                <a:cs typeface="Cambria"/>
              </a:rPr>
              <a:t>satisfy </a:t>
            </a:r>
            <a:r>
              <a:rPr sz="2400" spc="5" dirty="0">
                <a:latin typeface="Cambria"/>
                <a:cs typeface="Cambria"/>
              </a:rPr>
              <a:t>the 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following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condition: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2728" y="4512691"/>
            <a:ext cx="1256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Cambria"/>
                <a:cs typeface="Cambria"/>
              </a:rPr>
              <a:t>ϴ&gt;</a:t>
            </a:r>
            <a:r>
              <a:rPr sz="2400" b="1" spc="-50" dirty="0">
                <a:latin typeface="Cambria"/>
                <a:cs typeface="Cambria"/>
              </a:rPr>
              <a:t> </a:t>
            </a:r>
            <a:r>
              <a:rPr sz="2400" b="1" spc="-30" dirty="0">
                <a:latin typeface="Cambria"/>
                <a:cs typeface="Cambria"/>
              </a:rPr>
              <a:t>nw-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p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63790" y="4496206"/>
            <a:ext cx="190944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i="1" spc="-15" dirty="0">
                <a:latin typeface="Cambria"/>
                <a:cs typeface="Cambria"/>
              </a:rPr>
              <a:t>[n</a:t>
            </a:r>
            <a:r>
              <a:rPr sz="2500" spc="-15" dirty="0">
                <a:latin typeface="Wingdings"/>
                <a:cs typeface="Wingdings"/>
              </a:rPr>
              <a:t></a:t>
            </a:r>
            <a:r>
              <a:rPr sz="2400" i="1" spc="-15" dirty="0">
                <a:latin typeface="Cambria"/>
                <a:cs typeface="Cambria"/>
              </a:rPr>
              <a:t>no.</a:t>
            </a:r>
            <a:r>
              <a:rPr sz="2400" i="1" spc="-85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of</a:t>
            </a:r>
            <a:r>
              <a:rPr sz="2400" i="1" spc="-40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i/ps,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5528" y="4861645"/>
            <a:ext cx="6331585" cy="150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84300">
              <a:lnSpc>
                <a:spcPts val="2990"/>
              </a:lnSpc>
              <a:spcBef>
                <a:spcPts val="130"/>
              </a:spcBef>
              <a:tabLst>
                <a:tab pos="2479040" algn="l"/>
              </a:tabLst>
            </a:pPr>
            <a:r>
              <a:rPr sz="2400" i="1" spc="-25" dirty="0">
                <a:latin typeface="Cambria"/>
                <a:cs typeface="Cambria"/>
              </a:rPr>
              <a:t>w</a:t>
            </a:r>
            <a:r>
              <a:rPr sz="2500" spc="-25" dirty="0">
                <a:latin typeface="Wingdings"/>
                <a:cs typeface="Wingdings"/>
              </a:rPr>
              <a:t></a:t>
            </a:r>
            <a:r>
              <a:rPr sz="2400" i="1" spc="-25" dirty="0">
                <a:latin typeface="Cambria"/>
                <a:cs typeface="Cambria"/>
              </a:rPr>
              <a:t>+ve	</a:t>
            </a:r>
            <a:r>
              <a:rPr sz="2400" i="1" dirty="0">
                <a:latin typeface="Cambria"/>
                <a:cs typeface="Cambria"/>
              </a:rPr>
              <a:t>weights,</a:t>
            </a:r>
            <a:r>
              <a:rPr sz="2400" i="1" spc="-75" dirty="0">
                <a:latin typeface="Cambria"/>
                <a:cs typeface="Cambria"/>
              </a:rPr>
              <a:t> </a:t>
            </a:r>
            <a:r>
              <a:rPr sz="2400" i="1" spc="-20" dirty="0">
                <a:latin typeface="Cambria"/>
                <a:cs typeface="Cambria"/>
              </a:rPr>
              <a:t>p</a:t>
            </a:r>
            <a:r>
              <a:rPr sz="2500" spc="-20" dirty="0">
                <a:latin typeface="Wingdings"/>
                <a:cs typeface="Wingdings"/>
              </a:rPr>
              <a:t></a:t>
            </a:r>
            <a:r>
              <a:rPr sz="2400" i="1" spc="-20" dirty="0">
                <a:latin typeface="Cambria"/>
                <a:cs typeface="Cambria"/>
              </a:rPr>
              <a:t>-ve</a:t>
            </a:r>
            <a:r>
              <a:rPr sz="2400" i="1" spc="-70" dirty="0">
                <a:latin typeface="Cambria"/>
                <a:cs typeface="Cambria"/>
              </a:rPr>
              <a:t> </a:t>
            </a:r>
            <a:r>
              <a:rPr sz="2400" i="1" dirty="0">
                <a:latin typeface="Cambria"/>
                <a:cs typeface="Cambria"/>
              </a:rPr>
              <a:t>weights]</a:t>
            </a:r>
            <a:endParaRPr sz="2400">
              <a:latin typeface="Cambria"/>
              <a:cs typeface="Cambria"/>
            </a:endParaRPr>
          </a:p>
          <a:p>
            <a:pPr marL="12700" marR="5080">
              <a:lnSpc>
                <a:spcPts val="2880"/>
              </a:lnSpc>
              <a:spcBef>
                <a:spcPts val="90"/>
              </a:spcBef>
              <a:buSzPct val="95833"/>
              <a:buFont typeface="Wingdings"/>
              <a:buChar char=""/>
              <a:tabLst>
                <a:tab pos="256540" algn="l"/>
                <a:tab pos="890269" algn="l"/>
                <a:tab pos="1902460" algn="l"/>
                <a:tab pos="2524760" algn="l"/>
                <a:tab pos="3106420" algn="l"/>
                <a:tab pos="3417570" algn="l"/>
                <a:tab pos="3740785" algn="l"/>
                <a:tab pos="4939030" algn="l"/>
                <a:tab pos="5502910" algn="l"/>
                <a:tab pos="6030595" algn="l"/>
              </a:tabLst>
            </a:pPr>
            <a:r>
              <a:rPr sz="2400" dirty="0">
                <a:latin typeface="Cambria"/>
                <a:cs typeface="Cambria"/>
              </a:rPr>
              <a:t>T</a:t>
            </a:r>
            <a:r>
              <a:rPr sz="2400" spc="-15" dirty="0">
                <a:latin typeface="Cambria"/>
                <a:cs typeface="Cambria"/>
              </a:rPr>
              <a:t>h</a:t>
            </a:r>
            <a:r>
              <a:rPr sz="2400" dirty="0">
                <a:latin typeface="Cambria"/>
                <a:cs typeface="Cambria"/>
              </a:rPr>
              <a:t>e	o</a:t>
            </a:r>
            <a:r>
              <a:rPr sz="2400" spc="-10" dirty="0">
                <a:latin typeface="Cambria"/>
                <a:cs typeface="Cambria"/>
              </a:rPr>
              <a:t>u</a:t>
            </a:r>
            <a:r>
              <a:rPr sz="2400" spc="-5" dirty="0">
                <a:latin typeface="Cambria"/>
                <a:cs typeface="Cambria"/>
              </a:rPr>
              <a:t>t</a:t>
            </a:r>
            <a:r>
              <a:rPr sz="2400" spc="10" dirty="0">
                <a:latin typeface="Cambria"/>
                <a:cs typeface="Cambria"/>
              </a:rPr>
              <a:t>p</a:t>
            </a:r>
            <a:r>
              <a:rPr sz="2400" spc="-5" dirty="0">
                <a:latin typeface="Cambria"/>
                <a:cs typeface="Cambria"/>
              </a:rPr>
              <a:t>u</a:t>
            </a:r>
            <a:r>
              <a:rPr sz="2400" dirty="0">
                <a:latin typeface="Cambria"/>
                <a:cs typeface="Cambria"/>
              </a:rPr>
              <a:t>t	</a:t>
            </a:r>
            <a:r>
              <a:rPr sz="2400" spc="-15" dirty="0">
                <a:latin typeface="Cambria"/>
                <a:cs typeface="Cambria"/>
              </a:rPr>
              <a:t>w</a:t>
            </a:r>
            <a:r>
              <a:rPr sz="2400" dirty="0">
                <a:latin typeface="Cambria"/>
                <a:cs typeface="Cambria"/>
              </a:rPr>
              <a:t>ill	fi</a:t>
            </a:r>
            <a:r>
              <a:rPr sz="2400" spc="-40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e	</a:t>
            </a:r>
            <a:r>
              <a:rPr sz="2400" spc="5" dirty="0">
                <a:latin typeface="Cambria"/>
                <a:cs typeface="Cambria"/>
              </a:rPr>
              <a:t>i</a:t>
            </a:r>
            <a:r>
              <a:rPr sz="2400" dirty="0">
                <a:latin typeface="Cambria"/>
                <a:cs typeface="Cambria"/>
              </a:rPr>
              <a:t>f	</a:t>
            </a:r>
            <a:r>
              <a:rPr sz="2400" spc="5" dirty="0">
                <a:latin typeface="Cambria"/>
                <a:cs typeface="Cambria"/>
              </a:rPr>
              <a:t>i</a:t>
            </a:r>
            <a:r>
              <a:rPr sz="2400" dirty="0">
                <a:latin typeface="Cambria"/>
                <a:cs typeface="Cambria"/>
              </a:rPr>
              <a:t>t	</a:t>
            </a:r>
            <a:r>
              <a:rPr sz="2400" spc="-35" dirty="0">
                <a:latin typeface="Cambria"/>
                <a:cs typeface="Cambria"/>
              </a:rPr>
              <a:t>r</a:t>
            </a:r>
            <a:r>
              <a:rPr sz="2400" dirty="0">
                <a:latin typeface="Cambria"/>
                <a:cs typeface="Cambria"/>
              </a:rPr>
              <a:t>ece</a:t>
            </a:r>
            <a:r>
              <a:rPr sz="2400" spc="-40" dirty="0">
                <a:latin typeface="Cambria"/>
                <a:cs typeface="Cambria"/>
              </a:rPr>
              <a:t>i</a:t>
            </a:r>
            <a:r>
              <a:rPr sz="2400" spc="-60" dirty="0">
                <a:latin typeface="Cambria"/>
                <a:cs typeface="Cambria"/>
              </a:rPr>
              <a:t>v</a:t>
            </a:r>
            <a:r>
              <a:rPr sz="2400" dirty="0">
                <a:latin typeface="Cambria"/>
                <a:cs typeface="Cambria"/>
              </a:rPr>
              <a:t>es	s</a:t>
            </a:r>
            <a:r>
              <a:rPr sz="2400" spc="-45" dirty="0">
                <a:latin typeface="Cambria"/>
                <a:cs typeface="Cambria"/>
              </a:rPr>
              <a:t>a</a:t>
            </a:r>
            <a:r>
              <a:rPr sz="2400" dirty="0">
                <a:latin typeface="Cambria"/>
                <a:cs typeface="Cambria"/>
              </a:rPr>
              <a:t>y	</a:t>
            </a:r>
            <a:r>
              <a:rPr sz="2400" spc="5" dirty="0">
                <a:latin typeface="Cambria"/>
                <a:cs typeface="Cambria"/>
              </a:rPr>
              <a:t>“</a:t>
            </a:r>
            <a:r>
              <a:rPr sz="2400" spc="-15" dirty="0">
                <a:latin typeface="Cambria"/>
                <a:cs typeface="Cambria"/>
              </a:rPr>
              <a:t>k</a:t>
            </a:r>
            <a:r>
              <a:rPr sz="2400" dirty="0">
                <a:latin typeface="Cambria"/>
                <a:cs typeface="Cambria"/>
              </a:rPr>
              <a:t>”	or  </a:t>
            </a:r>
            <a:r>
              <a:rPr sz="2400" spc="-15" dirty="0">
                <a:latin typeface="Cambria"/>
                <a:cs typeface="Cambria"/>
              </a:rPr>
              <a:t>more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excitatory</a:t>
            </a:r>
            <a:r>
              <a:rPr sz="2400" spc="16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inputs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but</a:t>
            </a:r>
            <a:r>
              <a:rPr sz="2400" spc="17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no</a:t>
            </a:r>
            <a:r>
              <a:rPr sz="2400" spc="16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inhibitory</a:t>
            </a:r>
            <a:r>
              <a:rPr sz="2400" spc="17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inputs,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785"/>
              </a:lnSpc>
              <a:tabLst>
                <a:tab pos="1384300" algn="l"/>
              </a:tabLst>
            </a:pPr>
            <a:r>
              <a:rPr sz="2400" spc="-15" dirty="0">
                <a:latin typeface="Cambria"/>
                <a:cs typeface="Cambria"/>
              </a:rPr>
              <a:t>where	</a:t>
            </a:r>
            <a:r>
              <a:rPr sz="2400" b="1" spc="-5" dirty="0">
                <a:latin typeface="Cambria"/>
                <a:cs typeface="Cambria"/>
              </a:rPr>
              <a:t>kw≥ϴ&gt;(k-1)w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93280" y="2170176"/>
            <a:ext cx="3901439" cy="1246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2888" y="0"/>
            <a:ext cx="7807325" cy="1574165"/>
            <a:chOff x="2532888" y="0"/>
            <a:chExt cx="7807325" cy="1574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2888" y="0"/>
              <a:ext cx="3805174" cy="10253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327" y="0"/>
              <a:ext cx="860869" cy="1025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0" y="0"/>
              <a:ext cx="4472686" cy="10253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184" y="451053"/>
              <a:ext cx="4207510" cy="1122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959" y="451053"/>
              <a:ext cx="860869" cy="11229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2032" y="451053"/>
              <a:ext cx="3902710" cy="112298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39592" y="38811"/>
            <a:ext cx="7138670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</a:pPr>
            <a:r>
              <a:rPr sz="4000" b="1" spc="170" dirty="0">
                <a:solidFill>
                  <a:srgbClr val="0000FF"/>
                </a:solidFill>
                <a:latin typeface="Cambria"/>
                <a:cs typeface="Cambria"/>
              </a:rPr>
              <a:t>MCCULLOCH-PITTS</a:t>
            </a:r>
            <a:r>
              <a:rPr sz="4000" b="1" spc="3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endParaRPr sz="4000">
              <a:latin typeface="Cambria"/>
              <a:cs typeface="Cambria"/>
            </a:endParaRPr>
          </a:p>
          <a:p>
            <a:pPr marL="95250">
              <a:lnSpc>
                <a:spcPts val="4560"/>
              </a:lnSpc>
            </a:pPr>
            <a:r>
              <a:rPr sz="4000" b="1" spc="120" dirty="0">
                <a:solidFill>
                  <a:srgbClr val="0000FF"/>
                </a:solidFill>
                <a:latin typeface="Cambria"/>
                <a:cs typeface="Cambria"/>
              </a:rPr>
              <a:t>(MP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5" dirty="0">
                <a:solidFill>
                  <a:srgbClr val="0000FF"/>
                </a:solidFill>
                <a:latin typeface="Cambria"/>
                <a:cs typeface="Cambria"/>
              </a:rPr>
              <a:t>NEURON)-</a:t>
            </a:r>
            <a:r>
              <a:rPr sz="4000" b="1" spc="165" dirty="0">
                <a:latin typeface="Cambria"/>
                <a:cs typeface="Cambria"/>
              </a:rPr>
              <a:t>Architecture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444752"/>
            <a:ext cx="5239511" cy="46024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75528" y="1506092"/>
            <a:ext cx="6329680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M-P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has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no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particular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training </a:t>
            </a:r>
            <a:r>
              <a:rPr sz="2400" spc="-5" dirty="0">
                <a:latin typeface="Cambria"/>
                <a:cs typeface="Cambria"/>
              </a:rPr>
              <a:t> algorithm.</a:t>
            </a:r>
            <a:endParaRPr sz="2400">
              <a:latin typeface="Cambria"/>
              <a:cs typeface="Cambria"/>
            </a:endParaRPr>
          </a:p>
          <a:p>
            <a:pPr marL="12700" marR="8890" algn="just">
              <a:lnSpc>
                <a:spcPct val="10000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An </a:t>
            </a:r>
            <a:r>
              <a:rPr sz="2400" spc="-15" dirty="0">
                <a:latin typeface="Cambria"/>
                <a:cs typeface="Cambria"/>
              </a:rPr>
              <a:t>analysis </a:t>
            </a:r>
            <a:r>
              <a:rPr sz="2400" dirty="0">
                <a:latin typeface="Cambria"/>
                <a:cs typeface="Cambria"/>
              </a:rPr>
              <a:t>has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dirty="0">
                <a:latin typeface="Cambria"/>
                <a:cs typeface="Cambria"/>
              </a:rPr>
              <a:t>be </a:t>
            </a:r>
            <a:r>
              <a:rPr sz="2400" spc="-10" dirty="0">
                <a:latin typeface="Cambria"/>
                <a:cs typeface="Cambria"/>
              </a:rPr>
              <a:t>performed </a:t>
            </a:r>
            <a:r>
              <a:rPr sz="2400" spc="-15" dirty="0">
                <a:latin typeface="Cambria"/>
                <a:cs typeface="Cambria"/>
              </a:rPr>
              <a:t>to </a:t>
            </a:r>
            <a:r>
              <a:rPr sz="2400" spc="-5" dirty="0">
                <a:latin typeface="Cambria"/>
                <a:cs typeface="Cambria"/>
              </a:rPr>
              <a:t>determine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weights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threshold.</a:t>
            </a:r>
            <a:endParaRPr sz="2400">
              <a:latin typeface="Cambria"/>
              <a:cs typeface="Cambria"/>
            </a:endParaRPr>
          </a:p>
          <a:p>
            <a:pPr marL="12700" marR="6985" algn="just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10" dirty="0">
                <a:latin typeface="Cambria"/>
                <a:cs typeface="Cambria"/>
              </a:rPr>
              <a:t>Here </a:t>
            </a:r>
            <a:r>
              <a:rPr sz="2400" spc="-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weights </a:t>
            </a:r>
            <a:r>
              <a:rPr sz="2400" spc="-5" dirty="0">
                <a:latin typeface="Cambria"/>
                <a:cs typeface="Cambria"/>
              </a:rPr>
              <a:t>of </a:t>
            </a:r>
            <a:r>
              <a:rPr sz="2400" spc="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neuron </a:t>
            </a:r>
            <a:r>
              <a:rPr sz="2400" spc="-15" dirty="0">
                <a:latin typeface="Cambria"/>
                <a:cs typeface="Cambria"/>
              </a:rPr>
              <a:t>are </a:t>
            </a:r>
            <a:r>
              <a:rPr sz="2400" dirty="0">
                <a:latin typeface="Cambria"/>
                <a:cs typeface="Cambria"/>
              </a:rPr>
              <a:t>set </a:t>
            </a:r>
            <a:r>
              <a:rPr sz="2400" spc="-5" dirty="0">
                <a:latin typeface="Cambria"/>
                <a:cs typeface="Cambria"/>
              </a:rPr>
              <a:t>along 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 the threshold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49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make </a:t>
            </a:r>
            <a:r>
              <a:rPr sz="2400" spc="5" dirty="0">
                <a:latin typeface="Cambria"/>
                <a:cs typeface="Cambria"/>
              </a:rPr>
              <a:t>the </a:t>
            </a:r>
            <a:r>
              <a:rPr sz="2400" spc="-10" dirty="0">
                <a:latin typeface="Cambria"/>
                <a:cs typeface="Cambria"/>
              </a:rPr>
              <a:t>neuron perform 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simple </a:t>
            </a:r>
            <a:r>
              <a:rPr sz="2400" spc="-5" dirty="0">
                <a:latin typeface="Cambria"/>
                <a:cs typeface="Cambria"/>
              </a:rPr>
              <a:t>logic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function.</a:t>
            </a:r>
            <a:endParaRPr sz="2400">
              <a:latin typeface="Cambria"/>
              <a:cs typeface="Cambria"/>
            </a:endParaRPr>
          </a:p>
          <a:p>
            <a:pPr marL="12700" marR="7620" algn="just">
              <a:lnSpc>
                <a:spcPct val="100000"/>
              </a:lnSpc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spc="-5" dirty="0">
                <a:latin typeface="Cambria"/>
                <a:cs typeface="Cambria"/>
              </a:rPr>
              <a:t>The M-P </a:t>
            </a:r>
            <a:r>
              <a:rPr sz="2400" spc="-10" dirty="0">
                <a:latin typeface="Cambria"/>
                <a:cs typeface="Cambria"/>
              </a:rPr>
              <a:t>neurons </a:t>
            </a:r>
            <a:r>
              <a:rPr sz="2400" spc="-15" dirty="0">
                <a:latin typeface="Cambria"/>
                <a:cs typeface="Cambria"/>
              </a:rPr>
              <a:t>are </a:t>
            </a:r>
            <a:r>
              <a:rPr sz="2400" dirty="0">
                <a:latin typeface="Cambria"/>
                <a:cs typeface="Cambria"/>
              </a:rPr>
              <a:t>used as </a:t>
            </a:r>
            <a:r>
              <a:rPr sz="2400" spc="-5" dirty="0">
                <a:latin typeface="Cambria"/>
                <a:cs typeface="Cambria"/>
              </a:rPr>
              <a:t>building </a:t>
            </a:r>
            <a:r>
              <a:rPr sz="2400" spc="-10" dirty="0">
                <a:latin typeface="Cambria"/>
                <a:cs typeface="Cambria"/>
              </a:rPr>
              <a:t>blocks </a:t>
            </a:r>
            <a:r>
              <a:rPr sz="2400" spc="-5" dirty="0">
                <a:latin typeface="Cambria"/>
                <a:cs typeface="Cambria"/>
              </a:rPr>
              <a:t> on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we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can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model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any</a:t>
            </a:r>
            <a:r>
              <a:rPr sz="2400" spc="-5" dirty="0">
                <a:latin typeface="Cambria"/>
                <a:cs typeface="Cambria"/>
              </a:rPr>
              <a:t> function</a:t>
            </a:r>
            <a:r>
              <a:rPr sz="2400" dirty="0">
                <a:latin typeface="Cambria"/>
                <a:cs typeface="Cambria"/>
              </a:rPr>
              <a:t> or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phenomenon,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which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can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be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represented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 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logic</a:t>
            </a:r>
            <a:r>
              <a:rPr sz="2400" spc="-5" dirty="0">
                <a:latin typeface="Cambria"/>
                <a:cs typeface="Cambria"/>
              </a:rPr>
              <a:t> function.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3016" y="0"/>
            <a:ext cx="8807450" cy="1428115"/>
            <a:chOff x="2033016" y="0"/>
            <a:chExt cx="8807450" cy="1428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552" y="0"/>
              <a:ext cx="3439541" cy="9339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87" y="0"/>
              <a:ext cx="778560" cy="9339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19" y="0"/>
              <a:ext cx="4064254" cy="933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6" y="417614"/>
              <a:ext cx="3817365" cy="10102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1704" y="417614"/>
              <a:ext cx="778560" cy="10102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536" y="417614"/>
              <a:ext cx="5408421" cy="10102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06192" y="47955"/>
            <a:ext cx="820293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859790">
              <a:lnSpc>
                <a:spcPts val="3890"/>
              </a:lnSpc>
              <a:spcBef>
                <a:spcPts val="590"/>
              </a:spcBef>
              <a:tabLst>
                <a:tab pos="1068070" algn="l"/>
                <a:tab pos="5406390" algn="l"/>
                <a:tab pos="5550535" algn="l"/>
              </a:tabLst>
            </a:pPr>
            <a:r>
              <a:rPr sz="3600" b="1" spc="165" dirty="0">
                <a:solidFill>
                  <a:srgbClr val="0000FF"/>
                </a:solidFill>
                <a:latin typeface="Cambria"/>
                <a:cs typeface="Cambria"/>
              </a:rPr>
              <a:t>MCCULLOCH-PITTS	</a:t>
            </a:r>
            <a:r>
              <a:rPr sz="3600" b="1" spc="140" dirty="0">
                <a:solidFill>
                  <a:srgbClr val="0000FF"/>
                </a:solidFill>
                <a:latin typeface="Cambria"/>
                <a:cs typeface="Cambria"/>
              </a:rPr>
              <a:t>NEURON 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(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229" dirty="0">
                <a:solidFill>
                  <a:srgbClr val="0000FF"/>
                </a:solidFill>
                <a:latin typeface="Cambria"/>
                <a:cs typeface="Cambria"/>
              </a:rPr>
              <a:t>)</a:t>
            </a:r>
            <a:r>
              <a:rPr sz="3600" b="1" spc="20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L	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F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7953" y="1981200"/>
            <a:ext cx="11356847" cy="9067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36" y="0"/>
            <a:ext cx="11918442" cy="11939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  <a:tabLst>
                <a:tab pos="3209290" algn="l"/>
              </a:tabLst>
            </a:pPr>
            <a:r>
              <a:rPr sz="4000" spc="150" dirty="0">
                <a:solidFill>
                  <a:srgbClr val="2A1A00"/>
                </a:solidFill>
              </a:rPr>
              <a:t>FUNDAMENTAL	</a:t>
            </a:r>
            <a:r>
              <a:rPr sz="4000" spc="155" dirty="0">
                <a:solidFill>
                  <a:srgbClr val="2A1A00"/>
                </a:solidFill>
              </a:rPr>
              <a:t>CONCEPTS</a:t>
            </a:r>
            <a:endParaRPr sz="4000" dirty="0"/>
          </a:p>
          <a:p>
            <a:pPr marL="927100">
              <a:lnSpc>
                <a:spcPts val="4560"/>
              </a:lnSpc>
            </a:pPr>
            <a:r>
              <a:rPr sz="4000" spc="-475" dirty="0">
                <a:solidFill>
                  <a:srgbClr val="0000FF"/>
                </a:solidFill>
                <a:latin typeface="Trebuchet MS"/>
                <a:cs typeface="Trebuchet MS"/>
              </a:rPr>
              <a:t>-</a:t>
            </a:r>
            <a:r>
              <a:rPr spc="150" dirty="0">
                <a:solidFill>
                  <a:srgbClr val="2A1A00"/>
                </a:solidFill>
              </a:rPr>
              <a:t>ARCHITECTURE OF A SIMPLE ARTIFICIAL NEURAL NETWORK</a:t>
            </a:r>
            <a:endParaRPr sz="4000" spc="150" dirty="0">
              <a:solidFill>
                <a:srgbClr val="2A1A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156" y="1828801"/>
            <a:ext cx="11598021" cy="65653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 algn="just">
              <a:lnSpc>
                <a:spcPts val="2735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spc="-5" dirty="0">
                <a:latin typeface="Cambria"/>
                <a:cs typeface="Cambria"/>
              </a:rPr>
              <a:t>ANN</a:t>
            </a:r>
            <a:r>
              <a:rPr sz="3600" spc="6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possess</a:t>
            </a:r>
            <a:r>
              <a:rPr sz="3600" spc="8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1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large</a:t>
            </a:r>
            <a:r>
              <a:rPr sz="3600" spc="10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number</a:t>
            </a:r>
            <a:r>
              <a:rPr sz="3600" spc="7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spc="6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processing</a:t>
            </a:r>
            <a:r>
              <a:rPr sz="3600" spc="6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elements</a:t>
            </a:r>
            <a:r>
              <a:rPr sz="3600" spc="8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called</a:t>
            </a:r>
            <a:r>
              <a:rPr sz="3600" spc="80" dirty="0">
                <a:latin typeface="Cambria"/>
                <a:cs typeface="Cambria"/>
              </a:rPr>
              <a:t> </a:t>
            </a:r>
            <a:r>
              <a:rPr sz="3600" spc="-5" dirty="0" smtClean="0">
                <a:solidFill>
                  <a:srgbClr val="0000FF"/>
                </a:solidFill>
                <a:latin typeface="Cambria"/>
                <a:cs typeface="Cambria"/>
              </a:rPr>
              <a:t>nodes/neurons</a:t>
            </a:r>
            <a:r>
              <a:rPr lang="en-US" sz="3600" spc="-5" dirty="0" smtClean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which</a:t>
            </a:r>
            <a:r>
              <a:rPr sz="3600" spc="5" dirty="0" smtClean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operate</a:t>
            </a:r>
            <a:r>
              <a:rPr sz="3600" dirty="0">
                <a:latin typeface="Cambria"/>
                <a:cs typeface="Cambria"/>
              </a:rPr>
              <a:t> in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parallel</a:t>
            </a:r>
            <a:r>
              <a:rPr sz="3600" spc="-10" dirty="0" smtClean="0">
                <a:latin typeface="Cambria"/>
                <a:cs typeface="Cambria"/>
              </a:rPr>
              <a:t>.</a:t>
            </a:r>
            <a:endParaRPr lang="en-US" sz="3600" spc="-10" dirty="0" smtClean="0">
              <a:latin typeface="Cambria"/>
              <a:cs typeface="Cambria"/>
            </a:endParaRPr>
          </a:p>
          <a:p>
            <a:pPr marL="241300" indent="-229235" algn="just">
              <a:lnSpc>
                <a:spcPts val="2735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endParaRPr sz="3600" dirty="0">
              <a:latin typeface="Cambria"/>
              <a:cs typeface="Cambria"/>
            </a:endParaRPr>
          </a:p>
          <a:p>
            <a:pPr marL="241300" indent="-229235" algn="just">
              <a:lnSpc>
                <a:spcPct val="100000"/>
              </a:lnSpc>
              <a:spcBef>
                <a:spcPts val="409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spc="-5" dirty="0">
                <a:latin typeface="Cambria"/>
                <a:cs typeface="Cambria"/>
              </a:rPr>
              <a:t>Neurons </a:t>
            </a:r>
            <a:r>
              <a:rPr sz="3600" spc="-15" dirty="0">
                <a:latin typeface="Cambria"/>
                <a:cs typeface="Cambria"/>
              </a:rPr>
              <a:t>are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connected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with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others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by</a:t>
            </a:r>
            <a:r>
              <a:rPr sz="3600" spc="-40" dirty="0"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connection</a:t>
            </a:r>
            <a:r>
              <a:rPr sz="36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link</a:t>
            </a:r>
            <a:r>
              <a:rPr sz="3600" spc="-5" dirty="0" smtClean="0">
                <a:latin typeface="Cambria"/>
                <a:cs typeface="Cambria"/>
              </a:rPr>
              <a:t>.</a:t>
            </a:r>
            <a:endParaRPr lang="en-US" sz="3600" spc="-5" dirty="0" smtClean="0">
              <a:latin typeface="Cambria"/>
              <a:cs typeface="Cambria"/>
            </a:endParaRPr>
          </a:p>
          <a:p>
            <a:pPr marL="241300" indent="-229235" algn="just">
              <a:lnSpc>
                <a:spcPct val="100000"/>
              </a:lnSpc>
              <a:spcBef>
                <a:spcPts val="409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endParaRPr sz="3600" dirty="0">
              <a:latin typeface="Cambria"/>
              <a:cs typeface="Cambria"/>
            </a:endParaRPr>
          </a:p>
          <a:p>
            <a:pPr marL="241300" marR="5715" indent="-229235" algn="just">
              <a:lnSpc>
                <a:spcPts val="2590"/>
              </a:lnSpc>
              <a:spcBef>
                <a:spcPts val="76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spc="-5" dirty="0">
                <a:latin typeface="Cambria"/>
                <a:cs typeface="Cambria"/>
              </a:rPr>
              <a:t>Each</a:t>
            </a:r>
            <a:r>
              <a:rPr sz="3600" spc="23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link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associated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with</a:t>
            </a:r>
            <a:r>
              <a:rPr sz="3600" spc="235" dirty="0"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weights</a:t>
            </a:r>
            <a:r>
              <a:rPr sz="3600" spc="2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which</a:t>
            </a:r>
            <a:r>
              <a:rPr sz="3600" spc="229" dirty="0">
                <a:latin typeface="Cambria"/>
                <a:cs typeface="Cambria"/>
              </a:rPr>
              <a:t> </a:t>
            </a:r>
            <a:r>
              <a:rPr sz="3600" dirty="0" smtClean="0">
                <a:latin typeface="Cambria"/>
                <a:cs typeface="Cambria"/>
              </a:rPr>
              <a:t>contain</a:t>
            </a:r>
            <a:endParaRPr lang="en-US" sz="3600" dirty="0" smtClean="0">
              <a:latin typeface="Cambria"/>
              <a:cs typeface="Cambria"/>
            </a:endParaRPr>
          </a:p>
          <a:p>
            <a:pPr marL="12065" marR="5715" algn="just">
              <a:lnSpc>
                <a:spcPts val="2590"/>
              </a:lnSpc>
              <a:spcBef>
                <a:spcPts val="760"/>
              </a:spcBef>
              <a:buClr>
                <a:srgbClr val="2A1A00"/>
              </a:buClr>
              <a:tabLst>
                <a:tab pos="241935" algn="l"/>
              </a:tabLst>
            </a:pPr>
            <a:r>
              <a:rPr sz="3600" spc="229" dirty="0" smtClean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information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about</a:t>
            </a:r>
            <a:r>
              <a:rPr sz="3600" spc="24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the </a:t>
            </a:r>
            <a:r>
              <a:rPr sz="3600" spc="-509" dirty="0"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input</a:t>
            </a:r>
            <a:r>
              <a:rPr sz="3600" spc="-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signal</a:t>
            </a:r>
            <a:r>
              <a:rPr sz="3600" spc="-5" dirty="0" smtClean="0">
                <a:solidFill>
                  <a:srgbClr val="0000FF"/>
                </a:solidFill>
                <a:latin typeface="Cambria"/>
                <a:cs typeface="Cambria"/>
              </a:rPr>
              <a:t>.</a:t>
            </a:r>
            <a:endParaRPr lang="en-US" sz="3600" spc="-5" dirty="0" smtClean="0">
              <a:solidFill>
                <a:srgbClr val="0000FF"/>
              </a:solidFill>
              <a:latin typeface="Cambria"/>
              <a:cs typeface="Cambria"/>
            </a:endParaRPr>
          </a:p>
          <a:p>
            <a:pPr marL="241300" marR="5715" indent="-229235" algn="just">
              <a:lnSpc>
                <a:spcPts val="2590"/>
              </a:lnSpc>
              <a:spcBef>
                <a:spcPts val="76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endParaRPr sz="3600" dirty="0">
              <a:latin typeface="Cambria"/>
              <a:cs typeface="Cambria"/>
            </a:endParaRPr>
          </a:p>
          <a:p>
            <a:pPr marL="241300" indent="-229235" algn="just">
              <a:lnSpc>
                <a:spcPts val="2735"/>
              </a:lnSpc>
              <a:spcBef>
                <a:spcPts val="37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dirty="0">
                <a:latin typeface="Cambria"/>
                <a:cs typeface="Cambria"/>
              </a:rPr>
              <a:t>Each</a:t>
            </a:r>
            <a:r>
              <a:rPr sz="3600" spc="28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</a:t>
            </a:r>
            <a:r>
              <a:rPr sz="3600" spc="29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has</a:t>
            </a:r>
            <a:r>
              <a:rPr sz="3600" spc="28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</a:t>
            </a:r>
            <a:r>
              <a:rPr sz="3600" spc="29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internal</a:t>
            </a:r>
            <a:r>
              <a:rPr sz="3600" spc="28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state</a:t>
            </a:r>
            <a:r>
              <a:rPr sz="3600" spc="290" dirty="0"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(activation</a:t>
            </a:r>
            <a:r>
              <a:rPr sz="3600" spc="2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solidFill>
                  <a:srgbClr val="0000FF"/>
                </a:solidFill>
                <a:latin typeface="Cambria"/>
                <a:cs typeface="Cambria"/>
              </a:rPr>
              <a:t>or</a:t>
            </a:r>
            <a:r>
              <a:rPr sz="3600" spc="2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activity</a:t>
            </a:r>
            <a:r>
              <a:rPr sz="3600" spc="2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level)</a:t>
            </a:r>
            <a:r>
              <a:rPr sz="3600" spc="2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10" dirty="0">
                <a:latin typeface="Cambria"/>
                <a:cs typeface="Cambria"/>
              </a:rPr>
              <a:t>of</a:t>
            </a:r>
            <a:r>
              <a:rPr sz="3600" spc="28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its</a:t>
            </a:r>
            <a:r>
              <a:rPr sz="3600" spc="310" dirty="0">
                <a:latin typeface="Cambria"/>
                <a:cs typeface="Cambria"/>
              </a:rPr>
              <a:t> </a:t>
            </a:r>
            <a:r>
              <a:rPr sz="3600" spc="-5" dirty="0" smtClean="0">
                <a:latin typeface="Cambria"/>
                <a:cs typeface="Cambria"/>
              </a:rPr>
              <a:t>own</a:t>
            </a:r>
            <a:r>
              <a:rPr lang="en-US" sz="3600" spc="-5" dirty="0" smtClean="0">
                <a:latin typeface="Cambria"/>
                <a:cs typeface="Cambria"/>
              </a:rPr>
              <a:t> </a:t>
            </a:r>
            <a:r>
              <a:rPr sz="3600" spc="-10" dirty="0" smtClean="0">
                <a:latin typeface="Cambria"/>
                <a:cs typeface="Cambria"/>
              </a:rPr>
              <a:t>which</a:t>
            </a:r>
            <a:r>
              <a:rPr sz="3600" spc="10" dirty="0" smtClean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function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the</a:t>
            </a:r>
            <a:r>
              <a:rPr sz="3600" dirty="0">
                <a:latin typeface="Cambria"/>
                <a:cs typeface="Cambria"/>
              </a:rPr>
              <a:t> inputs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that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receives.</a:t>
            </a:r>
            <a:endParaRPr sz="3600" dirty="0">
              <a:latin typeface="Cambria"/>
              <a:cs typeface="Cambria"/>
            </a:endParaRPr>
          </a:p>
          <a:p>
            <a:pPr marL="241300" marR="5080" indent="-229235" algn="just">
              <a:lnSpc>
                <a:spcPct val="110100"/>
              </a:lnSpc>
              <a:spcBef>
                <a:spcPts val="45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spc="-5" dirty="0">
                <a:latin typeface="Cambria"/>
                <a:cs typeface="Cambria"/>
              </a:rPr>
              <a:t>The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5" dirty="0">
                <a:solidFill>
                  <a:srgbClr val="0000FF"/>
                </a:solidFill>
                <a:latin typeface="Cambria"/>
                <a:cs typeface="Cambria"/>
              </a:rPr>
              <a:t>activation</a:t>
            </a:r>
            <a:r>
              <a:rPr sz="3600" spc="-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dirty="0">
                <a:solidFill>
                  <a:srgbClr val="0000FF"/>
                </a:solidFill>
                <a:latin typeface="Cambria"/>
                <a:cs typeface="Cambria"/>
              </a:rPr>
              <a:t>signal</a:t>
            </a:r>
            <a:r>
              <a:rPr sz="36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of</a:t>
            </a:r>
            <a:r>
              <a:rPr sz="3600" dirty="0">
                <a:latin typeface="Cambria"/>
                <a:cs typeface="Cambria"/>
              </a:rPr>
              <a:t> a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is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transmitted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to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other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neurons. </a:t>
            </a:r>
            <a:r>
              <a:rPr sz="3600" spc="-515" dirty="0">
                <a:latin typeface="Cambria"/>
                <a:cs typeface="Cambria"/>
              </a:rPr>
              <a:t> </a:t>
            </a:r>
            <a:r>
              <a:rPr sz="3600" spc="-35" dirty="0">
                <a:latin typeface="Cambria"/>
                <a:cs typeface="Cambria"/>
              </a:rPr>
              <a:t>Remember,</a:t>
            </a:r>
            <a:r>
              <a:rPr sz="3600" spc="-3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can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send </a:t>
            </a:r>
            <a:r>
              <a:rPr sz="3600" spc="-15" dirty="0">
                <a:latin typeface="Cambria"/>
                <a:cs typeface="Cambria"/>
              </a:rPr>
              <a:t>only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one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signal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at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time,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which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5" dirty="0">
                <a:latin typeface="Cambria"/>
                <a:cs typeface="Cambria"/>
              </a:rPr>
              <a:t>can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5" dirty="0">
                <a:latin typeface="Cambria"/>
                <a:cs typeface="Cambria"/>
              </a:rPr>
              <a:t>be </a:t>
            </a:r>
            <a:r>
              <a:rPr sz="3600" spc="-5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transmitted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to</a:t>
            </a:r>
            <a:r>
              <a:rPr sz="3600" spc="-5" dirty="0">
                <a:latin typeface="Cambria"/>
                <a:cs typeface="Cambria"/>
              </a:rPr>
              <a:t> </a:t>
            </a:r>
            <a:r>
              <a:rPr sz="3600" spc="-20" dirty="0">
                <a:latin typeface="Cambria"/>
                <a:cs typeface="Cambria"/>
              </a:rPr>
              <a:t>several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other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neurons</a:t>
            </a:r>
            <a:r>
              <a:rPr sz="2800" spc="-5" dirty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3016" y="0"/>
            <a:ext cx="8807450" cy="1428115"/>
            <a:chOff x="2033016" y="0"/>
            <a:chExt cx="8807450" cy="1428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552" y="0"/>
              <a:ext cx="3439541" cy="9339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87" y="0"/>
              <a:ext cx="778560" cy="9339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19" y="0"/>
              <a:ext cx="4064254" cy="933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016" y="417614"/>
              <a:ext cx="3817365" cy="10102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1704" y="417614"/>
              <a:ext cx="778560" cy="10102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536" y="417614"/>
              <a:ext cx="5408421" cy="101024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06192" y="47955"/>
            <a:ext cx="820293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859790">
              <a:lnSpc>
                <a:spcPts val="3890"/>
              </a:lnSpc>
              <a:spcBef>
                <a:spcPts val="590"/>
              </a:spcBef>
              <a:tabLst>
                <a:tab pos="1068070" algn="l"/>
                <a:tab pos="5406390" algn="l"/>
                <a:tab pos="5550535" algn="l"/>
              </a:tabLst>
            </a:pPr>
            <a:r>
              <a:rPr sz="3600" b="1" spc="165" dirty="0">
                <a:solidFill>
                  <a:srgbClr val="0000FF"/>
                </a:solidFill>
                <a:latin typeface="Cambria"/>
                <a:cs typeface="Cambria"/>
              </a:rPr>
              <a:t>MCCULLOCH-PITTS	</a:t>
            </a:r>
            <a:r>
              <a:rPr sz="3600" b="1" spc="140" dirty="0">
                <a:solidFill>
                  <a:srgbClr val="0000FF"/>
                </a:solidFill>
                <a:latin typeface="Cambria"/>
                <a:cs typeface="Cambria"/>
              </a:rPr>
              <a:t>NEURON 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(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229" dirty="0">
                <a:solidFill>
                  <a:srgbClr val="0000FF"/>
                </a:solidFill>
                <a:latin typeface="Cambria"/>
                <a:cs typeface="Cambria"/>
              </a:rPr>
              <a:t>)</a:t>
            </a:r>
            <a:r>
              <a:rPr sz="3600" b="1" spc="20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14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L	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F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C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639" y="1185672"/>
            <a:ext cx="10222992" cy="5419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744" y="0"/>
            <a:ext cx="7060565" cy="9339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8301" y="47955"/>
            <a:ext cx="6451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4520" algn="l"/>
                <a:tab pos="2717165" algn="l"/>
                <a:tab pos="4798695" algn="l"/>
              </a:tabLst>
            </a:pP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8301" y="3162374"/>
            <a:ext cx="6270499" cy="2781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0572" y="599789"/>
            <a:ext cx="10902315" cy="2319866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00" b="1" dirty="0">
                <a:latin typeface="Cambria"/>
                <a:cs typeface="Cambria"/>
              </a:rPr>
              <a:t>Q1.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Implement</a:t>
            </a:r>
            <a:r>
              <a:rPr sz="3200" b="1" spc="10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AND</a:t>
            </a:r>
            <a:r>
              <a:rPr sz="3200" b="1" spc="-1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function</a:t>
            </a:r>
            <a:r>
              <a:rPr sz="3200" b="1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using</a:t>
            </a:r>
            <a:r>
              <a:rPr sz="3200" b="1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McCulloch-Pitts</a:t>
            </a:r>
            <a:r>
              <a:rPr sz="3200" b="1" spc="-45" dirty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Neuron (take</a:t>
            </a:r>
            <a:r>
              <a:rPr sz="3200" b="1" spc="-25" dirty="0">
                <a:latin typeface="Cambria"/>
                <a:cs typeface="Cambria"/>
              </a:rPr>
              <a:t> </a:t>
            </a:r>
            <a:r>
              <a:rPr sz="3200" b="1" spc="-10" dirty="0">
                <a:latin typeface="Cambria"/>
                <a:cs typeface="Cambria"/>
              </a:rPr>
              <a:t>binary</a:t>
            </a:r>
            <a:r>
              <a:rPr sz="3200" b="1" spc="1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data).</a:t>
            </a:r>
            <a:endParaRPr sz="3200" dirty="0">
              <a:latin typeface="Cambria"/>
              <a:cs typeface="Cambria"/>
            </a:endParaRPr>
          </a:p>
          <a:p>
            <a:pPr marL="53340">
              <a:lnSpc>
                <a:spcPct val="100000"/>
              </a:lnSpc>
              <a:spcBef>
                <a:spcPts val="1330"/>
              </a:spcBef>
            </a:pPr>
            <a:r>
              <a:rPr sz="3200" b="1" spc="-5" dirty="0">
                <a:latin typeface="Cambria"/>
                <a:cs typeface="Cambria"/>
              </a:rPr>
              <a:t>Solution:</a:t>
            </a:r>
            <a:endParaRPr sz="3200" dirty="0">
              <a:latin typeface="Cambria"/>
              <a:cs typeface="Cambria"/>
            </a:endParaRPr>
          </a:p>
          <a:p>
            <a:pPr marL="53340">
              <a:lnSpc>
                <a:spcPct val="100000"/>
              </a:lnSpc>
            </a:pPr>
            <a:r>
              <a:rPr sz="3200" spc="-20" dirty="0">
                <a:latin typeface="Cambria"/>
                <a:cs typeface="Cambria"/>
              </a:rPr>
              <a:t>Truth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table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for</a:t>
            </a:r>
            <a:r>
              <a:rPr sz="3200" spc="-3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AND:</a:t>
            </a:r>
            <a:endParaRPr sz="3200" dirty="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2399" y="6172200"/>
            <a:ext cx="9598660" cy="5123689"/>
            <a:chOff x="1060703" y="3410711"/>
            <a:chExt cx="9598660" cy="32435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703" y="3410711"/>
              <a:ext cx="9585960" cy="5212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183" y="3916679"/>
              <a:ext cx="9567672" cy="27371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3432" y="0"/>
            <a:ext cx="8246745" cy="934085"/>
            <a:chOff x="2313432" y="0"/>
            <a:chExt cx="8246745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3432" y="0"/>
              <a:ext cx="7060565" cy="9339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5191" y="0"/>
              <a:ext cx="778560" cy="9339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5024" y="0"/>
              <a:ext cx="1604645" cy="93395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417064" y="1078991"/>
            <a:ext cx="8723630" cy="2661285"/>
            <a:chOff x="2417064" y="1078991"/>
            <a:chExt cx="8723630" cy="26612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1078991"/>
              <a:ext cx="8708136" cy="551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9256" y="1545336"/>
              <a:ext cx="8695944" cy="7101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5352" y="2154936"/>
              <a:ext cx="8641080" cy="640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7064" y="2715768"/>
              <a:ext cx="8662416" cy="576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064" y="3221736"/>
              <a:ext cx="8677656" cy="51815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85800" y="5715000"/>
            <a:ext cx="10781030" cy="1993900"/>
            <a:chOff x="1115567" y="3834384"/>
            <a:chExt cx="10781030" cy="199390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567" y="3834384"/>
              <a:ext cx="10719816" cy="929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615" y="4696968"/>
              <a:ext cx="10777728" cy="113080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2197608" cy="238963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86608" y="0"/>
            <a:ext cx="7649209" cy="10775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1874520" algn="l"/>
                <a:tab pos="2717800" algn="l"/>
                <a:tab pos="4799330" algn="l"/>
              </a:tabLst>
            </a:pP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285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204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190" dirty="0">
                <a:latin typeface="Cambria"/>
                <a:cs typeface="Cambria"/>
              </a:rPr>
              <a:t>AN</a:t>
            </a:r>
            <a:r>
              <a:rPr sz="3600" b="1" dirty="0">
                <a:latin typeface="Cambria"/>
                <a:cs typeface="Cambria"/>
              </a:rPr>
              <a:t>D</a:t>
            </a:r>
            <a:endParaRPr sz="3600">
              <a:latin typeface="Cambria"/>
              <a:cs typeface="Cambria"/>
            </a:endParaRPr>
          </a:p>
          <a:p>
            <a:pPr marL="43815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000000"/>
                </a:solidFill>
                <a:latin typeface="Cambria"/>
                <a:cs typeface="Cambria"/>
              </a:rPr>
              <a:t>Let</a:t>
            </a:r>
            <a:r>
              <a:rPr sz="2400" spc="-4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Cambria"/>
                <a:cs typeface="Cambria"/>
              </a:rPr>
              <a:t>w1=1,</a:t>
            </a:r>
            <a:r>
              <a:rPr sz="2400" spc="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"/>
                <a:cs typeface="Cambria"/>
              </a:rPr>
              <a:t>w2=1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46376" y="0"/>
            <a:ext cx="8246745" cy="852169"/>
            <a:chOff x="2246376" y="0"/>
            <a:chExt cx="8246745" cy="85216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376" y="0"/>
              <a:ext cx="7060565" cy="8516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8135" y="0"/>
              <a:ext cx="778560" cy="851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7968" y="0"/>
              <a:ext cx="1604645" cy="8516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8410" y="0"/>
            <a:ext cx="7648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6425" algn="l"/>
                <a:tab pos="2719705" algn="l"/>
                <a:tab pos="4803140" algn="l"/>
              </a:tabLst>
            </a:pP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DE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10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80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DE</a:t>
            </a:r>
            <a:r>
              <a:rPr sz="3600" b="1" spc="25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20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190" dirty="0">
                <a:latin typeface="Cambria"/>
                <a:cs typeface="Cambria"/>
              </a:rPr>
              <a:t>AN</a:t>
            </a:r>
            <a:r>
              <a:rPr sz="3600" b="1" dirty="0">
                <a:latin typeface="Cambria"/>
                <a:cs typeface="Cambria"/>
              </a:rPr>
              <a:t>D</a:t>
            </a:r>
            <a:endParaRPr sz="3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1537" y="2133600"/>
            <a:ext cx="10942320" cy="5953125"/>
            <a:chOff x="829055" y="667512"/>
            <a:chExt cx="10942320" cy="59531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5" y="667512"/>
              <a:ext cx="10942320" cy="13868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016" y="2014728"/>
              <a:ext cx="8939784" cy="21732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183" y="4203191"/>
              <a:ext cx="6830568" cy="24170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6400" y="6134"/>
            <a:ext cx="9356090" cy="1010285"/>
            <a:chOff x="1676400" y="6134"/>
            <a:chExt cx="93560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6134"/>
              <a:ext cx="7060565" cy="10102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59" y="6134"/>
              <a:ext cx="778560" cy="1010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7992" y="6134"/>
              <a:ext cx="2713990" cy="10102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9957" y="129997"/>
            <a:ext cx="8758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4520" algn="l"/>
                <a:tab pos="2717165" algn="l"/>
                <a:tab pos="4798695" algn="l"/>
                <a:tab pos="7788909" algn="l"/>
              </a:tabLst>
            </a:pP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29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20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195" dirty="0">
                <a:latin typeface="Cambria"/>
                <a:cs typeface="Cambria"/>
              </a:rPr>
              <a:t>A</a:t>
            </a:r>
            <a:r>
              <a:rPr sz="3600" b="1" spc="190" dirty="0">
                <a:latin typeface="Cambria"/>
                <a:cs typeface="Cambria"/>
              </a:rPr>
              <a:t>N</a:t>
            </a:r>
            <a:r>
              <a:rPr sz="3600" b="1" dirty="0">
                <a:latin typeface="Cambria"/>
                <a:cs typeface="Cambria"/>
              </a:rPr>
              <a:t>D	</a:t>
            </a:r>
            <a:r>
              <a:rPr sz="3600" b="1" spc="190" dirty="0">
                <a:latin typeface="Cambria"/>
                <a:cs typeface="Cambria"/>
              </a:rPr>
              <a:t>N</a:t>
            </a:r>
            <a:r>
              <a:rPr sz="3600" b="1" spc="85" dirty="0">
                <a:latin typeface="Cambria"/>
                <a:cs typeface="Cambria"/>
              </a:rPr>
              <a:t>O</a:t>
            </a:r>
            <a:r>
              <a:rPr sz="3600" b="1" dirty="0">
                <a:latin typeface="Cambria"/>
                <a:cs typeface="Cambria"/>
              </a:rPr>
              <a:t>T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" y="853938"/>
            <a:ext cx="11811000" cy="2511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200"/>
              </a:lnSpc>
              <a:spcBef>
                <a:spcPts val="95"/>
              </a:spcBef>
            </a:pPr>
            <a:r>
              <a:rPr sz="2800" b="1" dirty="0">
                <a:latin typeface="Cambria"/>
                <a:cs typeface="Cambria"/>
              </a:rPr>
              <a:t>Q2. </a:t>
            </a:r>
            <a:r>
              <a:rPr sz="3200" b="1" dirty="0">
                <a:latin typeface="Cambria"/>
                <a:cs typeface="Cambria"/>
              </a:rPr>
              <a:t>Use </a:t>
            </a:r>
            <a:r>
              <a:rPr sz="3200" b="1" spc="-5" dirty="0">
                <a:latin typeface="Cambria"/>
                <a:cs typeface="Cambria"/>
              </a:rPr>
              <a:t>McCulloch-Pitts </a:t>
            </a:r>
            <a:r>
              <a:rPr sz="3200" b="1" spc="-10" dirty="0">
                <a:latin typeface="Cambria"/>
                <a:cs typeface="Cambria"/>
              </a:rPr>
              <a:t>Neuron to </a:t>
            </a:r>
            <a:r>
              <a:rPr sz="3200" b="1" spc="-5" dirty="0">
                <a:latin typeface="Cambria"/>
                <a:cs typeface="Cambria"/>
              </a:rPr>
              <a:t>implement </a:t>
            </a:r>
            <a:r>
              <a:rPr sz="3200" b="1" dirty="0">
                <a:latin typeface="Cambria"/>
                <a:cs typeface="Cambria"/>
              </a:rPr>
              <a:t>AND </a:t>
            </a:r>
            <a:r>
              <a:rPr sz="3200" b="1" spc="-15" dirty="0">
                <a:latin typeface="Cambria"/>
                <a:cs typeface="Cambria"/>
              </a:rPr>
              <a:t>NOT </a:t>
            </a:r>
            <a:r>
              <a:rPr sz="3200" b="1" spc="-5" dirty="0">
                <a:latin typeface="Cambria"/>
                <a:cs typeface="Cambria"/>
              </a:rPr>
              <a:t>function </a:t>
            </a:r>
            <a:r>
              <a:rPr sz="3200" b="1" spc="-51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(take</a:t>
            </a:r>
            <a:r>
              <a:rPr sz="2800" b="1" spc="-3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binary</a:t>
            </a:r>
            <a:r>
              <a:rPr sz="2800" b="1" spc="10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data</a:t>
            </a:r>
            <a:r>
              <a:rPr sz="2400" b="1" dirty="0">
                <a:latin typeface="Cambria"/>
                <a:cs typeface="Cambria"/>
              </a:rPr>
              <a:t>).</a:t>
            </a:r>
            <a:endParaRPr sz="2400" dirty="0">
              <a:latin typeface="Cambria"/>
              <a:cs typeface="Cambria"/>
            </a:endParaRPr>
          </a:p>
          <a:p>
            <a:pPr marL="121285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solidFill>
                  <a:srgbClr val="FF0000"/>
                </a:solidFill>
                <a:latin typeface="Cambria"/>
                <a:cs typeface="Cambria"/>
              </a:rPr>
              <a:t>Solution:</a:t>
            </a:r>
            <a:endParaRPr sz="2400" dirty="0">
              <a:latin typeface="Cambria"/>
              <a:cs typeface="Cambria"/>
            </a:endParaRPr>
          </a:p>
          <a:p>
            <a:pPr marL="121285">
              <a:lnSpc>
                <a:spcPct val="100000"/>
              </a:lnSpc>
              <a:spcBef>
                <a:spcPts val="5"/>
              </a:spcBef>
            </a:pPr>
            <a:r>
              <a:rPr sz="3600" spc="-20" dirty="0">
                <a:latin typeface="Cambria"/>
                <a:cs typeface="Cambria"/>
              </a:rPr>
              <a:t>Truth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table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for</a:t>
            </a:r>
            <a:r>
              <a:rPr sz="3600" spc="-30" dirty="0">
                <a:latin typeface="Cambria"/>
                <a:cs typeface="Cambria"/>
              </a:rPr>
              <a:t> </a:t>
            </a:r>
            <a:r>
              <a:rPr sz="3600" b="1" dirty="0">
                <a:latin typeface="Cambria"/>
                <a:cs typeface="Cambria"/>
              </a:rPr>
              <a:t>AND</a:t>
            </a:r>
            <a:r>
              <a:rPr sz="3600" b="1" spc="-35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NOT</a:t>
            </a:r>
            <a:r>
              <a:rPr sz="3600" spc="-10" dirty="0">
                <a:latin typeface="Cambria"/>
                <a:cs typeface="Cambria"/>
              </a:rPr>
              <a:t>: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9" y="5314192"/>
            <a:ext cx="4407408" cy="23896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1000" y="3490109"/>
            <a:ext cx="118110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447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3600" spc="-5" dirty="0">
                <a:latin typeface="Cambria"/>
                <a:cs typeface="Cambria"/>
              </a:rPr>
              <a:t>The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25" dirty="0">
                <a:latin typeface="Cambria"/>
                <a:cs typeface="Cambria"/>
              </a:rPr>
              <a:t>given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function</a:t>
            </a:r>
            <a:r>
              <a:rPr sz="3600" spc="-25" dirty="0">
                <a:latin typeface="Cambria"/>
                <a:cs typeface="Cambria"/>
              </a:rPr>
              <a:t> gives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an</a:t>
            </a:r>
            <a:r>
              <a:rPr sz="3600" spc="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output</a:t>
            </a:r>
            <a:r>
              <a:rPr sz="3600" spc="-3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only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when</a:t>
            </a:r>
            <a:r>
              <a:rPr sz="3600" spc="2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X1=1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and</a:t>
            </a:r>
            <a:r>
              <a:rPr sz="3600" spc="-1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X2=0.</a:t>
            </a:r>
            <a:endParaRPr sz="3600" dirty="0">
              <a:latin typeface="Cambria"/>
              <a:cs typeface="Cambria"/>
            </a:endParaRPr>
          </a:p>
          <a:p>
            <a:pPr marL="256540" indent="-244475">
              <a:lnSpc>
                <a:spcPct val="100000"/>
              </a:lnSpc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3600" spc="-5" dirty="0">
                <a:latin typeface="Cambria"/>
                <a:cs typeface="Cambria"/>
              </a:rPr>
              <a:t>The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weights</a:t>
            </a:r>
            <a:r>
              <a:rPr sz="3600" spc="15" dirty="0">
                <a:latin typeface="Cambria"/>
                <a:cs typeface="Cambria"/>
              </a:rPr>
              <a:t> </a:t>
            </a:r>
            <a:r>
              <a:rPr sz="3600" spc="-30" dirty="0">
                <a:latin typeface="Cambria"/>
                <a:cs typeface="Cambria"/>
              </a:rPr>
              <a:t>have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to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be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decided</a:t>
            </a:r>
            <a:r>
              <a:rPr sz="3600" spc="3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only</a:t>
            </a:r>
            <a:r>
              <a:rPr sz="3600" spc="1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after analysis</a:t>
            </a:r>
            <a:r>
              <a:rPr sz="3600" spc="-10" dirty="0" smtClean="0">
                <a:latin typeface="Cambria"/>
                <a:cs typeface="Cambria"/>
              </a:rPr>
              <a:t>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9920" y="5992239"/>
            <a:ext cx="5498592" cy="3304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672" y="24333"/>
            <a:ext cx="10309860" cy="1123315"/>
            <a:chOff x="1185672" y="24333"/>
            <a:chExt cx="1030986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24333"/>
              <a:ext cx="7776718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655" y="24333"/>
              <a:ext cx="860869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28" y="24333"/>
              <a:ext cx="3003677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0833" y="0"/>
            <a:ext cx="11775567" cy="2005036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830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75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75" dirty="0">
                <a:latin typeface="Cambria"/>
                <a:cs typeface="Cambria"/>
              </a:rPr>
              <a:t>AND</a:t>
            </a:r>
            <a:r>
              <a:rPr sz="4000" b="1" spc="430" dirty="0">
                <a:latin typeface="Cambria"/>
                <a:cs typeface="Cambria"/>
              </a:rPr>
              <a:t> </a:t>
            </a:r>
            <a:r>
              <a:rPr sz="4000" b="1" spc="90" dirty="0">
                <a:latin typeface="Cambria"/>
                <a:cs typeface="Cambria"/>
              </a:rPr>
              <a:t>NOT</a:t>
            </a:r>
            <a:endParaRPr sz="4000" dirty="0">
              <a:latin typeface="Cambria"/>
              <a:cs typeface="Cambria"/>
            </a:endParaRPr>
          </a:p>
          <a:p>
            <a:pPr marL="12700" marR="1723389">
              <a:lnSpc>
                <a:spcPct val="134200"/>
              </a:lnSpc>
              <a:spcBef>
                <a:spcPts val="45"/>
              </a:spcBef>
            </a:pPr>
            <a:r>
              <a:rPr sz="2400" b="1" spc="-5" dirty="0">
                <a:solidFill>
                  <a:srgbClr val="000000"/>
                </a:solidFill>
                <a:latin typeface="Cambria"/>
                <a:cs typeface="Cambria"/>
              </a:rPr>
              <a:t>Case 1:</a:t>
            </a:r>
            <a:r>
              <a:rPr sz="2400" b="1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mbria"/>
                <a:cs typeface="Cambria"/>
              </a:rPr>
              <a:t>Assume</a:t>
            </a:r>
            <a:r>
              <a:rPr sz="2800" spc="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Cambria"/>
                <a:cs typeface="Cambria"/>
              </a:rPr>
              <a:t>both</a:t>
            </a:r>
            <a:r>
              <a:rPr sz="2800" spc="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mbria"/>
                <a:cs typeface="Cambria"/>
              </a:rPr>
              <a:t>the </a:t>
            </a:r>
            <a:r>
              <a:rPr sz="2800" spc="-10" dirty="0">
                <a:solidFill>
                  <a:srgbClr val="000000"/>
                </a:solidFill>
                <a:latin typeface="Cambria"/>
                <a:cs typeface="Cambria"/>
              </a:rPr>
              <a:t>weights</a:t>
            </a:r>
            <a:r>
              <a:rPr sz="2800" spc="2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mbria"/>
                <a:cs typeface="Cambria"/>
              </a:rPr>
              <a:t>as</a:t>
            </a:r>
            <a:r>
              <a:rPr sz="28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spc="-30" dirty="0">
                <a:solidFill>
                  <a:srgbClr val="000000"/>
                </a:solidFill>
                <a:latin typeface="Cambria"/>
                <a:cs typeface="Cambria"/>
              </a:rPr>
              <a:t>excitatory,</a:t>
            </a:r>
            <a:r>
              <a:rPr sz="2800" spc="-2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000000"/>
                </a:solidFill>
                <a:latin typeface="Cambria"/>
                <a:cs typeface="Cambria"/>
              </a:rPr>
              <a:t>i.e.,</a:t>
            </a:r>
            <a:r>
              <a:rPr sz="2800" spc="-1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Cambria"/>
                <a:cs typeface="Cambria"/>
              </a:rPr>
              <a:t>w1=w2=1</a:t>
            </a:r>
            <a:r>
              <a:rPr sz="2800" spc="-10" dirty="0">
                <a:solidFill>
                  <a:srgbClr val="000000"/>
                </a:solidFill>
                <a:latin typeface="Cambria"/>
                <a:cs typeface="Cambria"/>
              </a:rPr>
              <a:t>, </a:t>
            </a:r>
            <a:r>
              <a:rPr sz="2800" spc="-509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sz="2800" b="1" spc="-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Cambria"/>
                <a:cs typeface="Cambria"/>
              </a:rPr>
              <a:t>net</a:t>
            </a:r>
            <a:r>
              <a:rPr sz="2800" b="1" spc="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b="1" dirty="0">
                <a:solidFill>
                  <a:srgbClr val="000000"/>
                </a:solidFill>
                <a:latin typeface="Cambria"/>
                <a:cs typeface="Cambria"/>
              </a:rPr>
              <a:t>input,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0833" y="4797612"/>
            <a:ext cx="9992995" cy="83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1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mbria"/>
                <a:cs typeface="Cambria"/>
              </a:rPr>
              <a:t>From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calculated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net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inputs,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it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not</a:t>
            </a:r>
            <a:r>
              <a:rPr sz="2400" dirty="0">
                <a:latin typeface="Cambria"/>
                <a:cs typeface="Cambria"/>
              </a:rPr>
              <a:t> possible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to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fire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(1,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0)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0" dirty="0">
                <a:latin typeface="Cambria"/>
                <a:cs typeface="Cambria"/>
              </a:rPr>
              <a:t>only.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Hence,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these </a:t>
            </a:r>
            <a:r>
              <a:rPr sz="2400" spc="-10" dirty="0">
                <a:latin typeface="Cambria"/>
                <a:cs typeface="Cambria"/>
              </a:rPr>
              <a:t>weights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not suitable.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0815" y="1850135"/>
            <a:ext cx="8409432" cy="25725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993392"/>
            <a:ext cx="3401567" cy="1840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672" y="24333"/>
            <a:ext cx="10309860" cy="1123315"/>
            <a:chOff x="1185672" y="24333"/>
            <a:chExt cx="1030986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24333"/>
              <a:ext cx="7776718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655" y="24333"/>
              <a:ext cx="860869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28" y="24333"/>
              <a:ext cx="3003677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1233" y="162305"/>
            <a:ext cx="96437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75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75" dirty="0">
                <a:latin typeface="Cambria"/>
                <a:cs typeface="Cambria"/>
              </a:rPr>
              <a:t>AND</a:t>
            </a:r>
            <a:r>
              <a:rPr sz="4000" b="1" spc="430" dirty="0">
                <a:latin typeface="Cambria"/>
                <a:cs typeface="Cambria"/>
              </a:rPr>
              <a:t> </a:t>
            </a:r>
            <a:r>
              <a:rPr sz="4000" b="1" spc="90" dirty="0">
                <a:latin typeface="Cambria"/>
                <a:cs typeface="Cambria"/>
              </a:rPr>
              <a:t>NOT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0833" y="894968"/>
            <a:ext cx="8910955" cy="1336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</a:pPr>
            <a:r>
              <a:rPr sz="2400" b="1" spc="-5" dirty="0">
                <a:latin typeface="Cambria"/>
                <a:cs typeface="Cambria"/>
              </a:rPr>
              <a:t>Case 1: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</a:t>
            </a:r>
            <a:r>
              <a:rPr sz="2800" spc="-5" dirty="0">
                <a:latin typeface="Cambria"/>
                <a:cs typeface="Cambria"/>
              </a:rPr>
              <a:t>ssum</a:t>
            </a:r>
            <a:r>
              <a:rPr sz="2400" spc="-5" dirty="0">
                <a:latin typeface="Cambria"/>
                <a:cs typeface="Cambria"/>
              </a:rPr>
              <a:t>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one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weight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as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excitatory</a:t>
            </a:r>
            <a:r>
              <a:rPr sz="2800" spc="-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another</a:t>
            </a:r>
            <a:r>
              <a:rPr sz="2800" spc="-4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one </a:t>
            </a:r>
            <a:r>
              <a:rPr sz="2800" spc="-5" dirty="0">
                <a:latin typeface="Cambria"/>
                <a:cs typeface="Cambria"/>
              </a:rPr>
              <a:t>as </a:t>
            </a:r>
            <a:r>
              <a:rPr sz="2800" spc="-60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inhibitory,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i.e., </a:t>
            </a:r>
            <a:r>
              <a:rPr sz="2800" b="1" spc="-5" dirty="0">
                <a:latin typeface="Cambria"/>
                <a:cs typeface="Cambria"/>
              </a:rPr>
              <a:t>w1=1,</a:t>
            </a:r>
            <a:r>
              <a:rPr sz="2800" b="1" spc="-15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w2=-1,</a:t>
            </a:r>
            <a:endParaRPr sz="28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715"/>
              </a:spcBef>
            </a:pP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net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input,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951" y="5961440"/>
            <a:ext cx="117794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600" spc="-20" dirty="0">
                <a:latin typeface="Cambria"/>
                <a:cs typeface="Cambria"/>
              </a:rPr>
              <a:t>From </a:t>
            </a:r>
            <a:r>
              <a:rPr sz="3600" spc="-5" dirty="0">
                <a:latin typeface="Cambria"/>
                <a:cs typeface="Cambria"/>
              </a:rPr>
              <a:t>the </a:t>
            </a:r>
            <a:r>
              <a:rPr sz="3600" dirty="0">
                <a:latin typeface="Cambria"/>
                <a:cs typeface="Cambria"/>
              </a:rPr>
              <a:t>net inputs </a:t>
            </a:r>
            <a:r>
              <a:rPr sz="3600" spc="-5" dirty="0">
                <a:latin typeface="Cambria"/>
                <a:cs typeface="Cambria"/>
              </a:rPr>
              <a:t>now </a:t>
            </a:r>
            <a:r>
              <a:rPr sz="3600" dirty="0">
                <a:latin typeface="Cambria"/>
                <a:cs typeface="Cambria"/>
              </a:rPr>
              <a:t>it is possible </a:t>
            </a:r>
            <a:r>
              <a:rPr sz="3600" spc="-10" dirty="0">
                <a:latin typeface="Cambria"/>
                <a:cs typeface="Cambria"/>
              </a:rPr>
              <a:t>to conclude </a:t>
            </a:r>
            <a:r>
              <a:rPr sz="3600" spc="-5" dirty="0">
                <a:latin typeface="Cambria"/>
                <a:cs typeface="Cambria"/>
              </a:rPr>
              <a:t>that the neuron will </a:t>
            </a:r>
            <a:r>
              <a:rPr sz="3600" spc="-15" dirty="0">
                <a:latin typeface="Cambria"/>
                <a:cs typeface="Cambria"/>
              </a:rPr>
              <a:t>only </a:t>
            </a:r>
            <a:r>
              <a:rPr sz="3600" spc="-515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fire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with</a:t>
            </a:r>
            <a:r>
              <a:rPr sz="3600" dirty="0">
                <a:latin typeface="Cambria"/>
                <a:cs typeface="Cambria"/>
              </a:rPr>
              <a:t> input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(1,0)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by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fixing</a:t>
            </a:r>
            <a:r>
              <a:rPr sz="3600" spc="-10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the </a:t>
            </a:r>
            <a:r>
              <a:rPr sz="3600" spc="-10" dirty="0">
                <a:latin typeface="Cambria"/>
                <a:cs typeface="Cambria"/>
              </a:rPr>
              <a:t>threshold</a:t>
            </a:r>
            <a:r>
              <a:rPr sz="3600" spc="25" dirty="0">
                <a:latin typeface="Cambria"/>
                <a:cs typeface="Cambria"/>
              </a:rPr>
              <a:t> </a:t>
            </a:r>
            <a:r>
              <a:rPr sz="3600" spc="-5" dirty="0">
                <a:latin typeface="Cambria"/>
                <a:cs typeface="Cambria"/>
              </a:rPr>
              <a:t>θ≥1.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8144" y="2249423"/>
            <a:ext cx="8464296" cy="26639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334767"/>
            <a:ext cx="3288791" cy="2237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672" y="24333"/>
            <a:ext cx="10309860" cy="1123315"/>
            <a:chOff x="1185672" y="24333"/>
            <a:chExt cx="1030986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24333"/>
              <a:ext cx="7776718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6655" y="24333"/>
              <a:ext cx="860869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28" y="24333"/>
              <a:ext cx="3003677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1233" y="162305"/>
            <a:ext cx="96437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75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75" dirty="0">
                <a:latin typeface="Cambria"/>
                <a:cs typeface="Cambria"/>
              </a:rPr>
              <a:t>AND</a:t>
            </a:r>
            <a:r>
              <a:rPr sz="4000" b="1" spc="430" dirty="0">
                <a:latin typeface="Cambria"/>
                <a:cs typeface="Cambria"/>
              </a:rPr>
              <a:t> </a:t>
            </a:r>
            <a:r>
              <a:rPr sz="4000" b="1" spc="90" dirty="0">
                <a:latin typeface="Cambria"/>
                <a:cs typeface="Cambria"/>
              </a:rPr>
              <a:t>NOT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439" y="798575"/>
            <a:ext cx="7453862" cy="4478149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8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Thus,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w1=1,w2=−1</a:t>
            </a:r>
            <a:r>
              <a:rPr sz="3200" b="1" spc="2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;θ≥1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spc="-15" dirty="0">
                <a:latin typeface="Cambria"/>
                <a:cs typeface="Cambria"/>
              </a:rPr>
              <a:t> value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θ</a:t>
            </a:r>
            <a:r>
              <a:rPr sz="3200" b="1" spc="-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-3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calculated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as,(n=2,w=1,p=1)</a:t>
            </a:r>
            <a:endParaRPr sz="3200" dirty="0">
              <a:latin typeface="Cambria"/>
              <a:cs typeface="Cambria"/>
            </a:endParaRPr>
          </a:p>
          <a:p>
            <a:pPr marL="927100" marR="3910965">
              <a:lnSpc>
                <a:spcPts val="3890"/>
              </a:lnSpc>
              <a:spcBef>
                <a:spcPts val="275"/>
              </a:spcBef>
            </a:pPr>
            <a:r>
              <a:rPr sz="3200" b="1" spc="-20" dirty="0">
                <a:latin typeface="Cambria"/>
                <a:cs typeface="Cambria"/>
              </a:rPr>
              <a:t>θ≥nw−p </a:t>
            </a:r>
            <a:r>
              <a:rPr sz="3200" b="1" spc="-1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θ≥</a:t>
            </a:r>
            <a:r>
              <a:rPr sz="3200" b="1" spc="-10" dirty="0">
                <a:latin typeface="Cambria"/>
                <a:cs typeface="Cambria"/>
              </a:rPr>
              <a:t>2×1−1</a:t>
            </a:r>
            <a:endParaRPr sz="3200" dirty="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3200" b="1" spc="-5" dirty="0">
                <a:latin typeface="Cambria"/>
                <a:cs typeface="Cambria"/>
              </a:rPr>
              <a:t>θ≥1</a:t>
            </a:r>
            <a:endParaRPr sz="3200" dirty="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Cambria"/>
                <a:cs typeface="Cambria"/>
              </a:rPr>
              <a:t>The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 </a:t>
            </a:r>
            <a:r>
              <a:rPr sz="3200" spc="-10" dirty="0">
                <a:latin typeface="Cambria"/>
                <a:cs typeface="Cambria"/>
              </a:rPr>
              <a:t>neuron</a:t>
            </a:r>
            <a:r>
              <a:rPr sz="3200" dirty="0">
                <a:latin typeface="Cambria"/>
                <a:cs typeface="Cambria"/>
              </a:rPr>
              <a:t> Y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can </a:t>
            </a:r>
            <a:r>
              <a:rPr sz="3200" spc="-5" dirty="0">
                <a:latin typeface="Cambria"/>
                <a:cs typeface="Cambria"/>
              </a:rPr>
              <a:t>be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written</a:t>
            </a:r>
            <a:r>
              <a:rPr sz="3200" dirty="0">
                <a:latin typeface="Cambria"/>
                <a:cs typeface="Cambria"/>
              </a:rPr>
              <a:t> as,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4509" y="5490556"/>
            <a:ext cx="597725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3600" spc="-35" dirty="0">
                <a:latin typeface="Cambria"/>
                <a:cs typeface="Cambria"/>
              </a:rPr>
              <a:t>Finally,</a:t>
            </a:r>
            <a:r>
              <a:rPr sz="3600" spc="-20" dirty="0">
                <a:latin typeface="Cambria"/>
                <a:cs typeface="Cambria"/>
              </a:rPr>
              <a:t> </a:t>
            </a:r>
            <a:r>
              <a:rPr sz="3600" dirty="0">
                <a:latin typeface="Cambria"/>
                <a:cs typeface="Cambria"/>
              </a:rPr>
              <a:t>MP</a:t>
            </a:r>
            <a:r>
              <a:rPr sz="3600" spc="-25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Neuron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spc="-10" dirty="0">
                <a:latin typeface="Cambria"/>
                <a:cs typeface="Cambria"/>
              </a:rPr>
              <a:t>network</a:t>
            </a:r>
            <a:r>
              <a:rPr sz="3600" spc="-15" dirty="0">
                <a:latin typeface="Cambria"/>
                <a:cs typeface="Cambria"/>
              </a:rPr>
              <a:t> for</a:t>
            </a:r>
            <a:r>
              <a:rPr sz="3600" dirty="0">
                <a:latin typeface="Cambria"/>
                <a:cs typeface="Cambria"/>
              </a:rPr>
              <a:t> </a:t>
            </a:r>
            <a:r>
              <a:rPr sz="3600" b="1" dirty="0">
                <a:latin typeface="Cambria"/>
                <a:cs typeface="Cambria"/>
              </a:rPr>
              <a:t>AND</a:t>
            </a:r>
            <a:r>
              <a:rPr sz="3600" b="1" spc="-20" dirty="0">
                <a:latin typeface="Cambria"/>
                <a:cs typeface="Cambria"/>
              </a:rPr>
              <a:t> </a:t>
            </a:r>
            <a:r>
              <a:rPr sz="3600" b="1" spc="-10" dirty="0">
                <a:latin typeface="Cambria"/>
                <a:cs typeface="Cambria"/>
              </a:rPr>
              <a:t>NOT</a:t>
            </a:r>
            <a:r>
              <a:rPr sz="3600" spc="-10" dirty="0">
                <a:latin typeface="Wingdings"/>
                <a:cs typeface="Wingdings"/>
              </a:rPr>
              <a:t></a:t>
            </a:r>
            <a:endParaRPr sz="3600" dirty="0">
              <a:latin typeface="Wingdings"/>
              <a:cs typeface="Wingding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55281" y="2534940"/>
            <a:ext cx="5245735" cy="3947160"/>
            <a:chOff x="6946392" y="2910839"/>
            <a:chExt cx="5245735" cy="39471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976" y="2910839"/>
              <a:ext cx="5145023" cy="15819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6392" y="4450079"/>
              <a:ext cx="5245607" cy="2407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2472" y="6134"/>
            <a:ext cx="8200390" cy="1010285"/>
            <a:chOff x="2252472" y="6134"/>
            <a:chExt cx="82003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2472" y="6134"/>
              <a:ext cx="7060565" cy="10102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4231" y="6134"/>
              <a:ext cx="778560" cy="1010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4064" y="6134"/>
              <a:ext cx="1558798" cy="10102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26283" y="129997"/>
            <a:ext cx="76047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4520" algn="l"/>
                <a:tab pos="2717165" algn="l"/>
                <a:tab pos="4798695" algn="l"/>
              </a:tabLst>
            </a:pP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S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G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P	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U</a:t>
            </a:r>
            <a:r>
              <a:rPr sz="3600" b="1" spc="10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dirty="0">
                <a:solidFill>
                  <a:srgbClr val="0000FF"/>
                </a:solidFill>
                <a:latin typeface="Cambria"/>
                <a:cs typeface="Cambria"/>
              </a:rPr>
              <a:t>N	</a:t>
            </a:r>
            <a:r>
              <a:rPr sz="3600" b="1" spc="185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3600" b="1" spc="17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3600" b="1" spc="190" dirty="0">
                <a:solidFill>
                  <a:srgbClr val="0000FF"/>
                </a:solidFill>
                <a:latin typeface="Cambria"/>
                <a:cs typeface="Cambria"/>
              </a:rPr>
              <a:t>D</a:t>
            </a:r>
            <a:r>
              <a:rPr sz="36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3600" b="1" spc="290" dirty="0">
                <a:solidFill>
                  <a:srgbClr val="0000FF"/>
                </a:solidFill>
                <a:latin typeface="Cambria"/>
                <a:cs typeface="Cambria"/>
              </a:rPr>
              <a:t>L</a:t>
            </a:r>
            <a:r>
              <a:rPr sz="3600" b="1" spc="20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sz="3600" b="1" spc="70" dirty="0">
                <a:latin typeface="Cambria"/>
                <a:cs typeface="Cambria"/>
              </a:rPr>
              <a:t>X</a:t>
            </a:r>
            <a:r>
              <a:rPr sz="3600" b="1" spc="175" dirty="0">
                <a:latin typeface="Cambria"/>
                <a:cs typeface="Cambria"/>
              </a:rPr>
              <a:t>O</a:t>
            </a:r>
            <a:r>
              <a:rPr sz="3600" b="1" dirty="0">
                <a:latin typeface="Cambria"/>
                <a:cs typeface="Cambria"/>
              </a:rPr>
              <a:t>R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699261"/>
            <a:ext cx="9868535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mbria"/>
                <a:cs typeface="Cambria"/>
              </a:rPr>
              <a:t>Q3.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Implement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25" dirty="0">
                <a:latin typeface="Cambria"/>
                <a:cs typeface="Cambria"/>
              </a:rPr>
              <a:t>XOR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function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using</a:t>
            </a:r>
            <a:r>
              <a:rPr sz="2400" b="1" spc="25" dirty="0">
                <a:latin typeface="Cambria"/>
                <a:cs typeface="Cambria"/>
              </a:rPr>
              <a:t> </a:t>
            </a:r>
            <a:r>
              <a:rPr sz="2400" b="1" spc="10" dirty="0">
                <a:latin typeface="Cambria"/>
                <a:cs typeface="Cambria"/>
              </a:rPr>
              <a:t>M-P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neuron.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(consider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Binary</a:t>
            </a:r>
            <a:r>
              <a:rPr sz="2400" b="1" spc="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Data)</a:t>
            </a:r>
            <a:endParaRPr sz="2400">
              <a:latin typeface="Cambria"/>
              <a:cs typeface="Cambria"/>
            </a:endParaRPr>
          </a:p>
          <a:p>
            <a:pPr marL="66675">
              <a:lnSpc>
                <a:spcPct val="100000"/>
              </a:lnSpc>
              <a:spcBef>
                <a:spcPts val="2415"/>
              </a:spcBef>
            </a:pPr>
            <a:r>
              <a:rPr sz="2400" b="1" spc="-5" dirty="0">
                <a:solidFill>
                  <a:srgbClr val="FF0000"/>
                </a:solidFill>
                <a:latin typeface="Cambria"/>
                <a:cs typeface="Cambria"/>
              </a:rPr>
              <a:t>Solution:</a:t>
            </a:r>
            <a:endParaRPr sz="2400">
              <a:latin typeface="Cambria"/>
              <a:cs typeface="Cambria"/>
            </a:endParaRPr>
          </a:p>
          <a:p>
            <a:pPr marL="66675">
              <a:lnSpc>
                <a:spcPct val="100000"/>
              </a:lnSpc>
            </a:pPr>
            <a:r>
              <a:rPr sz="2400" spc="-20" dirty="0">
                <a:latin typeface="Cambria"/>
                <a:cs typeface="Cambria"/>
              </a:rPr>
              <a:t>Truth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table</a:t>
            </a:r>
            <a:r>
              <a:rPr sz="2400" spc="-15" dirty="0">
                <a:latin typeface="Cambria"/>
                <a:cs typeface="Cambria"/>
              </a:rPr>
              <a:t> for </a:t>
            </a:r>
            <a:r>
              <a:rPr sz="2400" b="1" spc="-25" dirty="0">
                <a:latin typeface="Cambria"/>
                <a:cs typeface="Cambria"/>
              </a:rPr>
              <a:t>XOR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5444" y="3948239"/>
            <a:ext cx="10846435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indent="-24447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3200" spc="-10" dirty="0">
                <a:latin typeface="Cambria"/>
                <a:cs typeface="Cambria"/>
              </a:rPr>
              <a:t>In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this case,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 </a:t>
            </a:r>
            <a:r>
              <a:rPr sz="3200" dirty="0">
                <a:latin typeface="Cambria"/>
                <a:cs typeface="Cambria"/>
              </a:rPr>
              <a:t>output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"ON"</a:t>
            </a:r>
            <a:r>
              <a:rPr sz="3200" b="1" spc="-2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only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for </a:t>
            </a:r>
            <a:r>
              <a:rPr sz="3200" spc="-5" dirty="0">
                <a:latin typeface="Cambria"/>
                <a:cs typeface="Cambria"/>
              </a:rPr>
              <a:t>odd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number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1's.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30" dirty="0">
                <a:latin typeface="Cambria"/>
                <a:cs typeface="Cambria"/>
              </a:rPr>
              <a:t>For</a:t>
            </a:r>
            <a:r>
              <a:rPr sz="3200" spc="-4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the </a:t>
            </a:r>
            <a:r>
              <a:rPr sz="3200" spc="-10" dirty="0">
                <a:latin typeface="Cambria"/>
                <a:cs typeface="Cambria"/>
              </a:rPr>
              <a:t>rest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it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 </a:t>
            </a:r>
            <a:r>
              <a:rPr sz="3200" spc="-5" dirty="0">
                <a:latin typeface="Cambria"/>
                <a:cs typeface="Cambria"/>
              </a:rPr>
              <a:t>"OFF".</a:t>
            </a:r>
            <a:endParaRPr sz="3200" dirty="0">
              <a:latin typeface="Cambria"/>
              <a:cs typeface="Cambria"/>
            </a:endParaRPr>
          </a:p>
          <a:p>
            <a:pPr marL="256540" indent="-244475">
              <a:lnSpc>
                <a:spcPct val="100000"/>
              </a:lnSpc>
              <a:buSzPct val="95833"/>
              <a:buFont typeface="Wingdings"/>
              <a:buChar char=""/>
              <a:tabLst>
                <a:tab pos="257175" algn="l"/>
                <a:tab pos="939165" algn="l"/>
                <a:tab pos="2152650" algn="l"/>
                <a:tab pos="3171190" algn="l"/>
                <a:tab pos="3613150" algn="l"/>
                <a:tab pos="5323205" algn="l"/>
                <a:tab pos="6768465" algn="l"/>
                <a:tab pos="8277859" algn="l"/>
                <a:tab pos="9021445" algn="l"/>
                <a:tab pos="10302240" algn="l"/>
              </a:tabLst>
            </a:pPr>
            <a:r>
              <a:rPr sz="3200" spc="-25" dirty="0" smtClean="0">
                <a:latin typeface="Cambria"/>
                <a:cs typeface="Cambria"/>
              </a:rPr>
              <a:t>XOR</a:t>
            </a:r>
            <a:r>
              <a:rPr lang="en-US" sz="3200" spc="-25" dirty="0" smtClean="0">
                <a:latin typeface="Cambria"/>
                <a:cs typeface="Cambria"/>
              </a:rPr>
              <a:t> </a:t>
            </a:r>
            <a:r>
              <a:rPr sz="3200" spc="-5" dirty="0" smtClean="0">
                <a:latin typeface="Cambria"/>
                <a:cs typeface="Cambria"/>
              </a:rPr>
              <a:t>function</a:t>
            </a:r>
            <a:r>
              <a:rPr sz="3200" spc="-5" dirty="0">
                <a:latin typeface="Cambria"/>
                <a:cs typeface="Cambria"/>
              </a:rPr>
              <a:t>	</a:t>
            </a:r>
            <a:r>
              <a:rPr sz="3200" dirty="0">
                <a:latin typeface="Cambria"/>
                <a:cs typeface="Cambria"/>
              </a:rPr>
              <a:t>cannot	</a:t>
            </a:r>
            <a:r>
              <a:rPr sz="3200" spc="-10" dirty="0">
                <a:latin typeface="Cambria"/>
                <a:cs typeface="Cambria"/>
              </a:rPr>
              <a:t>be	represented	by</a:t>
            </a:r>
            <a:r>
              <a:rPr sz="3200" spc="47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simple	and</a:t>
            </a:r>
            <a:r>
              <a:rPr sz="3200" spc="47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single	</a:t>
            </a:r>
            <a:r>
              <a:rPr sz="3200" dirty="0">
                <a:latin typeface="Cambria"/>
                <a:cs typeface="Cambria"/>
              </a:rPr>
              <a:t>logic	function,	it</a:t>
            </a:r>
            <a:r>
              <a:rPr sz="3200" spc="370" dirty="0">
                <a:latin typeface="Cambria"/>
                <a:cs typeface="Cambria"/>
              </a:rPr>
              <a:t> </a:t>
            </a:r>
            <a:r>
              <a:rPr sz="3200" dirty="0" smtClean="0">
                <a:latin typeface="Cambria"/>
                <a:cs typeface="Cambria"/>
              </a:rPr>
              <a:t>is</a:t>
            </a:r>
            <a:r>
              <a:rPr lang="en-US" sz="3200" dirty="0" smtClean="0">
                <a:latin typeface="Cambria"/>
                <a:cs typeface="Cambria"/>
              </a:rPr>
              <a:t> </a:t>
            </a:r>
            <a:r>
              <a:rPr sz="3200" spc="-10" dirty="0" smtClean="0">
                <a:latin typeface="Cambria"/>
                <a:cs typeface="Cambria"/>
              </a:rPr>
              <a:t>represented</a:t>
            </a:r>
            <a:r>
              <a:rPr sz="3200" spc="-65" dirty="0" smtClean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9288" y="1225296"/>
            <a:ext cx="4267200" cy="27229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3444" y="6511033"/>
            <a:ext cx="3493008" cy="13563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2784" y="7010400"/>
            <a:ext cx="5242560" cy="11216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6443" y="8610600"/>
            <a:ext cx="5309616" cy="606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976249"/>
            <a:ext cx="10024110" cy="143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1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  <a:tab pos="649605" algn="l"/>
                <a:tab pos="1637030" algn="l"/>
                <a:tab pos="2506345" algn="l"/>
                <a:tab pos="3149600" algn="l"/>
                <a:tab pos="3585210" algn="l"/>
                <a:tab pos="4240530" algn="l"/>
                <a:tab pos="5670550" algn="l"/>
                <a:tab pos="6152515" algn="l"/>
                <a:tab pos="7643495" algn="l"/>
                <a:tab pos="8283575" algn="l"/>
                <a:tab pos="9652000" algn="l"/>
              </a:tabLst>
            </a:pPr>
            <a:r>
              <a:rPr sz="2800" dirty="0">
                <a:latin typeface="Cambria"/>
                <a:cs typeface="Cambria"/>
              </a:rPr>
              <a:t>A	si</a:t>
            </a:r>
            <a:r>
              <a:rPr sz="2800" spc="5" dirty="0">
                <a:latin typeface="Cambria"/>
                <a:cs typeface="Cambria"/>
              </a:rPr>
              <a:t>n</a:t>
            </a:r>
            <a:r>
              <a:rPr sz="2800" spc="-35" dirty="0">
                <a:latin typeface="Cambria"/>
                <a:cs typeface="Cambria"/>
              </a:rPr>
              <a:t>g</a:t>
            </a:r>
            <a:r>
              <a:rPr sz="2800" spc="-5" dirty="0">
                <a:latin typeface="Cambria"/>
                <a:cs typeface="Cambria"/>
              </a:rPr>
              <a:t>l</a:t>
            </a:r>
            <a:r>
              <a:rPr sz="2800" dirty="0">
                <a:latin typeface="Cambria"/>
                <a:cs typeface="Cambria"/>
              </a:rPr>
              <a:t>e	</a:t>
            </a:r>
            <a:r>
              <a:rPr sz="2800" spc="-5" dirty="0">
                <a:latin typeface="Cambria"/>
                <a:cs typeface="Cambria"/>
              </a:rPr>
              <a:t>l</a:t>
            </a:r>
            <a:r>
              <a:rPr sz="2800" spc="-50" dirty="0">
                <a:latin typeface="Cambria"/>
                <a:cs typeface="Cambria"/>
              </a:rPr>
              <a:t>a</a:t>
            </a:r>
            <a:r>
              <a:rPr sz="2800" spc="-60" dirty="0">
                <a:latin typeface="Cambria"/>
                <a:cs typeface="Cambria"/>
              </a:rPr>
              <a:t>y</a:t>
            </a:r>
            <a:r>
              <a:rPr sz="2800" dirty="0">
                <a:latin typeface="Cambria"/>
                <a:cs typeface="Cambria"/>
              </a:rPr>
              <a:t>er	net	</a:t>
            </a:r>
            <a:r>
              <a:rPr sz="2800" spc="5" dirty="0">
                <a:latin typeface="Cambria"/>
                <a:cs typeface="Cambria"/>
              </a:rPr>
              <a:t>i</a:t>
            </a:r>
            <a:r>
              <a:rPr sz="2800" dirty="0">
                <a:latin typeface="Cambria"/>
                <a:cs typeface="Cambria"/>
              </a:rPr>
              <a:t>s	</a:t>
            </a:r>
            <a:r>
              <a:rPr sz="2800" spc="-5" dirty="0">
                <a:latin typeface="Cambria"/>
                <a:cs typeface="Cambria"/>
              </a:rPr>
              <a:t>no</a:t>
            </a:r>
            <a:r>
              <a:rPr sz="2800" dirty="0">
                <a:latin typeface="Cambria"/>
                <a:cs typeface="Cambria"/>
              </a:rPr>
              <a:t>t	su</a:t>
            </a:r>
            <a:r>
              <a:rPr sz="2800" spc="-15" dirty="0">
                <a:latin typeface="Cambria"/>
                <a:cs typeface="Cambria"/>
              </a:rPr>
              <a:t>f</a:t>
            </a:r>
            <a:r>
              <a:rPr sz="2800" dirty="0">
                <a:latin typeface="Cambria"/>
                <a:cs typeface="Cambria"/>
              </a:rPr>
              <a:t>ficie</a:t>
            </a:r>
            <a:r>
              <a:rPr sz="2800" spc="5" dirty="0">
                <a:latin typeface="Cambria"/>
                <a:cs typeface="Cambria"/>
              </a:rPr>
              <a:t>n</a:t>
            </a:r>
            <a:r>
              <a:rPr sz="2800" dirty="0">
                <a:latin typeface="Cambria"/>
                <a:cs typeface="Cambria"/>
              </a:rPr>
              <a:t>t	</a:t>
            </a:r>
            <a:r>
              <a:rPr sz="2800" spc="-25" dirty="0">
                <a:latin typeface="Cambria"/>
                <a:cs typeface="Cambria"/>
              </a:rPr>
              <a:t>t</a:t>
            </a:r>
            <a:r>
              <a:rPr sz="2800" dirty="0">
                <a:latin typeface="Cambria"/>
                <a:cs typeface="Cambria"/>
              </a:rPr>
              <a:t>o	</a:t>
            </a:r>
            <a:r>
              <a:rPr sz="2800" spc="-10" dirty="0">
                <a:latin typeface="Cambria"/>
                <a:cs typeface="Cambria"/>
              </a:rPr>
              <a:t>r</a:t>
            </a:r>
            <a:r>
              <a:rPr sz="2800" dirty="0">
                <a:latin typeface="Cambria"/>
                <a:cs typeface="Cambria"/>
              </a:rPr>
              <a:t>e</a:t>
            </a:r>
            <a:r>
              <a:rPr sz="2800" spc="10" dirty="0">
                <a:latin typeface="Cambria"/>
                <a:cs typeface="Cambria"/>
              </a:rPr>
              <a:t>p</a:t>
            </a:r>
            <a:r>
              <a:rPr sz="2800" spc="-35" dirty="0">
                <a:latin typeface="Cambria"/>
                <a:cs typeface="Cambria"/>
              </a:rPr>
              <a:t>r</a:t>
            </a:r>
            <a:r>
              <a:rPr sz="2800" dirty="0">
                <a:latin typeface="Cambria"/>
                <a:cs typeface="Cambria"/>
              </a:rPr>
              <a:t>es</a:t>
            </a:r>
            <a:r>
              <a:rPr sz="2800" spc="5" dirty="0">
                <a:latin typeface="Cambria"/>
                <a:cs typeface="Cambria"/>
              </a:rPr>
              <a:t>e</a:t>
            </a:r>
            <a:r>
              <a:rPr sz="2800" spc="-5" dirty="0">
                <a:latin typeface="Cambria"/>
                <a:cs typeface="Cambria"/>
              </a:rPr>
              <a:t>n</a:t>
            </a:r>
            <a:r>
              <a:rPr sz="2800" dirty="0">
                <a:latin typeface="Cambria"/>
                <a:cs typeface="Cambria"/>
              </a:rPr>
              <a:t>t	</a:t>
            </a:r>
            <a:r>
              <a:rPr sz="2800" spc="-5" dirty="0">
                <a:latin typeface="Cambria"/>
                <a:cs typeface="Cambria"/>
              </a:rPr>
              <a:t>th</a:t>
            </a:r>
            <a:r>
              <a:rPr sz="2800" dirty="0">
                <a:latin typeface="Cambria"/>
                <a:cs typeface="Cambria"/>
              </a:rPr>
              <a:t>e	</a:t>
            </a:r>
            <a:r>
              <a:rPr sz="2800" dirty="0" smtClean="0">
                <a:latin typeface="Cambria"/>
                <a:cs typeface="Cambria"/>
              </a:rPr>
              <a:t>f</a:t>
            </a:r>
            <a:r>
              <a:rPr sz="2800" spc="-15" dirty="0" smtClean="0">
                <a:latin typeface="Cambria"/>
                <a:cs typeface="Cambria"/>
              </a:rPr>
              <a:t>u</a:t>
            </a:r>
            <a:r>
              <a:rPr sz="2800" spc="-5" dirty="0" smtClean="0">
                <a:latin typeface="Cambria"/>
                <a:cs typeface="Cambria"/>
              </a:rPr>
              <a:t>nct</a:t>
            </a:r>
            <a:r>
              <a:rPr sz="2800" spc="5" dirty="0" smtClean="0">
                <a:latin typeface="Cambria"/>
                <a:cs typeface="Cambria"/>
              </a:rPr>
              <a:t>i</a:t>
            </a:r>
            <a:r>
              <a:rPr sz="2800" dirty="0" smtClean="0">
                <a:latin typeface="Cambria"/>
                <a:cs typeface="Cambria"/>
              </a:rPr>
              <a:t>o</a:t>
            </a:r>
            <a:r>
              <a:rPr sz="2800" spc="-20" dirty="0" smtClean="0">
                <a:latin typeface="Cambria"/>
                <a:cs typeface="Cambria"/>
              </a:rPr>
              <a:t>n</a:t>
            </a:r>
            <a:r>
              <a:rPr sz="2800" dirty="0" smtClean="0">
                <a:latin typeface="Cambria"/>
                <a:cs typeface="Cambria"/>
              </a:rPr>
              <a:t>.</a:t>
            </a:r>
            <a:r>
              <a:rPr lang="en-US" sz="2800" dirty="0" smtClean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An  </a:t>
            </a:r>
            <a:r>
              <a:rPr sz="2800" spc="-5" dirty="0">
                <a:latin typeface="Cambria"/>
                <a:cs typeface="Cambria"/>
              </a:rPr>
              <a:t>intermediate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layer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 </a:t>
            </a:r>
            <a:r>
              <a:rPr sz="2800" spc="-20" dirty="0">
                <a:latin typeface="Cambria"/>
                <a:cs typeface="Cambria"/>
              </a:rPr>
              <a:t>necessary.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Thus,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Neural</a:t>
            </a:r>
            <a:r>
              <a:rPr sz="2800" spc="2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Network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for </a:t>
            </a:r>
            <a:r>
              <a:rPr sz="2800" spc="-20" dirty="0">
                <a:latin typeface="Cambria"/>
                <a:cs typeface="Cambria"/>
              </a:rPr>
              <a:t>XOR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function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3495" y="2286000"/>
            <a:ext cx="8065008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10185"/>
            <a:ext cx="10699242" cy="1185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10"/>
              </a:spcBef>
              <a:tabLst>
                <a:tab pos="3209290" algn="l"/>
              </a:tabLst>
            </a:pPr>
            <a:r>
              <a:rPr sz="4000" spc="150" dirty="0">
                <a:solidFill>
                  <a:srgbClr val="2A1A00"/>
                </a:solidFill>
              </a:rPr>
              <a:t>FUNDAMENTAL	</a:t>
            </a:r>
            <a:r>
              <a:rPr sz="4000" spc="155" dirty="0">
                <a:solidFill>
                  <a:srgbClr val="2A1A00"/>
                </a:solidFill>
              </a:rPr>
              <a:t>CONCEPTS</a:t>
            </a:r>
            <a:endParaRPr sz="4000" dirty="0"/>
          </a:p>
          <a:p>
            <a:pPr marL="927100">
              <a:lnSpc>
                <a:spcPts val="4560"/>
              </a:lnSpc>
            </a:pPr>
            <a:r>
              <a:rPr sz="4000" spc="-475" dirty="0">
                <a:solidFill>
                  <a:srgbClr val="0000FF"/>
                </a:solidFill>
                <a:latin typeface="Trebuchet MS"/>
                <a:cs typeface="Trebuchet MS"/>
              </a:rPr>
              <a:t>-</a:t>
            </a:r>
            <a:r>
              <a:rPr sz="2800" b="1" spc="-47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ARCHITECTURE</a:t>
            </a:r>
            <a:r>
              <a:rPr sz="2800" b="1" spc="24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6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OF</a:t>
            </a:r>
            <a:r>
              <a:rPr sz="2800" b="1" spc="18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6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</a:t>
            </a:r>
            <a:r>
              <a:rPr sz="2800" b="1" spc="1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52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SIMPLE</a:t>
            </a:r>
            <a:r>
              <a:rPr sz="28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509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ARTIFICIAL</a:t>
            </a:r>
            <a:r>
              <a:rPr sz="2800" b="1" spc="365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5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NEURAL</a:t>
            </a:r>
            <a:r>
              <a:rPr sz="2800" b="1" spc="254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 </a:t>
            </a:r>
            <a:r>
              <a:rPr sz="2800" b="1" spc="-63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cs typeface="Tahoma"/>
              </a:rPr>
              <a:t>NETWORK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38072"/>
            <a:ext cx="4596384" cy="3035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304" y="1384859"/>
            <a:ext cx="10634980" cy="82935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3970" marR="30480" indent="-228600" algn="just">
              <a:lnSpc>
                <a:spcPct val="110000"/>
              </a:lnSpc>
              <a:spcBef>
                <a:spcPts val="100"/>
              </a:spcBef>
              <a:buClr>
                <a:srgbClr val="2A1A00"/>
              </a:buClr>
              <a:buFont typeface="Wingdings"/>
              <a:buChar char=""/>
              <a:tabLst>
                <a:tab pos="3824604" algn="l"/>
              </a:tabLst>
            </a:pPr>
            <a:r>
              <a:rPr sz="2800" spc="-95" dirty="0">
                <a:latin typeface="Cambria"/>
                <a:cs typeface="Cambria"/>
              </a:rPr>
              <a:t>To </a:t>
            </a:r>
            <a:r>
              <a:rPr sz="2800" spc="-10" dirty="0">
                <a:latin typeface="Cambria"/>
                <a:cs typeface="Cambria"/>
              </a:rPr>
              <a:t>depict </a:t>
            </a:r>
            <a:r>
              <a:rPr sz="2800" dirty="0">
                <a:latin typeface="Cambria"/>
                <a:cs typeface="Cambria"/>
              </a:rPr>
              <a:t>the </a:t>
            </a:r>
            <a:r>
              <a:rPr sz="2800" spc="-5" dirty="0">
                <a:latin typeface="Cambria"/>
                <a:cs typeface="Cambria"/>
              </a:rPr>
              <a:t>basic </a:t>
            </a:r>
            <a:r>
              <a:rPr sz="2800" spc="-10" dirty="0">
                <a:latin typeface="Cambria"/>
                <a:cs typeface="Cambria"/>
              </a:rPr>
              <a:t>operation of </a:t>
            </a:r>
            <a:r>
              <a:rPr sz="2800" spc="-5" dirty="0">
                <a:latin typeface="Cambria"/>
                <a:cs typeface="Cambria"/>
              </a:rPr>
              <a:t>a </a:t>
            </a:r>
            <a:r>
              <a:rPr sz="2800" spc="-15" dirty="0">
                <a:latin typeface="Cambria"/>
                <a:cs typeface="Cambria"/>
              </a:rPr>
              <a:t>neural </a:t>
            </a:r>
            <a:r>
              <a:rPr sz="2800" spc="-10" dirty="0">
                <a:latin typeface="Cambria"/>
                <a:cs typeface="Cambria"/>
              </a:rPr>
              <a:t>net, </a:t>
            </a:r>
            <a:r>
              <a:rPr sz="2800" spc="-5" dirty="0">
                <a:latin typeface="Cambria"/>
                <a:cs typeface="Cambria"/>
              </a:rPr>
              <a:t>consider a </a:t>
            </a:r>
            <a:r>
              <a:rPr sz="2800" spc="-10" dirty="0">
                <a:latin typeface="Cambria"/>
                <a:cs typeface="Cambria"/>
              </a:rPr>
              <a:t>set of 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neurons,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say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1</a:t>
            </a:r>
            <a:r>
              <a:rPr sz="2800" b="1" spc="-7" baseline="-20576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2</a:t>
            </a:r>
            <a:r>
              <a:rPr sz="2800" b="1" spc="-7" baseline="-20576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,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transmitting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signals</a:t>
            </a:r>
            <a:r>
              <a:rPr sz="2800" spc="430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to</a:t>
            </a:r>
            <a:r>
              <a:rPr sz="2800" spc="40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another 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neuron,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-120" dirty="0">
                <a:latin typeface="Cambria"/>
                <a:cs typeface="Cambria"/>
              </a:rPr>
              <a:t>Y.</a:t>
            </a:r>
            <a:endParaRPr sz="2800" dirty="0">
              <a:latin typeface="Cambria"/>
              <a:cs typeface="Cambria"/>
            </a:endParaRPr>
          </a:p>
          <a:p>
            <a:pPr marL="3823970" indent="-229235" algn="just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Font typeface="Wingdings"/>
              <a:buChar char=""/>
              <a:tabLst>
                <a:tab pos="3824604" algn="l"/>
              </a:tabLst>
            </a:pPr>
            <a:r>
              <a:rPr sz="2800" spc="-15" dirty="0">
                <a:latin typeface="Cambria"/>
                <a:cs typeface="Cambria"/>
              </a:rPr>
              <a:t>Here</a:t>
            </a:r>
            <a:r>
              <a:rPr sz="2800" spc="75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1</a:t>
            </a:r>
            <a:r>
              <a:rPr sz="2800" b="1" spc="330" baseline="-20576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and</a:t>
            </a:r>
            <a:r>
              <a:rPr sz="2800" spc="114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2</a:t>
            </a:r>
            <a:r>
              <a:rPr sz="2800" b="1" spc="330" baseline="-20576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are</a:t>
            </a:r>
            <a:r>
              <a:rPr sz="2800" spc="7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input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neurons,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transmit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signals,</a:t>
            </a:r>
            <a:r>
              <a:rPr sz="2800" spc="9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and</a:t>
            </a:r>
            <a:endParaRPr sz="2800" dirty="0">
              <a:latin typeface="Cambria"/>
              <a:cs typeface="Cambria"/>
            </a:endParaRPr>
          </a:p>
          <a:p>
            <a:pPr marL="3823970" algn="just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latin typeface="Cambria"/>
                <a:cs typeface="Cambria"/>
              </a:rPr>
              <a:t>Y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is </a:t>
            </a: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output</a:t>
            </a:r>
            <a:r>
              <a:rPr sz="2800" spc="-15" dirty="0">
                <a:latin typeface="Cambria"/>
                <a:cs typeface="Cambria"/>
              </a:rPr>
              <a:t> neuron,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receives</a:t>
            </a:r>
            <a:r>
              <a:rPr sz="2800" spc="7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signals.</a:t>
            </a:r>
            <a:endParaRPr sz="2800" dirty="0">
              <a:latin typeface="Cambria"/>
              <a:cs typeface="Cambria"/>
            </a:endParaRPr>
          </a:p>
          <a:p>
            <a:pPr marL="3823970" marR="30480" indent="-228600" algn="just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Font typeface="Wingdings"/>
              <a:buChar char=""/>
              <a:tabLst>
                <a:tab pos="3824604" algn="l"/>
              </a:tabLst>
            </a:pPr>
            <a:r>
              <a:rPr sz="2800" spc="-10" dirty="0">
                <a:latin typeface="Cambria"/>
                <a:cs typeface="Cambria"/>
              </a:rPr>
              <a:t>Input </a:t>
            </a:r>
            <a:r>
              <a:rPr sz="2800" spc="-15" dirty="0">
                <a:latin typeface="Cambria"/>
                <a:cs typeface="Cambria"/>
              </a:rPr>
              <a:t>neurons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1 </a:t>
            </a:r>
            <a:r>
              <a:rPr sz="2800" spc="-10" dirty="0">
                <a:latin typeface="Cambria"/>
                <a:cs typeface="Cambria"/>
              </a:rPr>
              <a:t>and </a:t>
            </a:r>
            <a:r>
              <a:rPr sz="2800" b="1" spc="-10" dirty="0">
                <a:latin typeface="Cambria"/>
                <a:cs typeface="Cambria"/>
              </a:rPr>
              <a:t>X</a:t>
            </a:r>
            <a:r>
              <a:rPr sz="2800" b="1" spc="-15" baseline="-20576" dirty="0">
                <a:latin typeface="Cambria"/>
                <a:cs typeface="Cambria"/>
              </a:rPr>
              <a:t>2 </a:t>
            </a:r>
            <a:r>
              <a:rPr sz="2800" i="1" spc="-10" dirty="0">
                <a:latin typeface="Cambria"/>
                <a:cs typeface="Cambria"/>
              </a:rPr>
              <a:t>are connected </a:t>
            </a:r>
            <a:r>
              <a:rPr sz="2800" i="1" spc="-15" dirty="0">
                <a:latin typeface="Cambria"/>
                <a:cs typeface="Cambria"/>
              </a:rPr>
              <a:t>to the </a:t>
            </a:r>
            <a:r>
              <a:rPr sz="2800" i="1" spc="-5" dirty="0">
                <a:latin typeface="Cambria"/>
                <a:cs typeface="Cambria"/>
              </a:rPr>
              <a:t>output neuron </a:t>
            </a:r>
            <a:r>
              <a:rPr sz="2800" i="1" spc="-235" dirty="0">
                <a:latin typeface="Cambria"/>
                <a:cs typeface="Cambria"/>
              </a:rPr>
              <a:t>Y, </a:t>
            </a:r>
            <a:r>
              <a:rPr sz="2800" i="1" spc="-229" dirty="0">
                <a:latin typeface="Cambria"/>
                <a:cs typeface="Cambria"/>
              </a:rPr>
              <a:t> </a:t>
            </a:r>
            <a:r>
              <a:rPr sz="2800" i="1" spc="-15" dirty="0">
                <a:latin typeface="Cambria"/>
                <a:cs typeface="Cambria"/>
              </a:rPr>
              <a:t>over </a:t>
            </a:r>
            <a:r>
              <a:rPr sz="2800" i="1" spc="-5" dirty="0">
                <a:latin typeface="Cambria"/>
                <a:cs typeface="Cambria"/>
              </a:rPr>
              <a:t>a </a:t>
            </a:r>
            <a:r>
              <a:rPr sz="2800" i="1" spc="-10" dirty="0">
                <a:latin typeface="Cambria"/>
                <a:cs typeface="Cambria"/>
              </a:rPr>
              <a:t>weighted </a:t>
            </a:r>
            <a:r>
              <a:rPr sz="2800" spc="-10" dirty="0">
                <a:latin typeface="Cambria"/>
                <a:cs typeface="Cambria"/>
              </a:rPr>
              <a:t>interconnection links (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800" b="1" spc="-15" baseline="-20576" dirty="0">
                <a:latin typeface="Cambria"/>
                <a:cs typeface="Cambria"/>
              </a:rPr>
              <a:t>1</a:t>
            </a:r>
            <a:r>
              <a:rPr sz="2800" b="1" spc="-10" dirty="0">
                <a:latin typeface="Cambria"/>
                <a:cs typeface="Cambria"/>
              </a:rPr>
              <a:t>, and</a:t>
            </a:r>
            <a:r>
              <a:rPr sz="2800" b="1" spc="420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w</a:t>
            </a:r>
            <a:r>
              <a:rPr sz="2800" b="1" spc="-15" baseline="-20576" dirty="0">
                <a:latin typeface="Cambria"/>
                <a:cs typeface="Cambria"/>
              </a:rPr>
              <a:t>2</a:t>
            </a:r>
            <a:r>
              <a:rPr sz="2800" spc="-10" dirty="0">
                <a:latin typeface="Cambria"/>
                <a:cs typeface="Cambria"/>
              </a:rPr>
              <a:t>) </a:t>
            </a:r>
            <a:r>
              <a:rPr sz="2800" dirty="0">
                <a:latin typeface="Cambria"/>
                <a:cs typeface="Cambria"/>
              </a:rPr>
              <a:t>as </a:t>
            </a:r>
            <a:r>
              <a:rPr sz="2800" spc="-10" dirty="0">
                <a:latin typeface="Cambria"/>
                <a:cs typeface="Cambria"/>
              </a:rPr>
              <a:t>shown 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in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Figure.</a:t>
            </a:r>
            <a:endParaRPr sz="2800" dirty="0">
              <a:latin typeface="Cambria"/>
              <a:cs typeface="Cambria"/>
            </a:endParaRPr>
          </a:p>
          <a:p>
            <a:pPr marL="252095" indent="-201930">
              <a:lnSpc>
                <a:spcPct val="100000"/>
              </a:lnSpc>
              <a:spcBef>
                <a:spcPts val="815"/>
              </a:spcBef>
              <a:buSzPct val="95000"/>
              <a:buFont typeface="Wingdings"/>
              <a:buChar char=""/>
              <a:tabLst>
                <a:tab pos="252729" algn="l"/>
              </a:tabLst>
            </a:pPr>
            <a:r>
              <a:rPr sz="2400" spc="-25" dirty="0">
                <a:latin typeface="Cambria"/>
                <a:cs typeface="Cambria"/>
              </a:rPr>
              <a:t>For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25" dirty="0">
                <a:latin typeface="Cambria"/>
                <a:cs typeface="Cambria"/>
              </a:rPr>
              <a:t>above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simple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neuron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net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architecture,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net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input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has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to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be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calculated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in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 smtClean="0">
                <a:latin typeface="Cambria"/>
                <a:cs typeface="Cambria"/>
              </a:rPr>
              <a:t>following</a:t>
            </a:r>
            <a:r>
              <a:rPr lang="en-US" sz="2400" spc="-10" dirty="0" smtClean="0">
                <a:latin typeface="Cambria"/>
                <a:cs typeface="Cambria"/>
              </a:rPr>
              <a:t> </a:t>
            </a:r>
            <a:r>
              <a:rPr sz="2400" spc="-30" dirty="0" smtClean="0">
                <a:latin typeface="Cambria"/>
                <a:cs typeface="Cambria"/>
              </a:rPr>
              <a:t>way</a:t>
            </a:r>
            <a:r>
              <a:rPr sz="2400" spc="-30" dirty="0">
                <a:latin typeface="Cambria"/>
                <a:cs typeface="Cambria"/>
              </a:rPr>
              <a:t>:</a:t>
            </a:r>
            <a:endParaRPr sz="24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Cambria"/>
              <a:cs typeface="Cambria"/>
            </a:endParaRPr>
          </a:p>
          <a:p>
            <a:pPr marL="50800" marR="332105">
              <a:lnSpc>
                <a:spcPct val="100000"/>
              </a:lnSpc>
              <a:buSzPct val="95000"/>
              <a:buFont typeface="Wingdings"/>
              <a:buChar char=""/>
              <a:tabLst>
                <a:tab pos="252729" algn="l"/>
              </a:tabLst>
            </a:pPr>
            <a:endParaRPr lang="en-US" sz="2000" spc="-25" dirty="0" smtClean="0">
              <a:latin typeface="Cambria"/>
              <a:cs typeface="Cambria"/>
            </a:endParaRPr>
          </a:p>
          <a:p>
            <a:pPr marL="50800" marR="332105">
              <a:lnSpc>
                <a:spcPct val="100000"/>
              </a:lnSpc>
              <a:buSzPct val="95000"/>
              <a:buFont typeface="Wingdings"/>
              <a:buChar char=""/>
              <a:tabLst>
                <a:tab pos="252729" algn="l"/>
              </a:tabLst>
            </a:pPr>
            <a:r>
              <a:rPr sz="2000" spc="-25" dirty="0" smtClean="0">
                <a:latin typeface="Cambria"/>
                <a:cs typeface="Cambria"/>
              </a:rPr>
              <a:t>where</a:t>
            </a:r>
            <a:r>
              <a:rPr sz="2000" spc="30" dirty="0" smtClean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x</a:t>
            </a:r>
            <a:r>
              <a:rPr sz="2025" b="1" spc="-7" baseline="-20576" dirty="0">
                <a:latin typeface="Cambria"/>
                <a:cs typeface="Cambria"/>
              </a:rPr>
              <a:t>1</a:t>
            </a:r>
            <a:r>
              <a:rPr sz="2025" b="1" spc="202" baseline="-20576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x</a:t>
            </a:r>
            <a:r>
              <a:rPr sz="2025" b="1" spc="-7" baseline="-20576" dirty="0">
                <a:latin typeface="Cambria"/>
                <a:cs typeface="Cambria"/>
              </a:rPr>
              <a:t>2</a:t>
            </a:r>
            <a:r>
              <a:rPr sz="2025" b="1" spc="427" baseline="-20576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activations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input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neurons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X</a:t>
            </a:r>
            <a:r>
              <a:rPr sz="2025" b="1" spc="-15" baseline="-20576" dirty="0">
                <a:latin typeface="Cambria"/>
                <a:cs typeface="Cambria"/>
              </a:rPr>
              <a:t>1</a:t>
            </a:r>
            <a:r>
              <a:rPr sz="2000" spc="-10" dirty="0">
                <a:latin typeface="Cambria"/>
                <a:cs typeface="Cambria"/>
              </a:rPr>
              <a:t>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and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X</a:t>
            </a:r>
            <a:r>
              <a:rPr sz="2025" b="1" spc="-15" baseline="-20576" dirty="0">
                <a:latin typeface="Cambria"/>
                <a:cs typeface="Cambria"/>
              </a:rPr>
              <a:t>2</a:t>
            </a:r>
            <a:r>
              <a:rPr sz="2025" b="1" spc="232" baseline="-20576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, </a:t>
            </a:r>
            <a:r>
              <a:rPr sz="2000" spc="-10" dirty="0">
                <a:latin typeface="Cambria"/>
                <a:cs typeface="Cambria"/>
              </a:rPr>
              <a:t>i.e.,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output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input </a:t>
            </a:r>
            <a:r>
              <a:rPr sz="2000" spc="-5" dirty="0">
                <a:latin typeface="Cambria"/>
                <a:cs typeface="Cambria"/>
              </a:rPr>
              <a:t> signals.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output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b="1" i="1" spc="-5" dirty="0">
                <a:latin typeface="Cambria"/>
                <a:cs typeface="Cambria"/>
              </a:rPr>
              <a:t>y</a:t>
            </a:r>
            <a:r>
              <a:rPr sz="2000" b="1" i="1" spc="10" dirty="0">
                <a:latin typeface="Cambria"/>
                <a:cs typeface="Cambria"/>
              </a:rPr>
              <a:t> </a:t>
            </a:r>
            <a:r>
              <a:rPr sz="2000" i="1" spc="-5" dirty="0">
                <a:latin typeface="Cambria"/>
                <a:cs typeface="Cambria"/>
              </a:rPr>
              <a:t>of</a:t>
            </a:r>
            <a:r>
              <a:rPr sz="2000" i="1" spc="10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the</a:t>
            </a:r>
            <a:r>
              <a:rPr sz="2000" i="1" spc="-5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Cambria"/>
                <a:cs typeface="Cambria"/>
              </a:rPr>
              <a:t>output</a:t>
            </a:r>
            <a:r>
              <a:rPr sz="2000" i="1" spc="25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neuron</a:t>
            </a:r>
            <a:r>
              <a:rPr sz="2000" i="1" spc="70" dirty="0">
                <a:latin typeface="Cambria"/>
                <a:cs typeface="Cambria"/>
              </a:rPr>
              <a:t> </a:t>
            </a:r>
            <a:r>
              <a:rPr sz="2000" b="1" i="1" spc="-5" dirty="0">
                <a:latin typeface="Cambria"/>
                <a:cs typeface="Cambria"/>
              </a:rPr>
              <a:t>Y</a:t>
            </a:r>
            <a:r>
              <a:rPr sz="2000" b="1" i="1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can</a:t>
            </a:r>
            <a:r>
              <a:rPr sz="2000" i="1" spc="10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Cambria"/>
                <a:cs typeface="Cambria"/>
              </a:rPr>
              <a:t>be</a:t>
            </a:r>
            <a:r>
              <a:rPr sz="2000" i="1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obtained</a:t>
            </a:r>
            <a:r>
              <a:rPr sz="2000" i="1" spc="65" dirty="0">
                <a:latin typeface="Cambria"/>
                <a:cs typeface="Cambria"/>
              </a:rPr>
              <a:t> </a:t>
            </a:r>
            <a:r>
              <a:rPr sz="2000" i="1" spc="-25" dirty="0">
                <a:latin typeface="Cambria"/>
                <a:cs typeface="Cambria"/>
              </a:rPr>
              <a:t>by</a:t>
            </a:r>
            <a:r>
              <a:rPr sz="2000" i="1" spc="15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Cambria"/>
                <a:cs typeface="Cambria"/>
              </a:rPr>
              <a:t>applying</a:t>
            </a:r>
            <a:r>
              <a:rPr sz="2000" i="1" spc="60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Cambria"/>
                <a:cs typeface="Cambria"/>
              </a:rPr>
              <a:t>activations</a:t>
            </a:r>
            <a:r>
              <a:rPr sz="2000" i="1" spc="5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over</a:t>
            </a:r>
            <a:r>
              <a:rPr sz="2000" i="1" spc="20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the</a:t>
            </a:r>
            <a:r>
              <a:rPr sz="2000" i="1" spc="-5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net </a:t>
            </a:r>
            <a:r>
              <a:rPr sz="2000" i="1" spc="-430" dirty="0">
                <a:latin typeface="Cambria"/>
                <a:cs typeface="Cambria"/>
              </a:rPr>
              <a:t> </a:t>
            </a:r>
            <a:r>
              <a:rPr sz="2000" i="1" spc="-5" dirty="0">
                <a:latin typeface="Cambria"/>
                <a:cs typeface="Cambria"/>
              </a:rPr>
              <a:t>input,</a:t>
            </a:r>
            <a:r>
              <a:rPr sz="2000" i="1" spc="20" dirty="0">
                <a:latin typeface="Cambria"/>
                <a:cs typeface="Cambria"/>
              </a:rPr>
              <a:t> </a:t>
            </a:r>
            <a:r>
              <a:rPr sz="2000" i="1" spc="-5" dirty="0">
                <a:latin typeface="Cambria"/>
                <a:cs typeface="Cambria"/>
              </a:rPr>
              <a:t>i.e.,</a:t>
            </a:r>
            <a:r>
              <a:rPr sz="2000" i="1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the</a:t>
            </a:r>
            <a:r>
              <a:rPr sz="2000" i="1" spc="-10" dirty="0">
                <a:latin typeface="Cambria"/>
                <a:cs typeface="Cambria"/>
              </a:rPr>
              <a:t> </a:t>
            </a:r>
            <a:r>
              <a:rPr sz="2000" i="1" spc="-15" dirty="0">
                <a:latin typeface="Cambria"/>
                <a:cs typeface="Cambria"/>
              </a:rPr>
              <a:t>function</a:t>
            </a:r>
            <a:r>
              <a:rPr sz="2000" i="1" spc="10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of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input:</a:t>
            </a:r>
            <a:endParaRPr sz="2000" dirty="0">
              <a:latin typeface="Cambria"/>
              <a:cs typeface="Cambria"/>
            </a:endParaRPr>
          </a:p>
          <a:p>
            <a:pPr marL="3251200">
              <a:lnSpc>
                <a:spcPct val="100000"/>
              </a:lnSpc>
            </a:pPr>
            <a:r>
              <a:rPr sz="2000" b="1" i="1" spc="-5" dirty="0">
                <a:latin typeface="Cambria"/>
                <a:cs typeface="Cambria"/>
              </a:rPr>
              <a:t>y</a:t>
            </a:r>
            <a:r>
              <a:rPr sz="2000" b="1" i="1" spc="-30" dirty="0">
                <a:latin typeface="Cambria"/>
                <a:cs typeface="Cambria"/>
              </a:rPr>
              <a:t> </a:t>
            </a:r>
            <a:r>
              <a:rPr sz="2000" b="1" i="1" spc="-5" dirty="0">
                <a:latin typeface="Cambria"/>
                <a:cs typeface="Cambria"/>
              </a:rPr>
              <a:t>=</a:t>
            </a:r>
            <a:r>
              <a:rPr sz="2000" b="1" i="1" spc="-35" dirty="0">
                <a:latin typeface="Cambria"/>
                <a:cs typeface="Cambria"/>
              </a:rPr>
              <a:t> </a:t>
            </a:r>
            <a:r>
              <a:rPr sz="2000" b="1" i="1" spc="-5" dirty="0">
                <a:latin typeface="Cambria"/>
                <a:cs typeface="Cambria"/>
              </a:rPr>
              <a:t>f(y</a:t>
            </a:r>
            <a:r>
              <a:rPr sz="2025" b="1" i="1" spc="-7" baseline="-20576" dirty="0">
                <a:latin typeface="Cambria"/>
                <a:cs typeface="Cambria"/>
              </a:rPr>
              <a:t>in</a:t>
            </a:r>
            <a:r>
              <a:rPr sz="2000" b="1" i="1" spc="-5" dirty="0">
                <a:latin typeface="Cambria"/>
                <a:cs typeface="Cambria"/>
              </a:rPr>
              <a:t>)</a:t>
            </a:r>
            <a:endParaRPr sz="2000" dirty="0">
              <a:latin typeface="Cambria"/>
              <a:cs typeface="Cambria"/>
            </a:endParaRPr>
          </a:p>
          <a:p>
            <a:pPr marL="32512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ambria"/>
                <a:cs typeface="Cambria"/>
              </a:rPr>
              <a:t>Output=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Function</a:t>
            </a:r>
            <a:r>
              <a:rPr sz="2000" b="1" spc="3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(net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input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calculated)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15200"/>
            <a:ext cx="5416296" cy="646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1108405"/>
            <a:ext cx="2214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latin typeface="Cambria"/>
                <a:cs typeface="Cambria"/>
              </a:rPr>
              <a:t>First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1011" y="1136300"/>
            <a:ext cx="85725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b="1" dirty="0"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7458" y="1790980"/>
            <a:ext cx="10584942" cy="8343620"/>
            <a:chOff x="2039111" y="999744"/>
            <a:chExt cx="9644380" cy="56876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0919" y="999744"/>
              <a:ext cx="1676400" cy="6522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8376" y="1030224"/>
              <a:ext cx="4837176" cy="1030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3615" y="2066544"/>
              <a:ext cx="4849368" cy="2880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6035040"/>
              <a:ext cx="6632448" cy="6522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0655" y="3898392"/>
              <a:ext cx="3785616" cy="21610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9111" y="1612392"/>
              <a:ext cx="2599943" cy="21061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1108405"/>
            <a:ext cx="2214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latin typeface="Cambria"/>
                <a:cs typeface="Cambria"/>
              </a:rPr>
              <a:t>First</a:t>
            </a:r>
            <a:r>
              <a:rPr sz="2400" b="1" spc="-4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1011" y="1136300"/>
            <a:ext cx="85725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b="1" dirty="0"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99924" y="936547"/>
            <a:ext cx="8641080" cy="3152140"/>
            <a:chOff x="3550920" y="859536"/>
            <a:chExt cx="8641080" cy="31521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0920" y="999744"/>
              <a:ext cx="1676400" cy="6522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6" y="859536"/>
              <a:ext cx="6745224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536" y="1731263"/>
              <a:ext cx="6537959" cy="22799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49489" y="4971366"/>
            <a:ext cx="6042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mbria"/>
                <a:cs typeface="Cambria"/>
              </a:rPr>
              <a:t>For </a:t>
            </a:r>
            <a:r>
              <a:rPr sz="2400" spc="-5" dirty="0">
                <a:latin typeface="Cambria"/>
                <a:cs typeface="Cambria"/>
              </a:rPr>
              <a:t>this </a:t>
            </a:r>
            <a:r>
              <a:rPr sz="2400" spc="-10" dirty="0">
                <a:latin typeface="Cambria"/>
                <a:cs typeface="Cambria"/>
              </a:rPr>
              <a:t>weight, </a:t>
            </a:r>
            <a:r>
              <a:rPr sz="2400" dirty="0">
                <a:latin typeface="Cambria"/>
                <a:cs typeface="Cambria"/>
              </a:rPr>
              <a:t>it is possible </a:t>
            </a:r>
            <a:r>
              <a:rPr sz="2400" spc="-10" dirty="0">
                <a:latin typeface="Cambria"/>
                <a:cs typeface="Cambria"/>
              </a:rPr>
              <a:t>to </a:t>
            </a:r>
            <a:r>
              <a:rPr sz="2400" spc="-5" dirty="0">
                <a:latin typeface="Cambria"/>
                <a:cs typeface="Cambria"/>
              </a:rPr>
              <a:t>get the desired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output. </a:t>
            </a:r>
            <a:r>
              <a:rPr sz="2400" spc="-5" dirty="0">
                <a:latin typeface="Cambria"/>
                <a:cs typeface="Cambria"/>
              </a:rPr>
              <a:t>Hence,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52144" y="1725166"/>
            <a:ext cx="10195813" cy="8628364"/>
            <a:chOff x="1152144" y="1725167"/>
            <a:chExt cx="10195813" cy="509968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6784" y="4489702"/>
              <a:ext cx="3544824" cy="23286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90687" y="4483607"/>
              <a:ext cx="3557270" cy="2341245"/>
            </a:xfrm>
            <a:custGeom>
              <a:avLst/>
              <a:gdLst/>
              <a:ahLst/>
              <a:cxnLst/>
              <a:rect l="l" t="t" r="r" b="b"/>
              <a:pathLst>
                <a:path w="3557270" h="2341245">
                  <a:moveTo>
                    <a:pt x="0" y="2340864"/>
                  </a:moveTo>
                  <a:lnTo>
                    <a:pt x="3557015" y="2340864"/>
                  </a:lnTo>
                  <a:lnTo>
                    <a:pt x="3557015" y="0"/>
                  </a:lnTo>
                  <a:lnTo>
                    <a:pt x="0" y="0"/>
                  </a:lnTo>
                  <a:lnTo>
                    <a:pt x="0" y="23408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2144" y="3977639"/>
              <a:ext cx="3883152" cy="21640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6360" y="1725167"/>
              <a:ext cx="2962655" cy="20939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1108405"/>
            <a:ext cx="2645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latin typeface="Cambria"/>
                <a:cs typeface="Cambria"/>
              </a:rPr>
              <a:t>Second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9952" y="1027175"/>
            <a:ext cx="10393680" cy="5565775"/>
            <a:chOff x="1139952" y="1027175"/>
            <a:chExt cx="10393680" cy="55657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19" y="1054607"/>
              <a:ext cx="1551431" cy="5242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5808" y="1027175"/>
              <a:ext cx="4687824" cy="9784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4096" y="2048255"/>
              <a:ext cx="4654296" cy="2770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3191" y="5940552"/>
              <a:ext cx="7043927" cy="652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952" y="3892296"/>
              <a:ext cx="4315968" cy="220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2288" y="1716023"/>
              <a:ext cx="2962656" cy="2093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1108405"/>
            <a:ext cx="2645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latin typeface="Cambria"/>
                <a:cs typeface="Cambria"/>
              </a:rPr>
              <a:t>Second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Function: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4320" y="886967"/>
            <a:ext cx="7806055" cy="3481070"/>
            <a:chOff x="4084320" y="886967"/>
            <a:chExt cx="7806055" cy="34810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20" y="1054607"/>
              <a:ext cx="1551431" cy="5242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6312" y="886967"/>
              <a:ext cx="5583936" cy="11186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5455" y="2036063"/>
              <a:ext cx="5574792" cy="23317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26453" y="4416374"/>
            <a:ext cx="50044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mbria"/>
                <a:cs typeface="Cambria"/>
              </a:rPr>
              <a:t>For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this</a:t>
            </a:r>
            <a:r>
              <a:rPr sz="2400" spc="-10" dirty="0">
                <a:latin typeface="Cambria"/>
                <a:cs typeface="Cambria"/>
              </a:rPr>
              <a:t> weight,</a:t>
            </a:r>
            <a:r>
              <a:rPr sz="2400" dirty="0">
                <a:latin typeface="Cambria"/>
                <a:cs typeface="Cambria"/>
              </a:rPr>
              <a:t> it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possible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to</a:t>
            </a:r>
            <a:r>
              <a:rPr sz="2400" spc="-5" dirty="0">
                <a:latin typeface="Cambria"/>
                <a:cs typeface="Cambria"/>
              </a:rPr>
              <a:t> get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mbria"/>
                <a:cs typeface="Cambria"/>
              </a:rPr>
              <a:t>desired </a:t>
            </a:r>
            <a:r>
              <a:rPr sz="2400" dirty="0">
                <a:latin typeface="Cambria"/>
                <a:cs typeface="Cambria"/>
              </a:rPr>
              <a:t>output.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Hence,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27760" y="1716023"/>
            <a:ext cx="9354820" cy="4977765"/>
            <a:chOff x="1127760" y="1716023"/>
            <a:chExt cx="9354820" cy="497776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440" y="5172455"/>
              <a:ext cx="2770631" cy="15209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760" y="4029455"/>
              <a:ext cx="4312920" cy="220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2288" y="1716023"/>
              <a:ext cx="2962656" cy="20939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0833" y="983548"/>
            <a:ext cx="2436495" cy="100774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latin typeface="Cambria"/>
                <a:cs typeface="Cambria"/>
              </a:rPr>
              <a:t>Third</a:t>
            </a:r>
            <a:r>
              <a:rPr sz="2400" b="1" spc="-5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Function: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truth table</a:t>
            </a:r>
            <a:r>
              <a:rPr sz="2400" spc="-4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44111" y="1152144"/>
            <a:ext cx="1542288" cy="4297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24711" y="2048255"/>
            <a:ext cx="4563110" cy="4474845"/>
            <a:chOff x="1124711" y="2048255"/>
            <a:chExt cx="4563110" cy="447484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503" y="2048255"/>
              <a:ext cx="3794760" cy="1990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711" y="4075176"/>
              <a:ext cx="4562856" cy="24475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72833" y="924001"/>
            <a:ext cx="371982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Cambria"/>
                <a:cs typeface="Cambria"/>
              </a:rPr>
              <a:t>Here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the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input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is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calculated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as,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5016" y="2334767"/>
            <a:ext cx="4669535" cy="194157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608064" y="1243583"/>
            <a:ext cx="4666615" cy="1036319"/>
            <a:chOff x="6608064" y="1243583"/>
            <a:chExt cx="4666615" cy="1036319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7560" y="1243583"/>
              <a:ext cx="2651759" cy="5394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8064" y="1667255"/>
              <a:ext cx="4666487" cy="61264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4391" y="4386071"/>
            <a:ext cx="5483352" cy="1850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5751" y="24333"/>
            <a:ext cx="9029700" cy="1123315"/>
            <a:chOff x="1825751" y="24333"/>
            <a:chExt cx="902970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24333"/>
              <a:ext cx="7776718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6735" y="24333"/>
              <a:ext cx="860869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1808" y="24333"/>
              <a:ext cx="1723390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1567" y="162305"/>
            <a:ext cx="83673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155" dirty="0">
                <a:solidFill>
                  <a:srgbClr val="0000FF"/>
                </a:solidFill>
                <a:latin typeface="Cambria"/>
                <a:cs typeface="Cambria"/>
              </a:rPr>
              <a:t>DESIGN</a:t>
            </a:r>
            <a:r>
              <a:rPr sz="4000" b="1" spc="38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MP</a:t>
            </a:r>
            <a:r>
              <a:rPr sz="4000" b="1" spc="3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35" dirty="0">
                <a:solidFill>
                  <a:srgbClr val="0000FF"/>
                </a:solidFill>
                <a:latin typeface="Cambria"/>
                <a:cs typeface="Cambria"/>
              </a:rPr>
              <a:t>NEURON</a:t>
            </a:r>
            <a:r>
              <a:rPr sz="4000" b="1" spc="409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60" dirty="0">
                <a:solidFill>
                  <a:srgbClr val="0000FF"/>
                </a:solidFill>
                <a:latin typeface="Cambria"/>
                <a:cs typeface="Cambria"/>
              </a:rPr>
              <a:t>MODEL-</a:t>
            </a:r>
            <a:r>
              <a:rPr sz="4000" b="1" spc="160" dirty="0">
                <a:latin typeface="Cambria"/>
                <a:cs typeface="Cambria"/>
              </a:rPr>
              <a:t>XOR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20823" y="1267967"/>
            <a:ext cx="8132064" cy="2359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1679" y="4163567"/>
            <a:ext cx="8305800" cy="26944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1238" y="3750386"/>
            <a:ext cx="39522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0" dirty="0">
                <a:latin typeface="Cambria"/>
                <a:cs typeface="Cambria"/>
              </a:rPr>
              <a:t>Finally,</a:t>
            </a:r>
            <a:r>
              <a:rPr sz="2000" spc="-2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MP</a:t>
            </a:r>
            <a:r>
              <a:rPr sz="2000" spc="-2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Neuron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network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for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b="1" spc="-30" dirty="0">
                <a:latin typeface="Cambria"/>
                <a:cs typeface="Cambria"/>
              </a:rPr>
              <a:t>XOR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4127" y="24333"/>
            <a:ext cx="7666990" cy="1123315"/>
            <a:chOff x="1024127" y="24333"/>
            <a:chExt cx="766699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7" y="24333"/>
              <a:ext cx="5158486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880" y="24333"/>
              <a:ext cx="860869" cy="1122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951" y="24333"/>
              <a:ext cx="2979166" cy="11229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0833" y="162305"/>
            <a:ext cx="70021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27070" algn="l"/>
              </a:tabLst>
            </a:pPr>
            <a:r>
              <a:rPr sz="4000" b="1" spc="90" dirty="0">
                <a:solidFill>
                  <a:srgbClr val="0000FF"/>
                </a:solidFill>
                <a:latin typeface="Cambria"/>
                <a:cs typeface="Cambria"/>
              </a:rPr>
              <a:t>LIMITATION	</a:t>
            </a:r>
            <a:r>
              <a:rPr sz="4000" b="1" spc="95" dirty="0">
                <a:solidFill>
                  <a:srgbClr val="0000FF"/>
                </a:solidFill>
                <a:latin typeface="Cambria"/>
                <a:cs typeface="Cambria"/>
              </a:rPr>
              <a:t>OF</a:t>
            </a:r>
            <a:r>
              <a:rPr sz="4000" b="1" spc="3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40" dirty="0">
                <a:solidFill>
                  <a:srgbClr val="0000FF"/>
                </a:solidFill>
                <a:latin typeface="Cambria"/>
                <a:cs typeface="Cambria"/>
              </a:rPr>
              <a:t>M-P</a:t>
            </a:r>
            <a:r>
              <a:rPr sz="40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000" b="1" spc="150" dirty="0">
                <a:solidFill>
                  <a:srgbClr val="0000FF"/>
                </a:solidFill>
                <a:latin typeface="Cambria"/>
                <a:cs typeface="Cambria"/>
              </a:rPr>
              <a:t>MODEL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727" y="765857"/>
            <a:ext cx="9511030" cy="288544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"/>
                <a:cs typeface="Cambria"/>
              </a:rPr>
              <a:t>Can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only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deal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binary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binary</a:t>
            </a:r>
            <a:r>
              <a:rPr sz="2400" spc="-4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output.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mbria"/>
                <a:cs typeface="Cambria"/>
              </a:rPr>
              <a:t>Can’t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work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real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life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like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years,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price,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age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etc.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"/>
                <a:cs typeface="Cambria"/>
              </a:rPr>
              <a:t>Considers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all</a:t>
            </a:r>
            <a:r>
              <a:rPr sz="2400" spc="-10" dirty="0">
                <a:latin typeface="Cambria"/>
                <a:cs typeface="Cambria"/>
              </a:rPr>
              <a:t> weights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equal</a:t>
            </a:r>
            <a:endParaRPr sz="2400">
              <a:latin typeface="Cambria"/>
              <a:cs typeface="Cambria"/>
            </a:endParaRPr>
          </a:p>
          <a:p>
            <a:pPr marL="241300" marR="5080" indent="-228600">
              <a:lnSpc>
                <a:spcPct val="110100"/>
              </a:lnSpc>
              <a:spcBef>
                <a:spcPts val="72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mbria"/>
                <a:cs typeface="Cambria"/>
              </a:rPr>
              <a:t>Using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those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approach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20" dirty="0">
                <a:latin typeface="Cambria"/>
                <a:cs typeface="Cambria"/>
              </a:rPr>
              <a:t>we</a:t>
            </a:r>
            <a:r>
              <a:rPr sz="2400" dirty="0">
                <a:latin typeface="Cambria"/>
                <a:cs typeface="Cambria"/>
              </a:rPr>
              <a:t> can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concentrate</a:t>
            </a:r>
            <a:r>
              <a:rPr sz="2400" spc="-5" dirty="0">
                <a:latin typeface="Cambria"/>
                <a:cs typeface="Cambria"/>
              </a:rPr>
              <a:t> neuron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models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for only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those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problems that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linearly</a:t>
            </a:r>
            <a:r>
              <a:rPr sz="2400" spc="-3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separable.</a:t>
            </a:r>
            <a:endParaRPr sz="2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75" dirty="0">
                <a:latin typeface="Cambria"/>
                <a:cs typeface="Cambria"/>
              </a:rPr>
              <a:t>We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are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just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calculating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threshold</a:t>
            </a:r>
            <a:r>
              <a:rPr sz="2400" spc="1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values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ourselves.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834384"/>
            <a:ext cx="12192000" cy="2280285"/>
            <a:chOff x="0" y="3834384"/>
            <a:chExt cx="12192000" cy="22802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63568"/>
              <a:ext cx="5227319" cy="13624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9511" y="3834384"/>
              <a:ext cx="6952488" cy="22799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123520"/>
            <a:ext cx="2821940" cy="80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100" spc="155" dirty="0">
                <a:solidFill>
                  <a:srgbClr val="2A1A00"/>
                </a:solidFill>
              </a:rPr>
              <a:t>OVERVIEW</a:t>
            </a:r>
            <a:endParaRPr sz="5100"/>
          </a:p>
        </p:txBody>
      </p:sp>
      <p:grpSp>
        <p:nvGrpSpPr>
          <p:cNvPr id="3" name="object 3"/>
          <p:cNvGrpSpPr/>
          <p:nvPr/>
        </p:nvGrpSpPr>
        <p:grpSpPr>
          <a:xfrm>
            <a:off x="1063752" y="880910"/>
            <a:ext cx="3037205" cy="791210"/>
            <a:chOff x="1063752" y="880910"/>
            <a:chExt cx="3037205" cy="791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908265"/>
              <a:ext cx="568248" cy="7419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12" y="880910"/>
              <a:ext cx="1336421" cy="790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8944" y="880910"/>
              <a:ext cx="1881885" cy="7907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60728" y="832503"/>
            <a:ext cx="5251450" cy="217170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15"/>
              </a:spcBef>
              <a:buClr>
                <a:srgbClr val="2A1A00"/>
              </a:buClr>
              <a:buFont typeface="Arial MT"/>
              <a:buChar char="•"/>
              <a:tabLst>
                <a:tab pos="241935" algn="l"/>
              </a:tabLst>
            </a:pPr>
            <a:r>
              <a:rPr sz="2800" b="1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2800" b="1" spc="-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mbria"/>
                <a:cs typeface="Cambria"/>
              </a:rPr>
              <a:t>Network</a:t>
            </a:r>
            <a:endParaRPr sz="28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9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600" spc="-5" dirty="0">
                <a:latin typeface="Cambria"/>
                <a:cs typeface="Cambria"/>
              </a:rPr>
              <a:t>Theory</a:t>
            </a:r>
            <a:endParaRPr sz="26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35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600" spc="-10" dirty="0">
                <a:latin typeface="Cambria"/>
                <a:cs typeface="Cambria"/>
              </a:rPr>
              <a:t>Flowchart </a:t>
            </a:r>
            <a:r>
              <a:rPr sz="2600" spc="-5" dirty="0">
                <a:latin typeface="Cambria"/>
                <a:cs typeface="Cambria"/>
              </a:rPr>
              <a:t>of</a:t>
            </a:r>
            <a:r>
              <a:rPr sz="2600" spc="-20" dirty="0">
                <a:latin typeface="Cambria"/>
                <a:cs typeface="Cambria"/>
              </a:rPr>
              <a:t> </a:t>
            </a:r>
            <a:r>
              <a:rPr sz="2600" spc="-25" dirty="0">
                <a:latin typeface="Cambria"/>
                <a:cs typeface="Cambria"/>
              </a:rPr>
              <a:t>Training</a:t>
            </a:r>
            <a:r>
              <a:rPr sz="2600" spc="25" dirty="0">
                <a:latin typeface="Cambria"/>
                <a:cs typeface="Cambria"/>
              </a:rPr>
              <a:t> </a:t>
            </a:r>
            <a:r>
              <a:rPr sz="2600" spc="-10" dirty="0">
                <a:latin typeface="Cambria"/>
                <a:cs typeface="Cambria"/>
              </a:rPr>
              <a:t>Algorithm</a:t>
            </a:r>
            <a:endParaRPr sz="2600">
              <a:latin typeface="Cambria"/>
              <a:cs typeface="Cambria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Trebuchet MS"/>
              <a:buChar char="–"/>
              <a:tabLst>
                <a:tab pos="699135" algn="l"/>
              </a:tabLst>
            </a:pPr>
            <a:r>
              <a:rPr sz="2600" spc="-30" dirty="0">
                <a:latin typeface="Cambria"/>
                <a:cs typeface="Cambria"/>
              </a:rPr>
              <a:t>Training</a:t>
            </a:r>
            <a:r>
              <a:rPr sz="2600" spc="10" dirty="0">
                <a:latin typeface="Cambria"/>
                <a:cs typeface="Cambria"/>
              </a:rPr>
              <a:t> </a:t>
            </a:r>
            <a:r>
              <a:rPr sz="2600" spc="-5" dirty="0">
                <a:latin typeface="Cambria"/>
                <a:cs typeface="Cambria"/>
              </a:rPr>
              <a:t>algorithm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0"/>
            <a:ext cx="7374890" cy="1144905"/>
            <a:chOff x="1045463" y="0"/>
            <a:chExt cx="7374890" cy="1144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463" y="0"/>
              <a:ext cx="2275078" cy="11443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296" y="0"/>
              <a:ext cx="3613277" cy="11443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2" y="0"/>
              <a:ext cx="940104" cy="1144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0072" y="42621"/>
              <a:ext cx="2509774" cy="10163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8458" y="66801"/>
            <a:ext cx="67081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spc="130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400" b="1" spc="37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400" b="1" spc="15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3600" b="1" spc="150" dirty="0">
                <a:latin typeface="Cambria"/>
                <a:cs typeface="Cambria"/>
              </a:rPr>
              <a:t>THEORY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209" y="1600200"/>
            <a:ext cx="10499725" cy="859235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3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mbria"/>
                <a:cs typeface="Cambria"/>
              </a:rPr>
              <a:t>Donald</a:t>
            </a:r>
            <a:r>
              <a:rPr sz="2800" b="1" spc="30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Hebb</a:t>
            </a:r>
            <a:r>
              <a:rPr sz="2800" b="1" spc="28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stated</a:t>
            </a:r>
            <a:r>
              <a:rPr sz="2800" spc="27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1949</a:t>
            </a:r>
            <a:r>
              <a:rPr sz="2800" b="1" spc="28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that</a:t>
            </a:r>
            <a:r>
              <a:rPr sz="2800" spc="29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26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29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brain,</a:t>
            </a:r>
            <a:r>
              <a:rPr sz="2800" spc="27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29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learning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26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performed</a:t>
            </a:r>
            <a:r>
              <a:rPr sz="2800" spc="275" dirty="0">
                <a:latin typeface="Cambria"/>
                <a:cs typeface="Cambria"/>
              </a:rPr>
              <a:t> </a:t>
            </a:r>
            <a:r>
              <a:rPr sz="2800" spc="-20" dirty="0" smtClean="0">
                <a:latin typeface="Cambria"/>
                <a:cs typeface="Cambria"/>
              </a:rPr>
              <a:t>by</a:t>
            </a:r>
            <a:r>
              <a:rPr lang="en-US" sz="2800" spc="-20" dirty="0" smtClean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the </a:t>
            </a:r>
            <a:r>
              <a:rPr sz="2800" spc="-5" dirty="0">
                <a:latin typeface="Cambria"/>
                <a:cs typeface="Cambria"/>
              </a:rPr>
              <a:t>change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5" dirty="0">
                <a:latin typeface="Cambria"/>
                <a:cs typeface="Cambria"/>
              </a:rPr>
              <a:t> the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b="1" spc="-10" dirty="0">
                <a:latin typeface="Cambria"/>
                <a:cs typeface="Cambria"/>
              </a:rPr>
              <a:t>synaptic</a:t>
            </a:r>
            <a:r>
              <a:rPr sz="2800" b="1" spc="5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gap</a:t>
            </a:r>
            <a:r>
              <a:rPr sz="2800" spc="-5" dirty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2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b="1" spc="-5" dirty="0">
                <a:latin typeface="Cambria"/>
                <a:cs typeface="Cambria"/>
              </a:rPr>
              <a:t>Hebb</a:t>
            </a:r>
            <a:r>
              <a:rPr sz="3200" b="1" spc="180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explained</a:t>
            </a:r>
            <a:r>
              <a:rPr sz="3200" b="1" spc="190" dirty="0">
                <a:latin typeface="Cambria"/>
                <a:cs typeface="Cambria"/>
              </a:rPr>
              <a:t> </a:t>
            </a:r>
            <a:r>
              <a:rPr sz="3200" b="1" dirty="0">
                <a:latin typeface="Cambria"/>
                <a:cs typeface="Cambria"/>
              </a:rPr>
              <a:t>it</a:t>
            </a:r>
            <a:r>
              <a:rPr sz="3200" b="1" i="1" dirty="0">
                <a:latin typeface="Cambria"/>
                <a:cs typeface="Cambria"/>
              </a:rPr>
              <a:t>:“When</a:t>
            </a:r>
            <a:r>
              <a:rPr sz="3200" b="1" i="1" spc="215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an</a:t>
            </a:r>
            <a:r>
              <a:rPr sz="3200" b="1" i="1" spc="175" dirty="0">
                <a:latin typeface="Cambria"/>
                <a:cs typeface="Cambria"/>
              </a:rPr>
              <a:t> </a:t>
            </a:r>
            <a:r>
              <a:rPr sz="3200" b="1" i="1" spc="-10" dirty="0">
                <a:latin typeface="Cambria"/>
                <a:cs typeface="Cambria"/>
              </a:rPr>
              <a:t>axon</a:t>
            </a:r>
            <a:r>
              <a:rPr sz="3200" b="1" i="1" spc="185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of</a:t>
            </a:r>
            <a:r>
              <a:rPr sz="3200" b="1" i="1" spc="185" dirty="0">
                <a:latin typeface="Cambria"/>
                <a:cs typeface="Cambria"/>
              </a:rPr>
              <a:t> </a:t>
            </a:r>
            <a:r>
              <a:rPr sz="3200" b="1" i="1" spc="-15" dirty="0">
                <a:latin typeface="Cambria"/>
                <a:cs typeface="Cambria"/>
              </a:rPr>
              <a:t>cell</a:t>
            </a:r>
            <a:r>
              <a:rPr sz="3200" b="1" i="1" spc="195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A</a:t>
            </a:r>
            <a:r>
              <a:rPr sz="3200" b="1" i="1" spc="18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is</a:t>
            </a:r>
            <a:r>
              <a:rPr sz="3200" b="1" i="1" spc="185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near</a:t>
            </a:r>
            <a:r>
              <a:rPr sz="3200" b="1" i="1" spc="17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enough</a:t>
            </a:r>
            <a:r>
              <a:rPr sz="3200" b="1" i="1" spc="190" dirty="0">
                <a:latin typeface="Cambria"/>
                <a:cs typeface="Cambria"/>
              </a:rPr>
              <a:t> </a:t>
            </a:r>
            <a:r>
              <a:rPr sz="3200" b="1" i="1" spc="-10" dirty="0">
                <a:latin typeface="Cambria"/>
                <a:cs typeface="Cambria"/>
              </a:rPr>
              <a:t>to</a:t>
            </a:r>
            <a:r>
              <a:rPr sz="3200" b="1" i="1" spc="170" dirty="0">
                <a:latin typeface="Cambria"/>
                <a:cs typeface="Cambria"/>
              </a:rPr>
              <a:t> </a:t>
            </a:r>
            <a:r>
              <a:rPr sz="3200" b="1" i="1" spc="-15" dirty="0">
                <a:latin typeface="Cambria"/>
                <a:cs typeface="Cambria"/>
              </a:rPr>
              <a:t>excite</a:t>
            </a:r>
            <a:r>
              <a:rPr sz="3200" b="1" i="1" spc="190" dirty="0">
                <a:latin typeface="Cambria"/>
                <a:cs typeface="Cambria"/>
              </a:rPr>
              <a:t> </a:t>
            </a:r>
            <a:r>
              <a:rPr sz="3200" b="1" i="1" spc="-15" dirty="0">
                <a:latin typeface="Cambria"/>
                <a:cs typeface="Cambria"/>
              </a:rPr>
              <a:t>cell</a:t>
            </a:r>
            <a:r>
              <a:rPr sz="3200" b="1" i="1" spc="200" dirty="0">
                <a:latin typeface="Cambria"/>
                <a:cs typeface="Cambria"/>
              </a:rPr>
              <a:t> </a:t>
            </a:r>
            <a:r>
              <a:rPr sz="3200" b="1" i="1" spc="5" dirty="0">
                <a:latin typeface="Cambria"/>
                <a:cs typeface="Cambria"/>
              </a:rPr>
              <a:t>B,</a:t>
            </a:r>
            <a:r>
              <a:rPr sz="3200" b="1" i="1" spc="165" dirty="0">
                <a:latin typeface="Cambria"/>
                <a:cs typeface="Cambria"/>
              </a:rPr>
              <a:t> </a:t>
            </a:r>
            <a:r>
              <a:rPr sz="3200" b="1" i="1" dirty="0" smtClean="0">
                <a:latin typeface="Cambria"/>
                <a:cs typeface="Cambria"/>
              </a:rPr>
              <a:t>and</a:t>
            </a:r>
            <a:r>
              <a:rPr lang="en-US" sz="3200" b="1" i="1" dirty="0" smtClean="0">
                <a:latin typeface="Cambria"/>
                <a:cs typeface="Cambria"/>
              </a:rPr>
              <a:t> </a:t>
            </a:r>
            <a:r>
              <a:rPr sz="3200" b="1" i="1" spc="-5" dirty="0" smtClean="0">
                <a:latin typeface="Cambria"/>
                <a:cs typeface="Cambria"/>
              </a:rPr>
              <a:t>repeatedly</a:t>
            </a:r>
            <a:r>
              <a:rPr sz="3200" b="1" i="1" dirty="0" smtClean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or</a:t>
            </a:r>
            <a:r>
              <a:rPr sz="3200" b="1" i="1" spc="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permanently</a:t>
            </a:r>
            <a:r>
              <a:rPr sz="3200" b="1" i="1" dirty="0">
                <a:latin typeface="Cambria"/>
                <a:cs typeface="Cambria"/>
              </a:rPr>
              <a:t> </a:t>
            </a:r>
            <a:r>
              <a:rPr sz="3200" b="1" i="1" spc="-20" dirty="0">
                <a:latin typeface="Cambria"/>
                <a:cs typeface="Cambria"/>
              </a:rPr>
              <a:t>takes</a:t>
            </a:r>
            <a:r>
              <a:rPr sz="3200" b="1" i="1" spc="-1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place</a:t>
            </a:r>
            <a:r>
              <a:rPr sz="3200" b="1" i="1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in</a:t>
            </a:r>
            <a:r>
              <a:rPr sz="3200" b="1" i="1" dirty="0">
                <a:latin typeface="Cambria"/>
                <a:cs typeface="Cambria"/>
              </a:rPr>
              <a:t> </a:t>
            </a:r>
            <a:r>
              <a:rPr sz="3200" b="1" i="1" spc="-10" dirty="0">
                <a:latin typeface="Cambria"/>
                <a:cs typeface="Cambria"/>
              </a:rPr>
              <a:t>firing</a:t>
            </a:r>
            <a:r>
              <a:rPr sz="3200" b="1" i="1" spc="-5" dirty="0">
                <a:latin typeface="Cambria"/>
                <a:cs typeface="Cambria"/>
              </a:rPr>
              <a:t> </a:t>
            </a:r>
            <a:r>
              <a:rPr sz="3200" b="1" i="1" spc="15" dirty="0">
                <a:latin typeface="Cambria"/>
                <a:cs typeface="Cambria"/>
              </a:rPr>
              <a:t>it,</a:t>
            </a:r>
            <a:r>
              <a:rPr sz="3200" b="1" i="1" spc="20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some</a:t>
            </a:r>
            <a:r>
              <a:rPr sz="3200" b="1" i="1" spc="5" dirty="0">
                <a:latin typeface="Cambria"/>
                <a:cs typeface="Cambria"/>
              </a:rPr>
              <a:t> </a:t>
            </a:r>
            <a:r>
              <a:rPr sz="3200" b="1" i="1" spc="-15" dirty="0">
                <a:latin typeface="Cambria"/>
                <a:cs typeface="Cambria"/>
              </a:rPr>
              <a:t>growth</a:t>
            </a:r>
            <a:r>
              <a:rPr sz="3200" b="1" i="1" spc="-10" dirty="0">
                <a:latin typeface="Cambria"/>
                <a:cs typeface="Cambria"/>
              </a:rPr>
              <a:t> </a:t>
            </a:r>
            <a:r>
              <a:rPr sz="3200" b="1" i="1" spc="-15" dirty="0">
                <a:latin typeface="Cambria"/>
                <a:cs typeface="Cambria"/>
              </a:rPr>
              <a:t>process</a:t>
            </a:r>
            <a:r>
              <a:rPr sz="3200" b="1" i="1" spc="-10" dirty="0">
                <a:latin typeface="Cambria"/>
                <a:cs typeface="Cambria"/>
              </a:rPr>
              <a:t> </a:t>
            </a:r>
            <a:r>
              <a:rPr sz="3200" b="1" i="1" spc="-20" dirty="0">
                <a:latin typeface="Cambria"/>
                <a:cs typeface="Cambria"/>
              </a:rPr>
              <a:t>or </a:t>
            </a:r>
            <a:r>
              <a:rPr sz="3200" b="1" i="1" spc="-1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metabolic </a:t>
            </a:r>
            <a:r>
              <a:rPr sz="3200" b="1" i="1" spc="-10" dirty="0">
                <a:latin typeface="Cambria"/>
                <a:cs typeface="Cambria"/>
              </a:rPr>
              <a:t>change </a:t>
            </a:r>
            <a:r>
              <a:rPr sz="3200" b="1" i="1" spc="-15" dirty="0">
                <a:latin typeface="Cambria"/>
                <a:cs typeface="Cambria"/>
              </a:rPr>
              <a:t>takes </a:t>
            </a:r>
            <a:r>
              <a:rPr sz="3200" b="1" i="1" spc="-5" dirty="0">
                <a:latin typeface="Cambria"/>
                <a:cs typeface="Cambria"/>
              </a:rPr>
              <a:t>place in </a:t>
            </a:r>
            <a:r>
              <a:rPr sz="3200" b="1" i="1" spc="5" dirty="0">
                <a:latin typeface="Cambria"/>
                <a:cs typeface="Cambria"/>
              </a:rPr>
              <a:t>one </a:t>
            </a:r>
            <a:r>
              <a:rPr sz="3200" b="1" i="1" spc="-10" dirty="0">
                <a:latin typeface="Cambria"/>
                <a:cs typeface="Cambria"/>
              </a:rPr>
              <a:t>or </a:t>
            </a:r>
            <a:r>
              <a:rPr sz="3200" b="1" i="1" spc="-5" dirty="0">
                <a:latin typeface="Cambria"/>
                <a:cs typeface="Cambria"/>
              </a:rPr>
              <a:t>both </a:t>
            </a:r>
            <a:r>
              <a:rPr sz="3200" b="1" i="1" spc="-10" dirty="0">
                <a:latin typeface="Cambria"/>
                <a:cs typeface="Cambria"/>
              </a:rPr>
              <a:t>the cells such </a:t>
            </a:r>
            <a:r>
              <a:rPr sz="3200" b="1" i="1" spc="-5" dirty="0">
                <a:latin typeface="Cambria"/>
                <a:cs typeface="Cambria"/>
              </a:rPr>
              <a:t>that </a:t>
            </a:r>
            <a:r>
              <a:rPr sz="3200" b="1" i="1" spc="-75" dirty="0">
                <a:latin typeface="Cambria"/>
                <a:cs typeface="Cambria"/>
              </a:rPr>
              <a:t>A’s </a:t>
            </a:r>
            <a:r>
              <a:rPr sz="3200" b="1" i="1" spc="-15" dirty="0">
                <a:latin typeface="Cambria"/>
                <a:cs typeface="Cambria"/>
              </a:rPr>
              <a:t>efficiency, </a:t>
            </a:r>
            <a:r>
              <a:rPr sz="3200" b="1" i="1" spc="5" dirty="0">
                <a:latin typeface="Cambria"/>
                <a:cs typeface="Cambria"/>
              </a:rPr>
              <a:t>as </a:t>
            </a:r>
            <a:r>
              <a:rPr sz="3200" b="1" i="1" spc="10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one</a:t>
            </a:r>
            <a:r>
              <a:rPr sz="3200" b="1" i="1" spc="-25" dirty="0">
                <a:latin typeface="Cambria"/>
                <a:cs typeface="Cambria"/>
              </a:rPr>
              <a:t> </a:t>
            </a:r>
            <a:r>
              <a:rPr sz="3200" b="1" i="1" dirty="0">
                <a:latin typeface="Cambria"/>
                <a:cs typeface="Cambria"/>
              </a:rPr>
              <a:t>of</a:t>
            </a:r>
            <a:r>
              <a:rPr sz="3200" b="1" i="1" spc="-35" dirty="0">
                <a:latin typeface="Cambria"/>
                <a:cs typeface="Cambria"/>
              </a:rPr>
              <a:t> </a:t>
            </a:r>
            <a:r>
              <a:rPr sz="3200" b="1" i="1" spc="-10" dirty="0">
                <a:latin typeface="Cambria"/>
                <a:cs typeface="Cambria"/>
              </a:rPr>
              <a:t>the</a:t>
            </a:r>
            <a:r>
              <a:rPr sz="3200" b="1" i="1" dirty="0">
                <a:latin typeface="Cambria"/>
                <a:cs typeface="Cambria"/>
              </a:rPr>
              <a:t> </a:t>
            </a:r>
            <a:r>
              <a:rPr sz="3200" b="1" i="1" spc="-10" dirty="0">
                <a:latin typeface="Cambria"/>
                <a:cs typeface="Cambria"/>
              </a:rPr>
              <a:t>cells</a:t>
            </a:r>
            <a:r>
              <a:rPr sz="3200" b="1" i="1" spc="-30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firing </a:t>
            </a:r>
            <a:r>
              <a:rPr sz="3200" b="1" i="1" dirty="0">
                <a:latin typeface="Cambria"/>
                <a:cs typeface="Cambria"/>
              </a:rPr>
              <a:t>B,</a:t>
            </a:r>
            <a:r>
              <a:rPr sz="3200" b="1" i="1" spc="-25" dirty="0">
                <a:latin typeface="Cambria"/>
                <a:cs typeface="Cambria"/>
              </a:rPr>
              <a:t> </a:t>
            </a:r>
            <a:r>
              <a:rPr sz="3200" b="1" i="1" spc="-5" dirty="0">
                <a:latin typeface="Cambria"/>
                <a:cs typeface="Cambria"/>
              </a:rPr>
              <a:t>is </a:t>
            </a:r>
            <a:r>
              <a:rPr sz="3200" b="1" i="1" spc="-20" dirty="0">
                <a:latin typeface="Cambria"/>
                <a:cs typeface="Cambria"/>
              </a:rPr>
              <a:t>increased.”</a:t>
            </a:r>
            <a:endParaRPr sz="3200" b="1" dirty="0">
              <a:latin typeface="Cambria"/>
              <a:cs typeface="Cambria"/>
            </a:endParaRPr>
          </a:p>
          <a:p>
            <a:pPr marL="241300" marR="13970" indent="-228600">
              <a:lnSpc>
                <a:spcPct val="110000"/>
              </a:lnSpc>
              <a:spcBef>
                <a:spcPts val="5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mbria"/>
                <a:cs typeface="Cambria"/>
              </a:rPr>
              <a:t>Hebbian</a:t>
            </a:r>
            <a:r>
              <a:rPr sz="2800" b="1" spc="38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Learning</a:t>
            </a:r>
            <a:r>
              <a:rPr sz="2800" b="1" spc="390" dirty="0">
                <a:latin typeface="Cambria"/>
                <a:cs typeface="Cambria"/>
              </a:rPr>
              <a:t> </a:t>
            </a:r>
            <a:r>
              <a:rPr sz="2800" b="1" spc="-15" dirty="0">
                <a:latin typeface="Cambria"/>
                <a:cs typeface="Cambria"/>
              </a:rPr>
              <a:t>Rule</a:t>
            </a:r>
            <a:r>
              <a:rPr sz="2800" spc="-15" dirty="0">
                <a:latin typeface="Cambria"/>
                <a:cs typeface="Cambria"/>
              </a:rPr>
              <a:t>,</a:t>
            </a:r>
            <a:r>
              <a:rPr sz="2800" spc="4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also</a:t>
            </a:r>
            <a:r>
              <a:rPr sz="2800" spc="3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known</a:t>
            </a:r>
            <a:r>
              <a:rPr sz="2800" spc="39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as</a:t>
            </a:r>
            <a:r>
              <a:rPr sz="2800" spc="36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Hebb</a:t>
            </a:r>
            <a:r>
              <a:rPr sz="2800" b="1" spc="375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Learning</a:t>
            </a:r>
            <a:r>
              <a:rPr sz="2800" b="1" spc="385" dirty="0">
                <a:latin typeface="Cambria"/>
                <a:cs typeface="Cambria"/>
              </a:rPr>
              <a:t> </a:t>
            </a:r>
            <a:r>
              <a:rPr sz="2800" b="1" spc="-15" dirty="0">
                <a:latin typeface="Cambria"/>
                <a:cs typeface="Cambria"/>
              </a:rPr>
              <a:t>Rule</a:t>
            </a:r>
            <a:r>
              <a:rPr sz="2800" spc="-15" dirty="0">
                <a:latin typeface="Cambria"/>
                <a:cs typeface="Cambria"/>
              </a:rPr>
              <a:t>,</a:t>
            </a:r>
            <a:r>
              <a:rPr sz="2800" spc="4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proposed</a:t>
            </a:r>
            <a:r>
              <a:rPr sz="2800" spc="380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by </a:t>
            </a:r>
            <a:r>
              <a:rPr sz="2800" spc="-509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Donald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Hebb.</a:t>
            </a: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mbria"/>
                <a:cs typeface="Cambria"/>
              </a:rPr>
              <a:t>It</a:t>
            </a:r>
            <a:r>
              <a:rPr sz="2800" dirty="0">
                <a:latin typeface="Cambria"/>
                <a:cs typeface="Cambria"/>
              </a:rPr>
              <a:t> is one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of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first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also </a:t>
            </a:r>
            <a:r>
              <a:rPr sz="2800" dirty="0">
                <a:latin typeface="Cambria"/>
                <a:cs typeface="Cambria"/>
              </a:rPr>
              <a:t>easiest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learning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rules</a:t>
            </a:r>
            <a:r>
              <a:rPr sz="2800" spc="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neural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network.</a:t>
            </a:r>
            <a:endParaRPr sz="28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mbria"/>
                <a:cs typeface="Cambria"/>
              </a:rPr>
              <a:t>It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-5" dirty="0">
                <a:latin typeface="Cambria"/>
                <a:cs typeface="Cambria"/>
              </a:rPr>
              <a:t> used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for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pattern</a:t>
            </a:r>
            <a:r>
              <a:rPr sz="2800" b="1" spc="-3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classification</a:t>
            </a:r>
            <a:r>
              <a:rPr sz="2800" dirty="0">
                <a:latin typeface="Cambria"/>
                <a:cs typeface="Cambria"/>
              </a:rPr>
              <a:t>.</a:t>
            </a:r>
          </a:p>
          <a:p>
            <a:pPr marL="241300" marR="7620" indent="-228600" algn="just">
              <a:lnSpc>
                <a:spcPct val="110000"/>
              </a:lnSpc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mbria"/>
                <a:cs typeface="Cambria"/>
              </a:rPr>
              <a:t>It </a:t>
            </a:r>
            <a:r>
              <a:rPr sz="2800" dirty="0">
                <a:latin typeface="Cambria"/>
                <a:cs typeface="Cambria"/>
              </a:rPr>
              <a:t>is a </a:t>
            </a:r>
            <a:r>
              <a:rPr sz="2800" spc="-5" dirty="0">
                <a:latin typeface="Cambria"/>
                <a:cs typeface="Cambria"/>
              </a:rPr>
              <a:t>single </a:t>
            </a:r>
            <a:r>
              <a:rPr sz="2800" spc="-25" dirty="0">
                <a:latin typeface="Cambria"/>
                <a:cs typeface="Cambria"/>
              </a:rPr>
              <a:t>layer </a:t>
            </a:r>
            <a:r>
              <a:rPr sz="2800" spc="-15" dirty="0">
                <a:latin typeface="Cambria"/>
                <a:cs typeface="Cambria"/>
              </a:rPr>
              <a:t>neural </a:t>
            </a:r>
            <a:r>
              <a:rPr sz="2800" spc="-10" dirty="0">
                <a:latin typeface="Cambria"/>
                <a:cs typeface="Cambria"/>
              </a:rPr>
              <a:t>network, i.e. </a:t>
            </a:r>
            <a:r>
              <a:rPr sz="2800" dirty="0">
                <a:latin typeface="Cambria"/>
                <a:cs typeface="Cambria"/>
              </a:rPr>
              <a:t>it has </a:t>
            </a:r>
            <a:r>
              <a:rPr sz="2800" spc="-15" dirty="0">
                <a:latin typeface="Cambria"/>
                <a:cs typeface="Cambria"/>
              </a:rPr>
              <a:t>one </a:t>
            </a:r>
            <a:r>
              <a:rPr sz="2800" dirty="0">
                <a:latin typeface="Cambria"/>
                <a:cs typeface="Cambria"/>
              </a:rPr>
              <a:t>input </a:t>
            </a:r>
            <a:r>
              <a:rPr sz="2800" spc="-25" dirty="0">
                <a:latin typeface="Cambria"/>
                <a:cs typeface="Cambria"/>
              </a:rPr>
              <a:t>layer </a:t>
            </a:r>
            <a:r>
              <a:rPr sz="2800" dirty="0">
                <a:latin typeface="Cambria"/>
                <a:cs typeface="Cambria"/>
              </a:rPr>
              <a:t>and one </a:t>
            </a:r>
            <a:r>
              <a:rPr sz="2800" spc="-5" dirty="0">
                <a:latin typeface="Cambria"/>
                <a:cs typeface="Cambria"/>
              </a:rPr>
              <a:t>output 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60" dirty="0">
                <a:latin typeface="Cambria"/>
                <a:cs typeface="Cambria"/>
              </a:rPr>
              <a:t>layer. </a:t>
            </a:r>
            <a:r>
              <a:rPr sz="2800" spc="-5" dirty="0">
                <a:latin typeface="Cambria"/>
                <a:cs typeface="Cambria"/>
              </a:rPr>
              <a:t>The </a:t>
            </a:r>
            <a:r>
              <a:rPr sz="2800" dirty="0">
                <a:latin typeface="Cambria"/>
                <a:cs typeface="Cambria"/>
              </a:rPr>
              <a:t>input </a:t>
            </a:r>
            <a:r>
              <a:rPr sz="2800" spc="-25" dirty="0">
                <a:latin typeface="Cambria"/>
                <a:cs typeface="Cambria"/>
              </a:rPr>
              <a:t>layer </a:t>
            </a:r>
            <a:r>
              <a:rPr sz="2800" dirty="0">
                <a:latin typeface="Cambria"/>
                <a:cs typeface="Cambria"/>
              </a:rPr>
              <a:t>can </a:t>
            </a:r>
            <a:r>
              <a:rPr sz="2800" spc="-30" dirty="0">
                <a:latin typeface="Cambria"/>
                <a:cs typeface="Cambria"/>
              </a:rPr>
              <a:t>have </a:t>
            </a:r>
            <a:r>
              <a:rPr sz="2800" spc="-15" dirty="0">
                <a:latin typeface="Cambria"/>
                <a:cs typeface="Cambria"/>
              </a:rPr>
              <a:t>many </a:t>
            </a:r>
            <a:r>
              <a:rPr sz="2800" spc="-5" dirty="0">
                <a:latin typeface="Cambria"/>
                <a:cs typeface="Cambria"/>
              </a:rPr>
              <a:t>units, </a:t>
            </a:r>
            <a:r>
              <a:rPr sz="2800" spc="-15" dirty="0">
                <a:latin typeface="Cambria"/>
                <a:cs typeface="Cambria"/>
              </a:rPr>
              <a:t>say </a:t>
            </a:r>
            <a:r>
              <a:rPr sz="2800" dirty="0">
                <a:latin typeface="Cambria"/>
                <a:cs typeface="Cambria"/>
              </a:rPr>
              <a:t>n. </a:t>
            </a:r>
            <a:r>
              <a:rPr sz="2800" spc="-5" dirty="0">
                <a:latin typeface="Cambria"/>
                <a:cs typeface="Cambria"/>
              </a:rPr>
              <a:t>The output </a:t>
            </a:r>
            <a:r>
              <a:rPr sz="2800" spc="-25" dirty="0">
                <a:latin typeface="Cambria"/>
                <a:cs typeface="Cambria"/>
              </a:rPr>
              <a:t>layer </a:t>
            </a:r>
            <a:r>
              <a:rPr sz="2800" spc="-15" dirty="0">
                <a:latin typeface="Cambria"/>
                <a:cs typeface="Cambria"/>
              </a:rPr>
              <a:t>only </a:t>
            </a:r>
            <a:r>
              <a:rPr sz="2800" dirty="0">
                <a:latin typeface="Cambria"/>
                <a:cs typeface="Cambria"/>
              </a:rPr>
              <a:t>has one 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unit.</a:t>
            </a:r>
          </a:p>
          <a:p>
            <a:pPr marL="241300" marR="11430" indent="-228600" algn="just">
              <a:lnSpc>
                <a:spcPct val="110100"/>
              </a:lnSpc>
              <a:buClr>
                <a:srgbClr val="2A1A00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mbria"/>
                <a:cs typeface="Cambria"/>
              </a:rPr>
              <a:t>Hebbian </a:t>
            </a:r>
            <a:r>
              <a:rPr sz="2800" spc="-5" dirty="0">
                <a:latin typeface="Cambria"/>
                <a:cs typeface="Cambria"/>
              </a:rPr>
              <a:t>rule </a:t>
            </a:r>
            <a:r>
              <a:rPr sz="2800" spc="-10" dirty="0">
                <a:latin typeface="Cambria"/>
                <a:cs typeface="Cambria"/>
              </a:rPr>
              <a:t>works by </a:t>
            </a:r>
            <a:r>
              <a:rPr sz="2800" spc="-5" dirty="0">
                <a:latin typeface="Cambria"/>
                <a:cs typeface="Cambria"/>
              </a:rPr>
              <a:t>updating the </a:t>
            </a:r>
            <a:r>
              <a:rPr sz="2800" spc="-10" dirty="0">
                <a:latin typeface="Cambria"/>
                <a:cs typeface="Cambria"/>
              </a:rPr>
              <a:t>weights </a:t>
            </a:r>
            <a:r>
              <a:rPr sz="2800" spc="-5" dirty="0">
                <a:latin typeface="Cambria"/>
                <a:cs typeface="Cambria"/>
              </a:rPr>
              <a:t>between </a:t>
            </a:r>
            <a:r>
              <a:rPr sz="2800" spc="-10" dirty="0">
                <a:latin typeface="Cambria"/>
                <a:cs typeface="Cambria"/>
              </a:rPr>
              <a:t>neurons </a:t>
            </a:r>
            <a:r>
              <a:rPr sz="2800" dirty="0">
                <a:latin typeface="Cambria"/>
                <a:cs typeface="Cambria"/>
              </a:rPr>
              <a:t>in </a:t>
            </a:r>
            <a:r>
              <a:rPr sz="2800" spc="-10" dirty="0">
                <a:latin typeface="Cambria"/>
                <a:cs typeface="Cambria"/>
              </a:rPr>
              <a:t>the </a:t>
            </a:r>
            <a:r>
              <a:rPr sz="2800" spc="-15" dirty="0">
                <a:latin typeface="Cambria"/>
                <a:cs typeface="Cambria"/>
              </a:rPr>
              <a:t>neural </a:t>
            </a:r>
            <a:r>
              <a:rPr sz="2800" spc="-10" dirty="0">
                <a:latin typeface="Cambria"/>
                <a:cs typeface="Cambria"/>
              </a:rPr>
              <a:t> network</a:t>
            </a:r>
            <a:r>
              <a:rPr sz="2800" spc="-15" dirty="0">
                <a:latin typeface="Cambria"/>
                <a:cs typeface="Cambria"/>
              </a:rPr>
              <a:t> for </a:t>
            </a:r>
            <a:r>
              <a:rPr sz="2800" dirty="0">
                <a:latin typeface="Cambria"/>
                <a:cs typeface="Cambria"/>
              </a:rPr>
              <a:t>each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training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sample.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2791" y="0"/>
            <a:ext cx="8380730" cy="1254125"/>
            <a:chOff x="1002791" y="0"/>
            <a:chExt cx="8380730" cy="1254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791" y="0"/>
              <a:ext cx="2525141" cy="1253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3408" y="0"/>
              <a:ext cx="4006342" cy="1253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759" y="0"/>
              <a:ext cx="1043749" cy="1253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0" y="0"/>
              <a:ext cx="3027933" cy="12052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8458" y="57353"/>
            <a:ext cx="760857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900" b="1" spc="37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900" b="1" spc="14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400" b="1" spc="145" dirty="0">
                <a:latin typeface="Cambria"/>
                <a:cs typeface="Cambria"/>
              </a:rPr>
              <a:t>THEORY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580" y="1524000"/>
            <a:ext cx="11246358" cy="694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100" marR="57150" indent="-228600" algn="just">
              <a:lnSpc>
                <a:spcPct val="110100"/>
              </a:lnSpc>
              <a:spcBef>
                <a:spcPts val="100"/>
              </a:spcBef>
              <a:buClr>
                <a:srgbClr val="2A1A00"/>
              </a:buClr>
              <a:buFont typeface="Arial MT"/>
              <a:buChar char="•"/>
              <a:tabLst>
                <a:tab pos="292100" algn="l"/>
              </a:tabLst>
            </a:pPr>
            <a:r>
              <a:rPr sz="2400" spc="-10" dirty="0">
                <a:latin typeface="Cambria"/>
                <a:cs typeface="Cambria"/>
              </a:rPr>
              <a:t>A</a:t>
            </a:r>
            <a:r>
              <a:rPr sz="2800" spc="-10" dirty="0">
                <a:latin typeface="Cambria"/>
                <a:cs typeface="Cambria"/>
              </a:rPr>
              <a:t>ccording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to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Hebb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rule,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weight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vector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found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to</a:t>
            </a:r>
            <a:r>
              <a:rPr sz="2800" spc="-10" dirty="0">
                <a:latin typeface="Cambria"/>
                <a:cs typeface="Cambria"/>
              </a:rPr>
              <a:t> increase 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proportionately </a:t>
            </a:r>
            <a:r>
              <a:rPr sz="2800" spc="-15" dirty="0">
                <a:latin typeface="Cambria"/>
                <a:cs typeface="Cambria"/>
              </a:rPr>
              <a:t>to </a:t>
            </a:r>
            <a:r>
              <a:rPr sz="2800" spc="-5" dirty="0">
                <a:latin typeface="Cambria"/>
                <a:cs typeface="Cambria"/>
              </a:rPr>
              <a:t>the </a:t>
            </a:r>
            <a:r>
              <a:rPr sz="2800" spc="-10" dirty="0">
                <a:latin typeface="Cambria"/>
                <a:cs typeface="Cambria"/>
              </a:rPr>
              <a:t>product </a:t>
            </a:r>
            <a:r>
              <a:rPr sz="2800" spc="-5" dirty="0">
                <a:latin typeface="Cambria"/>
                <a:cs typeface="Cambria"/>
              </a:rPr>
              <a:t>of the </a:t>
            </a:r>
            <a:r>
              <a:rPr sz="2800" dirty="0">
                <a:latin typeface="Cambria"/>
                <a:cs typeface="Cambria"/>
              </a:rPr>
              <a:t>input </a:t>
            </a:r>
            <a:r>
              <a:rPr sz="2800" spc="-10" dirty="0">
                <a:latin typeface="Cambria"/>
                <a:cs typeface="Cambria"/>
              </a:rPr>
              <a:t>and </a:t>
            </a:r>
            <a:r>
              <a:rPr sz="2800" spc="-5" dirty="0">
                <a:latin typeface="Cambria"/>
                <a:cs typeface="Cambria"/>
              </a:rPr>
              <a:t>the learning signal. </a:t>
            </a:r>
            <a:r>
              <a:rPr sz="2800" spc="-15" dirty="0">
                <a:latin typeface="Cambria"/>
                <a:cs typeface="Cambria"/>
              </a:rPr>
              <a:t>Here </a:t>
            </a:r>
            <a:r>
              <a:rPr sz="2800" b="1" spc="-5" dirty="0">
                <a:latin typeface="Cambria"/>
                <a:cs typeface="Cambria"/>
              </a:rPr>
              <a:t>the </a:t>
            </a:r>
            <a:r>
              <a:rPr sz="2800" b="1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learning signal</a:t>
            </a:r>
            <a:r>
              <a:rPr sz="2800" b="1" dirty="0">
                <a:latin typeface="Cambria"/>
                <a:cs typeface="Cambria"/>
              </a:rPr>
              <a:t> is</a:t>
            </a:r>
            <a:r>
              <a:rPr sz="2800" b="1" spc="-30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equal</a:t>
            </a:r>
            <a:r>
              <a:rPr sz="2800" b="1" spc="-10" dirty="0">
                <a:latin typeface="Cambria"/>
                <a:cs typeface="Cambria"/>
              </a:rPr>
              <a:t> </a:t>
            </a:r>
            <a:r>
              <a:rPr sz="2800" b="1" spc="-15" dirty="0">
                <a:latin typeface="Cambria"/>
                <a:cs typeface="Cambria"/>
              </a:rPr>
              <a:t>to</a:t>
            </a:r>
            <a:r>
              <a:rPr sz="2800" b="1" spc="-5" dirty="0">
                <a:latin typeface="Cambria"/>
                <a:cs typeface="Cambria"/>
              </a:rPr>
              <a:t> the</a:t>
            </a:r>
            <a:r>
              <a:rPr sz="2800" b="1" dirty="0">
                <a:latin typeface="Cambria"/>
                <a:cs typeface="Cambria"/>
              </a:rPr>
              <a:t> </a:t>
            </a:r>
            <a:r>
              <a:rPr sz="2800" b="1" spc="-15" dirty="0">
                <a:latin typeface="Cambria"/>
                <a:cs typeface="Cambria"/>
              </a:rPr>
              <a:t>neuron's </a:t>
            </a:r>
            <a:r>
              <a:rPr sz="2800" b="1" dirty="0">
                <a:latin typeface="Cambria"/>
                <a:cs typeface="Cambria"/>
              </a:rPr>
              <a:t>output.</a:t>
            </a:r>
          </a:p>
          <a:p>
            <a:pPr marL="292100" marR="59055" indent="-228600" algn="just">
              <a:lnSpc>
                <a:spcPct val="110100"/>
              </a:lnSpc>
              <a:spcBef>
                <a:spcPts val="695"/>
              </a:spcBef>
              <a:buClr>
                <a:srgbClr val="2A1A00"/>
              </a:buClr>
              <a:buFont typeface="Arial MT"/>
              <a:buChar char="•"/>
              <a:tabLst>
                <a:tab pos="292100" algn="l"/>
              </a:tabLst>
            </a:pPr>
            <a:r>
              <a:rPr sz="2800" spc="-10" dirty="0">
                <a:latin typeface="Cambria"/>
                <a:cs typeface="Cambria"/>
              </a:rPr>
              <a:t>In </a:t>
            </a:r>
            <a:r>
              <a:rPr sz="2800" dirty="0">
                <a:latin typeface="Cambria"/>
                <a:cs typeface="Cambria"/>
              </a:rPr>
              <a:t>Hebb </a:t>
            </a:r>
            <a:r>
              <a:rPr sz="2800" spc="-10" dirty="0">
                <a:latin typeface="Cambria"/>
                <a:cs typeface="Cambria"/>
              </a:rPr>
              <a:t>learning, </a:t>
            </a:r>
            <a:r>
              <a:rPr sz="2800" dirty="0">
                <a:latin typeface="Cambria"/>
                <a:cs typeface="Cambria"/>
              </a:rPr>
              <a:t>if </a:t>
            </a:r>
            <a:r>
              <a:rPr sz="2800" spc="-15" dirty="0">
                <a:latin typeface="Cambria"/>
                <a:cs typeface="Cambria"/>
              </a:rPr>
              <a:t>two </a:t>
            </a:r>
            <a:r>
              <a:rPr sz="2800" spc="-10" dirty="0">
                <a:latin typeface="Cambria"/>
                <a:cs typeface="Cambria"/>
              </a:rPr>
              <a:t>interconnected neurons </a:t>
            </a:r>
            <a:r>
              <a:rPr sz="2800" spc="-15" dirty="0">
                <a:latin typeface="Cambria"/>
                <a:cs typeface="Cambria"/>
              </a:rPr>
              <a:t>are </a:t>
            </a:r>
            <a:r>
              <a:rPr sz="2800" b="1" spc="-25" dirty="0">
                <a:latin typeface="Cambria"/>
                <a:cs typeface="Cambria"/>
              </a:rPr>
              <a:t>'on' </a:t>
            </a:r>
            <a:r>
              <a:rPr sz="2800" spc="-5" dirty="0">
                <a:latin typeface="Cambria"/>
                <a:cs typeface="Cambria"/>
              </a:rPr>
              <a:t>simultaneously then 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weights</a:t>
            </a:r>
            <a:r>
              <a:rPr sz="2800" spc="-5" dirty="0">
                <a:latin typeface="Cambria"/>
                <a:cs typeface="Cambria"/>
              </a:rPr>
              <a:t> associated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with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these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neurons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can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be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increased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by</a:t>
            </a:r>
            <a:r>
              <a:rPr sz="2800" spc="-5" dirty="0">
                <a:latin typeface="Cambria"/>
                <a:cs typeface="Cambria"/>
              </a:rPr>
              <a:t> the 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modification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made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their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synaptic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gap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(strength).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weight</a:t>
            </a:r>
            <a:r>
              <a:rPr sz="2800" spc="-10" dirty="0">
                <a:latin typeface="Cambria"/>
                <a:cs typeface="Cambria"/>
              </a:rPr>
              <a:t> update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 </a:t>
            </a:r>
            <a:r>
              <a:rPr sz="2800" spc="-5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Hebb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rule </a:t>
            </a:r>
            <a:r>
              <a:rPr sz="2800" dirty="0">
                <a:latin typeface="Cambria"/>
                <a:cs typeface="Cambria"/>
              </a:rPr>
              <a:t>is </a:t>
            </a:r>
            <a:r>
              <a:rPr sz="2800" spc="-25" dirty="0">
                <a:latin typeface="Cambria"/>
                <a:cs typeface="Cambria"/>
              </a:rPr>
              <a:t>given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75" dirty="0">
                <a:latin typeface="Cambria"/>
                <a:cs typeface="Cambria"/>
              </a:rPr>
              <a:t>by,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w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-5" dirty="0">
                <a:latin typeface="Cambria"/>
                <a:cs typeface="Cambria"/>
              </a:rPr>
              <a:t>(new)</a:t>
            </a:r>
            <a:r>
              <a:rPr sz="2800" b="1" i="1" spc="-20" dirty="0">
                <a:latin typeface="Cambria"/>
                <a:cs typeface="Cambria"/>
              </a:rPr>
              <a:t> </a:t>
            </a:r>
            <a:r>
              <a:rPr sz="2800" b="1" i="1" dirty="0">
                <a:latin typeface="Cambria"/>
                <a:cs typeface="Cambria"/>
              </a:rPr>
              <a:t>=</a:t>
            </a:r>
            <a:r>
              <a:rPr sz="2800" b="1" i="1" spc="-10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w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254" baseline="-20833" dirty="0">
                <a:latin typeface="Cambria"/>
                <a:cs typeface="Cambria"/>
              </a:rPr>
              <a:t> </a:t>
            </a:r>
            <a:r>
              <a:rPr sz="2800" b="1" i="1" dirty="0">
                <a:latin typeface="Cambria"/>
                <a:cs typeface="Cambria"/>
              </a:rPr>
              <a:t>(old)+</a:t>
            </a:r>
            <a:r>
              <a:rPr sz="2800" b="1" i="1" spc="-30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x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284" baseline="-20833" dirty="0">
                <a:latin typeface="Cambria"/>
                <a:cs typeface="Cambria"/>
              </a:rPr>
              <a:t> </a:t>
            </a:r>
            <a:r>
              <a:rPr sz="2800" b="1" i="1" spc="-50" dirty="0">
                <a:latin typeface="Cambria"/>
                <a:cs typeface="Cambria"/>
              </a:rPr>
              <a:t>y.</a:t>
            </a:r>
            <a:endParaRPr sz="2800" dirty="0">
              <a:latin typeface="Cambria"/>
              <a:cs typeface="Cambria"/>
            </a:endParaRPr>
          </a:p>
          <a:p>
            <a:pPr marL="292100" indent="-228600" algn="just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Arial MT"/>
              <a:buChar char="•"/>
              <a:tabLst>
                <a:tab pos="292100" algn="l"/>
              </a:tabLst>
            </a:pP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Hebb</a:t>
            </a:r>
            <a:r>
              <a:rPr sz="2800" spc="-10" dirty="0">
                <a:latin typeface="Cambria"/>
                <a:cs typeface="Cambria"/>
              </a:rPr>
              <a:t> rule</a:t>
            </a:r>
            <a:r>
              <a:rPr sz="2800" spc="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more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b="1" spc="-5" dirty="0">
                <a:latin typeface="Cambria"/>
                <a:cs typeface="Cambria"/>
              </a:rPr>
              <a:t>suited</a:t>
            </a:r>
            <a:r>
              <a:rPr sz="2800" b="1" spc="-2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for</a:t>
            </a:r>
            <a:r>
              <a:rPr sz="2800" b="1" spc="-5" dirty="0">
                <a:latin typeface="Cambria"/>
                <a:cs typeface="Cambria"/>
              </a:rPr>
              <a:t> bipolar </a:t>
            </a:r>
            <a:r>
              <a:rPr sz="2800" b="1" spc="5" dirty="0">
                <a:latin typeface="Cambria"/>
                <a:cs typeface="Cambria"/>
              </a:rPr>
              <a:t>data</a:t>
            </a:r>
            <a:r>
              <a:rPr sz="2800" spc="5" dirty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  <a:p>
            <a:pPr marL="292100" indent="-228600" algn="just">
              <a:lnSpc>
                <a:spcPct val="100000"/>
              </a:lnSpc>
              <a:spcBef>
                <a:spcPts val="1010"/>
              </a:spcBef>
              <a:buClr>
                <a:srgbClr val="2A1A00"/>
              </a:buClr>
              <a:buFont typeface="Arial MT"/>
              <a:buChar char="•"/>
              <a:tabLst>
                <a:tab pos="292100" algn="l"/>
              </a:tabLst>
            </a:pPr>
            <a:r>
              <a:rPr sz="2800" spc="-10" dirty="0">
                <a:latin typeface="Cambria"/>
                <a:cs typeface="Cambria"/>
              </a:rPr>
              <a:t>If</a:t>
            </a:r>
            <a:r>
              <a:rPr sz="2800" spc="1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binary</a:t>
            </a:r>
            <a:r>
              <a:rPr sz="2800" spc="114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data</a:t>
            </a:r>
            <a:r>
              <a:rPr sz="2800" spc="13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15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used,</a:t>
            </a:r>
            <a:r>
              <a:rPr sz="2800" spc="135" dirty="0">
                <a:latin typeface="Cambria"/>
                <a:cs typeface="Cambria"/>
              </a:rPr>
              <a:t> </a:t>
            </a:r>
            <a:r>
              <a:rPr sz="2800" spc="5" dirty="0">
                <a:latin typeface="Cambria"/>
                <a:cs typeface="Cambria"/>
              </a:rPr>
              <a:t>the</a:t>
            </a:r>
            <a:r>
              <a:rPr sz="2800" spc="12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weight</a:t>
            </a:r>
            <a:r>
              <a:rPr sz="2800" spc="14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updation</a:t>
            </a:r>
            <a:r>
              <a:rPr sz="2800" spc="1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formula(</a:t>
            </a:r>
            <a:r>
              <a:rPr sz="2800" b="1" i="1" spc="-5" dirty="0">
                <a:latin typeface="Cambria"/>
                <a:cs typeface="Cambria"/>
              </a:rPr>
              <a:t>w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-5" dirty="0">
                <a:latin typeface="Cambria"/>
                <a:cs typeface="Cambria"/>
              </a:rPr>
              <a:t>(new)</a:t>
            </a:r>
            <a:r>
              <a:rPr sz="2800" b="1" i="1" spc="135" dirty="0">
                <a:latin typeface="Cambria"/>
                <a:cs typeface="Cambria"/>
              </a:rPr>
              <a:t> </a:t>
            </a:r>
            <a:r>
              <a:rPr sz="2800" b="1" i="1" dirty="0">
                <a:latin typeface="Cambria"/>
                <a:cs typeface="Cambria"/>
              </a:rPr>
              <a:t>=</a:t>
            </a:r>
            <a:r>
              <a:rPr sz="2800" b="1" i="1" spc="114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w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7" baseline="-20833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(old)+</a:t>
            </a:r>
            <a:r>
              <a:rPr sz="2800" b="1" i="1" spc="114" dirty="0">
                <a:latin typeface="Cambria"/>
                <a:cs typeface="Cambria"/>
              </a:rPr>
              <a:t> </a:t>
            </a:r>
            <a:r>
              <a:rPr sz="2800" b="1" i="1" spc="-5" dirty="0">
                <a:latin typeface="Cambria"/>
                <a:cs typeface="Cambria"/>
              </a:rPr>
              <a:t>x</a:t>
            </a:r>
            <a:r>
              <a:rPr sz="2800" b="1" i="1" spc="-7" baseline="-20833" dirty="0">
                <a:latin typeface="Cambria"/>
                <a:cs typeface="Cambria"/>
              </a:rPr>
              <a:t>i</a:t>
            </a:r>
            <a:r>
              <a:rPr sz="2800" b="1" i="1" spc="405" baseline="-20833" dirty="0">
                <a:latin typeface="Cambria"/>
                <a:cs typeface="Cambria"/>
              </a:rPr>
              <a:t> </a:t>
            </a:r>
            <a:r>
              <a:rPr sz="2800" b="1" i="1" spc="-15" dirty="0">
                <a:latin typeface="Cambria"/>
                <a:cs typeface="Cambria"/>
              </a:rPr>
              <a:t>y</a:t>
            </a:r>
            <a:r>
              <a:rPr sz="2800" spc="-15" dirty="0" smtClean="0">
                <a:latin typeface="Cambria"/>
                <a:cs typeface="Cambria"/>
              </a:rPr>
              <a:t>)</a:t>
            </a:r>
            <a:r>
              <a:rPr lang="en-US" sz="2800" spc="-15" dirty="0" smtClean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cannot</a:t>
            </a:r>
            <a:r>
              <a:rPr sz="2800" spc="10" dirty="0" smtClean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distinguish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two</a:t>
            </a:r>
            <a:r>
              <a:rPr sz="2800" spc="-5" dirty="0">
                <a:latin typeface="Cambria"/>
                <a:cs typeface="Cambria"/>
              </a:rPr>
              <a:t> conditions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namely</a:t>
            </a:r>
            <a:endParaRPr sz="2800" dirty="0">
              <a:latin typeface="Cambria"/>
              <a:cs typeface="Cambria"/>
            </a:endParaRPr>
          </a:p>
          <a:p>
            <a:pPr marL="749300" lvl="1" indent="-229235" algn="just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Trebuchet MS"/>
              <a:buChar char="–"/>
              <a:tabLst>
                <a:tab pos="749300" algn="l"/>
              </a:tabLst>
            </a:pPr>
            <a:r>
              <a:rPr sz="2800" dirty="0">
                <a:latin typeface="Cambria"/>
                <a:cs typeface="Cambria"/>
              </a:rPr>
              <a:t>A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training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pair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input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unit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 </a:t>
            </a:r>
            <a:r>
              <a:rPr sz="2800" spc="-15" dirty="0">
                <a:latin typeface="Cambria"/>
                <a:cs typeface="Cambria"/>
              </a:rPr>
              <a:t>“on”</a:t>
            </a:r>
            <a:r>
              <a:rPr sz="2800" spc="-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target</a:t>
            </a:r>
            <a:r>
              <a:rPr sz="2800" spc="3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value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 </a:t>
            </a:r>
            <a:r>
              <a:rPr sz="2800" spc="35" dirty="0">
                <a:latin typeface="Cambria"/>
                <a:cs typeface="Cambria"/>
              </a:rPr>
              <a:t>“off”</a:t>
            </a:r>
            <a:endParaRPr sz="2800" dirty="0">
              <a:latin typeface="Cambria"/>
              <a:cs typeface="Cambria"/>
            </a:endParaRPr>
          </a:p>
          <a:p>
            <a:pPr marL="749300" lvl="1" indent="-229235" algn="just">
              <a:lnSpc>
                <a:spcPct val="100000"/>
              </a:lnSpc>
              <a:spcBef>
                <a:spcPts val="985"/>
              </a:spcBef>
              <a:buClr>
                <a:srgbClr val="2A1A00"/>
              </a:buClr>
              <a:buFont typeface="Trebuchet MS"/>
              <a:buChar char="–"/>
              <a:tabLst>
                <a:tab pos="749300" algn="l"/>
              </a:tabLst>
            </a:pPr>
            <a:r>
              <a:rPr sz="2800" dirty="0">
                <a:latin typeface="Cambria"/>
                <a:cs typeface="Cambria"/>
              </a:rPr>
              <a:t>A</a:t>
            </a:r>
            <a:r>
              <a:rPr sz="2800" spc="-10" dirty="0">
                <a:latin typeface="Cambria"/>
                <a:cs typeface="Cambria"/>
              </a:rPr>
              <a:t> training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pair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both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input</a:t>
            </a:r>
            <a:r>
              <a:rPr sz="2800" spc="-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unit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target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value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 </a:t>
            </a:r>
            <a:r>
              <a:rPr sz="2800" spc="-15" dirty="0">
                <a:latin typeface="Cambria"/>
                <a:cs typeface="Cambria"/>
              </a:rPr>
              <a:t>“off”.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358" y="84531"/>
            <a:ext cx="8286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4175" algn="l"/>
              </a:tabLst>
            </a:pPr>
            <a:r>
              <a:rPr sz="3600" spc="150" dirty="0">
                <a:solidFill>
                  <a:srgbClr val="2A1A00"/>
                </a:solidFill>
              </a:rPr>
              <a:t>FUNDAMENTAL	</a:t>
            </a:r>
            <a:r>
              <a:rPr sz="3600" spc="155" dirty="0">
                <a:solidFill>
                  <a:srgbClr val="2A1A00"/>
                </a:solidFill>
              </a:rPr>
              <a:t>CONCEPTS</a:t>
            </a:r>
            <a:endParaRPr sz="3600" dirty="0"/>
          </a:p>
          <a:p>
            <a:pPr marL="927100">
              <a:lnSpc>
                <a:spcPct val="100000"/>
              </a:lnSpc>
              <a:spcBef>
                <a:spcPts val="5"/>
              </a:spcBef>
              <a:tabLst>
                <a:tab pos="6097905" algn="l"/>
              </a:tabLst>
            </a:pPr>
            <a:r>
              <a:rPr sz="3600" b="1" spc="-235" dirty="0">
                <a:solidFill>
                  <a:srgbClr val="0000FF"/>
                </a:solidFill>
                <a:latin typeface="Tahoma"/>
                <a:cs typeface="Tahoma"/>
              </a:rPr>
              <a:t>-</a:t>
            </a:r>
            <a:r>
              <a:rPr sz="2400" b="1" spc="-475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400" b="1" spc="-430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b="1" spc="-290" dirty="0">
                <a:solidFill>
                  <a:srgbClr val="0000FF"/>
                </a:solidFill>
                <a:latin typeface="Tahoma"/>
                <a:cs typeface="Tahoma"/>
              </a:rPr>
              <a:t>C</a:t>
            </a:r>
            <a:r>
              <a:rPr sz="2400" b="1" spc="-520" dirty="0">
                <a:solidFill>
                  <a:srgbClr val="0000FF"/>
                </a:solidFill>
                <a:latin typeface="Tahoma"/>
                <a:cs typeface="Tahoma"/>
              </a:rPr>
              <a:t>H</a:t>
            </a:r>
            <a:r>
              <a:rPr sz="2400" b="1" spc="-450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400" b="1" spc="-370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2400" b="1" spc="-30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400" b="1" spc="-265" dirty="0">
                <a:solidFill>
                  <a:srgbClr val="0000FF"/>
                </a:solidFill>
                <a:latin typeface="Tahoma"/>
                <a:cs typeface="Tahoma"/>
              </a:rPr>
              <a:t>C</a:t>
            </a:r>
            <a:r>
              <a:rPr sz="2400" b="1" spc="-370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2400" b="1" spc="-465" dirty="0">
                <a:solidFill>
                  <a:srgbClr val="0000FF"/>
                </a:solidFill>
                <a:latin typeface="Tahoma"/>
                <a:cs typeface="Tahoma"/>
              </a:rPr>
              <a:t>U</a:t>
            </a:r>
            <a:r>
              <a:rPr sz="2400" b="1" spc="-430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b="1" spc="-530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400" b="1" spc="3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b="1" spc="-535" dirty="0">
                <a:solidFill>
                  <a:srgbClr val="0000FF"/>
                </a:solidFill>
                <a:latin typeface="Tahoma"/>
                <a:cs typeface="Tahoma"/>
              </a:rPr>
              <a:t>O</a:t>
            </a:r>
            <a:r>
              <a:rPr sz="2400" b="1" spc="-490" dirty="0">
                <a:solidFill>
                  <a:srgbClr val="0000FF"/>
                </a:solidFill>
                <a:latin typeface="Tahoma"/>
                <a:cs typeface="Tahoma"/>
              </a:rPr>
              <a:t>F</a:t>
            </a:r>
            <a:r>
              <a:rPr sz="2400" b="1" spc="21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b="1" spc="-565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400" b="1" spc="2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b="1" spc="-229" dirty="0">
                <a:solidFill>
                  <a:srgbClr val="0000FF"/>
                </a:solidFill>
                <a:latin typeface="Tahoma"/>
                <a:cs typeface="Tahoma"/>
              </a:rPr>
              <a:t>S</a:t>
            </a:r>
            <a:r>
              <a:rPr sz="2400" b="1" spc="-475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400" b="1" spc="-595" dirty="0">
                <a:solidFill>
                  <a:srgbClr val="0000FF"/>
                </a:solidFill>
                <a:latin typeface="Tahoma"/>
                <a:cs typeface="Tahoma"/>
              </a:rPr>
              <a:t>M</a:t>
            </a:r>
            <a:r>
              <a:rPr sz="2400" b="1" spc="-290" dirty="0">
                <a:solidFill>
                  <a:srgbClr val="0000FF"/>
                </a:solidFill>
                <a:latin typeface="Tahoma"/>
                <a:cs typeface="Tahoma"/>
              </a:rPr>
              <a:t>P</a:t>
            </a:r>
            <a:r>
              <a:rPr sz="2400" b="1" spc="-300" dirty="0">
                <a:solidFill>
                  <a:srgbClr val="0000FF"/>
                </a:solidFill>
                <a:latin typeface="Tahoma"/>
                <a:cs typeface="Tahoma"/>
              </a:rPr>
              <a:t>L</a:t>
            </a:r>
            <a:r>
              <a:rPr sz="2400" b="1" spc="-530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400" b="1" spc="14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b="1" spc="-475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400" b="1" spc="-405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b="1" spc="-370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2400" b="1" spc="-450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400" b="1" spc="-320" dirty="0">
                <a:solidFill>
                  <a:srgbClr val="0000FF"/>
                </a:solidFill>
                <a:latin typeface="Tahoma"/>
                <a:cs typeface="Tahoma"/>
              </a:rPr>
              <a:t>F</a:t>
            </a:r>
            <a:r>
              <a:rPr sz="2400" b="1" spc="-475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400" b="1" spc="-290" dirty="0">
                <a:solidFill>
                  <a:srgbClr val="0000FF"/>
                </a:solidFill>
                <a:latin typeface="Tahoma"/>
                <a:cs typeface="Tahoma"/>
              </a:rPr>
              <a:t>C</a:t>
            </a:r>
            <a:r>
              <a:rPr sz="2400" b="1" spc="-450" dirty="0">
                <a:solidFill>
                  <a:srgbClr val="0000FF"/>
                </a:solidFill>
                <a:latin typeface="Tahoma"/>
                <a:cs typeface="Tahoma"/>
              </a:rPr>
              <a:t>I</a:t>
            </a:r>
            <a:r>
              <a:rPr sz="2400" b="1" spc="-380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400" b="1" spc="-490" dirty="0">
                <a:solidFill>
                  <a:srgbClr val="0000FF"/>
                </a:solidFill>
                <a:latin typeface="Tahoma"/>
                <a:cs typeface="Tahoma"/>
              </a:rPr>
              <a:t>L</a:t>
            </a:r>
            <a:r>
              <a:rPr sz="2400" b="1" dirty="0">
                <a:solidFill>
                  <a:srgbClr val="0000FF"/>
                </a:solidFill>
                <a:latin typeface="Tahoma"/>
                <a:cs typeface="Tahoma"/>
              </a:rPr>
              <a:t>	</a:t>
            </a:r>
            <a:r>
              <a:rPr sz="2400" b="1" spc="-535" dirty="0">
                <a:solidFill>
                  <a:srgbClr val="0000FF"/>
                </a:solidFill>
                <a:latin typeface="Tahoma"/>
                <a:cs typeface="Tahoma"/>
              </a:rPr>
              <a:t>N</a:t>
            </a:r>
            <a:r>
              <a:rPr sz="2400" b="1" spc="-30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400" b="1" spc="-465" dirty="0">
                <a:solidFill>
                  <a:srgbClr val="0000FF"/>
                </a:solidFill>
                <a:latin typeface="Tahoma"/>
                <a:cs typeface="Tahoma"/>
              </a:rPr>
              <a:t>U</a:t>
            </a:r>
            <a:r>
              <a:rPr sz="2400" b="1" spc="-430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b="1" spc="-475" dirty="0">
                <a:solidFill>
                  <a:srgbClr val="0000FF"/>
                </a:solidFill>
                <a:latin typeface="Tahoma"/>
                <a:cs typeface="Tahoma"/>
              </a:rPr>
              <a:t>A</a:t>
            </a:r>
            <a:r>
              <a:rPr sz="2400" b="1" spc="-490" dirty="0">
                <a:solidFill>
                  <a:srgbClr val="0000FF"/>
                </a:solidFill>
                <a:latin typeface="Tahoma"/>
                <a:cs typeface="Tahoma"/>
              </a:rPr>
              <a:t>L</a:t>
            </a:r>
            <a:r>
              <a:rPr sz="2400" b="1" spc="3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b="1" spc="-535" dirty="0">
                <a:solidFill>
                  <a:srgbClr val="0000FF"/>
                </a:solidFill>
                <a:latin typeface="Tahoma"/>
                <a:cs typeface="Tahoma"/>
              </a:rPr>
              <a:t>N</a:t>
            </a:r>
            <a:r>
              <a:rPr sz="2400" b="1" spc="-30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2400" b="1" spc="-370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2400" b="1" spc="-840" dirty="0">
                <a:solidFill>
                  <a:srgbClr val="0000FF"/>
                </a:solidFill>
                <a:latin typeface="Tahoma"/>
                <a:cs typeface="Tahoma"/>
              </a:rPr>
              <a:t>W</a:t>
            </a:r>
            <a:r>
              <a:rPr sz="2400" b="1" spc="-509" dirty="0">
                <a:solidFill>
                  <a:srgbClr val="0000FF"/>
                </a:solidFill>
                <a:latin typeface="Tahoma"/>
                <a:cs typeface="Tahoma"/>
              </a:rPr>
              <a:t>O</a:t>
            </a:r>
            <a:r>
              <a:rPr sz="2400" b="1" spc="-430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b="1" spc="-640" dirty="0">
                <a:solidFill>
                  <a:srgbClr val="0000FF"/>
                </a:solidFill>
                <a:latin typeface="Tahoma"/>
                <a:cs typeface="Tahoma"/>
              </a:rPr>
              <a:t>K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0548" y="1337564"/>
            <a:ext cx="8561452" cy="4051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Clr>
                <a:srgbClr val="2A1A00"/>
              </a:buClr>
              <a:buFont typeface="Wingdings"/>
              <a:buChar char=""/>
              <a:tabLst>
                <a:tab pos="241300" algn="l"/>
              </a:tabLst>
            </a:pP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function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be </a:t>
            </a:r>
            <a:r>
              <a:rPr sz="3200" dirty="0">
                <a:latin typeface="Cambria"/>
                <a:cs typeface="Cambria"/>
              </a:rPr>
              <a:t>applied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over</a:t>
            </a:r>
            <a:r>
              <a:rPr sz="3200" spc="-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net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input is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called</a:t>
            </a:r>
            <a:r>
              <a:rPr sz="3200" spc="50" dirty="0">
                <a:latin typeface="Cambria"/>
                <a:cs typeface="Cambria"/>
              </a:rPr>
              <a:t> </a:t>
            </a:r>
            <a:r>
              <a:rPr sz="3200" b="1" spc="-15" dirty="0">
                <a:latin typeface="Cambria"/>
                <a:cs typeface="Cambria"/>
              </a:rPr>
              <a:t>activation</a:t>
            </a:r>
            <a:r>
              <a:rPr sz="3200" b="1" spc="5" dirty="0">
                <a:latin typeface="Cambria"/>
                <a:cs typeface="Cambria"/>
              </a:rPr>
              <a:t> </a:t>
            </a:r>
            <a:r>
              <a:rPr sz="3200" b="1" spc="-5" dirty="0">
                <a:latin typeface="Cambria"/>
                <a:cs typeface="Cambria"/>
              </a:rPr>
              <a:t>function</a:t>
            </a:r>
            <a:r>
              <a:rPr sz="3200" i="1" spc="-5" dirty="0">
                <a:latin typeface="Cambria"/>
                <a:cs typeface="Cambria"/>
              </a:rPr>
              <a:t>.</a:t>
            </a:r>
            <a:endParaRPr sz="3200" dirty="0">
              <a:latin typeface="Cambria"/>
              <a:cs typeface="Cambria"/>
            </a:endParaRPr>
          </a:p>
          <a:p>
            <a:pPr algn="just">
              <a:lnSpc>
                <a:spcPct val="100000"/>
              </a:lnSpc>
              <a:buClr>
                <a:srgbClr val="2A1A00"/>
              </a:buClr>
              <a:buFont typeface="Wingdings"/>
              <a:buChar char=""/>
            </a:pPr>
            <a:endParaRPr sz="3600" dirty="0">
              <a:latin typeface="Cambria"/>
              <a:cs typeface="Cambria"/>
            </a:endParaRPr>
          </a:p>
          <a:p>
            <a:pPr marL="241300" marR="190500" indent="-228600" algn="just">
              <a:lnSpc>
                <a:spcPct val="110100"/>
              </a:lnSpc>
              <a:spcBef>
                <a:spcPts val="1330"/>
              </a:spcBef>
              <a:buClr>
                <a:srgbClr val="2A1A00"/>
              </a:buClr>
              <a:buFont typeface="Wingdings"/>
              <a:buChar char=""/>
              <a:tabLst>
                <a:tab pos="241300" algn="l"/>
              </a:tabLst>
            </a:pPr>
            <a:endParaRPr lang="en-US" sz="3200" i="1" dirty="0" smtClean="0">
              <a:latin typeface="Cambria"/>
              <a:cs typeface="Cambria"/>
            </a:endParaRPr>
          </a:p>
          <a:p>
            <a:pPr marL="241300" marR="190500" indent="-228600" algn="just">
              <a:lnSpc>
                <a:spcPct val="110100"/>
              </a:lnSpc>
              <a:spcBef>
                <a:spcPts val="1330"/>
              </a:spcBef>
              <a:buClr>
                <a:srgbClr val="2A1A00"/>
              </a:buClr>
              <a:buFont typeface="Wingdings"/>
              <a:buChar char=""/>
              <a:tabLst>
                <a:tab pos="241300" algn="l"/>
              </a:tabLst>
            </a:pPr>
            <a:r>
              <a:rPr sz="3200" i="1" dirty="0" smtClean="0">
                <a:latin typeface="Cambria"/>
                <a:cs typeface="Cambria"/>
              </a:rPr>
              <a:t>The</a:t>
            </a:r>
            <a:r>
              <a:rPr sz="3200" i="1" spc="5" dirty="0" smtClean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calculation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net</a:t>
            </a:r>
            <a:r>
              <a:rPr sz="3200" spc="-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input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similar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calculation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of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a </a:t>
            </a:r>
            <a:r>
              <a:rPr sz="3200" spc="-38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pure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linear</a:t>
            </a:r>
            <a:r>
              <a:rPr sz="3200" spc="-4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straight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line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equation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(y</a:t>
            </a:r>
            <a:r>
              <a:rPr sz="3200" spc="-1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=</a:t>
            </a:r>
            <a:r>
              <a:rPr sz="3200" spc="55" dirty="0">
                <a:latin typeface="Cambria"/>
                <a:cs typeface="Cambria"/>
              </a:rPr>
              <a:t> </a:t>
            </a:r>
            <a:r>
              <a:rPr sz="3200" i="1" dirty="0">
                <a:latin typeface="Cambria"/>
                <a:cs typeface="Cambria"/>
              </a:rPr>
              <a:t>mx</a:t>
            </a:r>
            <a:r>
              <a:rPr sz="3200" i="1" dirty="0" smtClean="0">
                <a:latin typeface="Cambria"/>
                <a:cs typeface="Cambria"/>
              </a:rPr>
              <a:t>).</a:t>
            </a:r>
            <a:endParaRPr sz="32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1287"/>
            <a:ext cx="3307079" cy="37726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399" y="2361809"/>
            <a:ext cx="7670609" cy="1371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193" y="6324600"/>
            <a:ext cx="3404616" cy="41415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08539" y="5863936"/>
            <a:ext cx="820547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indent="-182245" algn="just">
              <a:lnSpc>
                <a:spcPct val="100000"/>
              </a:lnSpc>
              <a:spcBef>
                <a:spcPts val="100"/>
              </a:spcBef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3200" spc="-10" dirty="0">
                <a:latin typeface="Cambria"/>
                <a:cs typeface="Cambria"/>
              </a:rPr>
              <a:t>Here,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obtain</a:t>
            </a:r>
            <a:r>
              <a:rPr sz="3200" spc="-10" dirty="0">
                <a:latin typeface="Cambria"/>
                <a:cs typeface="Cambria"/>
              </a:rPr>
              <a:t> 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45" dirty="0">
                <a:latin typeface="Cambria"/>
                <a:cs typeface="Cambria"/>
              </a:rPr>
              <a:t> </a:t>
            </a:r>
            <a:r>
              <a:rPr sz="3200" i="1" spc="-45" dirty="0">
                <a:latin typeface="Cambria"/>
                <a:cs typeface="Cambria"/>
              </a:rPr>
              <a:t>y,</a:t>
            </a:r>
            <a:r>
              <a:rPr sz="3200" i="1" spc="15" dirty="0">
                <a:latin typeface="Cambria"/>
                <a:cs typeface="Cambria"/>
              </a:rPr>
              <a:t> </a:t>
            </a:r>
            <a:r>
              <a:rPr sz="3200" i="1" spc="-10" dirty="0">
                <a:latin typeface="Cambria"/>
                <a:cs typeface="Cambria"/>
              </a:rPr>
              <a:t>the</a:t>
            </a:r>
            <a:r>
              <a:rPr sz="3200" i="1" dirty="0">
                <a:latin typeface="Cambria"/>
                <a:cs typeface="Cambria"/>
              </a:rPr>
              <a:t> slope</a:t>
            </a:r>
            <a:r>
              <a:rPr sz="3200" i="1" spc="-20" dirty="0">
                <a:latin typeface="Cambria"/>
                <a:cs typeface="Cambria"/>
              </a:rPr>
              <a:t> </a:t>
            </a:r>
            <a:r>
              <a:rPr sz="3200" i="1" dirty="0">
                <a:latin typeface="Cambria"/>
                <a:cs typeface="Cambria"/>
              </a:rPr>
              <a:t>m</a:t>
            </a:r>
            <a:r>
              <a:rPr sz="3200" i="1" spc="15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is</a:t>
            </a:r>
            <a:r>
              <a:rPr sz="3200" i="1" spc="15" dirty="0">
                <a:latin typeface="Cambria"/>
                <a:cs typeface="Cambria"/>
              </a:rPr>
              <a:t> </a:t>
            </a:r>
            <a:r>
              <a:rPr sz="3200" i="1" spc="-15" dirty="0">
                <a:latin typeface="Cambria"/>
                <a:cs typeface="Cambria"/>
              </a:rPr>
              <a:t>directly</a:t>
            </a:r>
            <a:r>
              <a:rPr sz="3200" i="1" spc="25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multiplied</a:t>
            </a:r>
            <a:r>
              <a:rPr sz="3200" i="1" spc="5" dirty="0">
                <a:latin typeface="Cambria"/>
                <a:cs typeface="Cambria"/>
              </a:rPr>
              <a:t> </a:t>
            </a:r>
            <a:r>
              <a:rPr sz="3200" i="1" spc="-10" dirty="0">
                <a:latin typeface="Cambria"/>
                <a:cs typeface="Cambria"/>
              </a:rPr>
              <a:t>with</a:t>
            </a:r>
            <a:r>
              <a:rPr sz="3200" i="1" spc="10" dirty="0">
                <a:latin typeface="Cambria"/>
                <a:cs typeface="Cambria"/>
              </a:rPr>
              <a:t> </a:t>
            </a:r>
            <a:r>
              <a:rPr sz="3200" i="1" spc="-10" dirty="0">
                <a:latin typeface="Cambria"/>
                <a:cs typeface="Cambria"/>
              </a:rPr>
              <a:t>the</a:t>
            </a:r>
            <a:r>
              <a:rPr sz="3200" i="1" spc="5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input</a:t>
            </a:r>
            <a:r>
              <a:rPr sz="3200" i="1" spc="-10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signal.</a:t>
            </a:r>
            <a:endParaRPr sz="3200" dirty="0">
              <a:latin typeface="Cambria"/>
              <a:cs typeface="Cambria"/>
            </a:endParaRPr>
          </a:p>
          <a:p>
            <a:pPr marL="12700" algn="just">
              <a:lnSpc>
                <a:spcPct val="100000"/>
              </a:lnSpc>
            </a:pPr>
            <a:r>
              <a:rPr sz="3200" i="1" spc="-5" dirty="0">
                <a:solidFill>
                  <a:srgbClr val="0000FF"/>
                </a:solidFill>
                <a:latin typeface="Cambria"/>
                <a:cs typeface="Cambria"/>
              </a:rPr>
              <a:t>This</a:t>
            </a:r>
            <a:r>
              <a:rPr sz="3200" i="1" spc="-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200" i="1" spc="-5" dirty="0">
                <a:solidFill>
                  <a:srgbClr val="0000FF"/>
                </a:solidFill>
                <a:latin typeface="Cambria"/>
                <a:cs typeface="Cambria"/>
              </a:rPr>
              <a:t>is</a:t>
            </a:r>
            <a:r>
              <a:rPr sz="3200" i="1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200" i="1" dirty="0">
                <a:solidFill>
                  <a:srgbClr val="0000FF"/>
                </a:solidFill>
                <a:latin typeface="Cambria"/>
                <a:cs typeface="Cambria"/>
              </a:rPr>
              <a:t>a</a:t>
            </a:r>
            <a:r>
              <a:rPr sz="3200" i="1" spc="-10" dirty="0">
                <a:solidFill>
                  <a:srgbClr val="0000FF"/>
                </a:solidFill>
                <a:latin typeface="Cambria"/>
                <a:cs typeface="Cambria"/>
              </a:rPr>
              <a:t> linear</a:t>
            </a:r>
            <a:r>
              <a:rPr sz="3200" i="1" spc="4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Cambria"/>
                <a:cs typeface="Cambria"/>
              </a:rPr>
              <a:t>equation.</a:t>
            </a:r>
            <a:endParaRPr sz="3200" dirty="0">
              <a:latin typeface="Cambria"/>
              <a:cs typeface="Cambria"/>
            </a:endParaRPr>
          </a:p>
          <a:p>
            <a:pPr marL="12700" marR="50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4945" algn="l"/>
              </a:tabLst>
            </a:pPr>
            <a:r>
              <a:rPr sz="3200" spc="-10" dirty="0">
                <a:latin typeface="Cambria"/>
                <a:cs typeface="Cambria"/>
              </a:rPr>
              <a:t>Thus,</a:t>
            </a:r>
            <a:r>
              <a:rPr sz="3200" spc="4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when</a:t>
            </a:r>
            <a:r>
              <a:rPr sz="3200" spc="-5" dirty="0">
                <a:latin typeface="Cambria"/>
                <a:cs typeface="Cambria"/>
              </a:rPr>
              <a:t> slope </a:t>
            </a:r>
            <a:r>
              <a:rPr sz="3200" dirty="0">
                <a:latin typeface="Cambria"/>
                <a:cs typeface="Cambria"/>
              </a:rPr>
              <a:t>and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input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are</a:t>
            </a:r>
            <a:r>
              <a:rPr sz="3200" spc="-2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linearly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varied,</a:t>
            </a:r>
            <a:r>
              <a:rPr sz="3200" spc="-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output</a:t>
            </a:r>
            <a:r>
              <a:rPr sz="3200" spc="70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is</a:t>
            </a:r>
            <a:r>
              <a:rPr sz="3200" i="1" spc="20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also</a:t>
            </a:r>
            <a:r>
              <a:rPr sz="3200" i="1" spc="-10" dirty="0">
                <a:latin typeface="Cambria"/>
                <a:cs typeface="Cambria"/>
              </a:rPr>
              <a:t> linearly</a:t>
            </a:r>
            <a:r>
              <a:rPr sz="3200" i="1" spc="50" dirty="0">
                <a:latin typeface="Cambria"/>
                <a:cs typeface="Cambria"/>
              </a:rPr>
              <a:t> </a:t>
            </a:r>
            <a:r>
              <a:rPr sz="3200" i="1" spc="-10" dirty="0">
                <a:latin typeface="Cambria"/>
                <a:cs typeface="Cambria"/>
              </a:rPr>
              <a:t>varied,</a:t>
            </a:r>
            <a:r>
              <a:rPr sz="3200" i="1" spc="10" dirty="0">
                <a:latin typeface="Cambria"/>
                <a:cs typeface="Cambria"/>
              </a:rPr>
              <a:t> </a:t>
            </a:r>
            <a:r>
              <a:rPr sz="3200" i="1" spc="-10" dirty="0">
                <a:latin typeface="Cambria"/>
                <a:cs typeface="Cambria"/>
              </a:rPr>
              <a:t>as </a:t>
            </a:r>
            <a:r>
              <a:rPr sz="3200" i="1" spc="-380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shown</a:t>
            </a:r>
            <a:r>
              <a:rPr sz="3200" i="1" spc="-25" dirty="0">
                <a:latin typeface="Cambria"/>
                <a:cs typeface="Cambria"/>
              </a:rPr>
              <a:t> </a:t>
            </a:r>
            <a:r>
              <a:rPr sz="3200" i="1" spc="-5" dirty="0">
                <a:latin typeface="Cambria"/>
                <a:cs typeface="Cambria"/>
              </a:rPr>
              <a:t>in</a:t>
            </a:r>
            <a:r>
              <a:rPr sz="3200" i="1" spc="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graph.</a:t>
            </a:r>
            <a:endParaRPr sz="3200" dirty="0">
              <a:latin typeface="Cambria"/>
              <a:cs typeface="Cambria"/>
            </a:endParaRPr>
          </a:p>
          <a:p>
            <a:pPr marL="194945" indent="-182880" algn="just">
              <a:lnSpc>
                <a:spcPct val="100000"/>
              </a:lnSpc>
              <a:buSzPct val="94444"/>
              <a:buFont typeface="Wingdings"/>
              <a:buChar char=""/>
              <a:tabLst>
                <a:tab pos="195580" algn="l"/>
              </a:tabLst>
            </a:pPr>
            <a:r>
              <a:rPr sz="3200" spc="-10" dirty="0">
                <a:latin typeface="Cambria"/>
                <a:cs typeface="Cambria"/>
              </a:rPr>
              <a:t>This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shows</a:t>
            </a:r>
            <a:r>
              <a:rPr sz="3200" spc="2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that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2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weight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spc="-15" dirty="0">
                <a:latin typeface="Cambria"/>
                <a:cs typeface="Cambria"/>
              </a:rPr>
              <a:t>involved</a:t>
            </a:r>
            <a:r>
              <a:rPr sz="3200" spc="-60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in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ANN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is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equivalent</a:t>
            </a:r>
            <a:r>
              <a:rPr sz="3200" spc="5" dirty="0">
                <a:latin typeface="Cambria"/>
                <a:cs typeface="Cambria"/>
              </a:rPr>
              <a:t> </a:t>
            </a:r>
            <a:r>
              <a:rPr sz="3200" spc="-20" dirty="0">
                <a:latin typeface="Cambria"/>
                <a:cs typeface="Cambria"/>
              </a:rPr>
              <a:t>to</a:t>
            </a:r>
            <a:r>
              <a:rPr sz="3200" spc="10" dirty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the</a:t>
            </a:r>
            <a:r>
              <a:rPr sz="3200" spc="15" dirty="0">
                <a:latin typeface="Cambria"/>
                <a:cs typeface="Cambria"/>
              </a:rPr>
              <a:t> </a:t>
            </a:r>
            <a:r>
              <a:rPr sz="3200" spc="-5" dirty="0">
                <a:latin typeface="Cambria"/>
                <a:cs typeface="Cambria"/>
              </a:rPr>
              <a:t>slope </a:t>
            </a:r>
            <a:r>
              <a:rPr sz="3200" dirty="0">
                <a:latin typeface="Cambria"/>
                <a:cs typeface="Cambria"/>
              </a:rPr>
              <a:t>of </a:t>
            </a:r>
            <a:r>
              <a:rPr sz="3200" spc="-10" dirty="0" smtClean="0">
                <a:latin typeface="Cambria"/>
                <a:cs typeface="Cambria"/>
              </a:rPr>
              <a:t>the</a:t>
            </a:r>
            <a:r>
              <a:rPr lang="en-US" sz="3200" spc="-10" dirty="0" smtClean="0">
                <a:latin typeface="Cambria"/>
                <a:cs typeface="Cambria"/>
              </a:rPr>
              <a:t> </a:t>
            </a:r>
            <a:r>
              <a:rPr sz="3200" dirty="0" smtClean="0">
                <a:latin typeface="Cambria"/>
                <a:cs typeface="Cambria"/>
              </a:rPr>
              <a:t>linear</a:t>
            </a:r>
            <a:r>
              <a:rPr sz="3200" spc="-40" dirty="0" smtClean="0">
                <a:latin typeface="Cambria"/>
                <a:cs typeface="Cambria"/>
              </a:rPr>
              <a:t> </a:t>
            </a:r>
            <a:r>
              <a:rPr sz="3200" spc="-10" dirty="0">
                <a:latin typeface="Cambria"/>
                <a:cs typeface="Cambria"/>
              </a:rPr>
              <a:t>straight</a:t>
            </a:r>
            <a:r>
              <a:rPr sz="3200" spc="-5" dirty="0">
                <a:latin typeface="Cambria"/>
                <a:cs typeface="Cambria"/>
              </a:rPr>
              <a:t> </a:t>
            </a:r>
            <a:r>
              <a:rPr sz="3200" dirty="0">
                <a:latin typeface="Cambria"/>
                <a:cs typeface="Cambria"/>
              </a:rPr>
              <a:t>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8511" y="0"/>
            <a:ext cx="10860405" cy="6858000"/>
          </a:xfrm>
          <a:custGeom>
            <a:avLst/>
            <a:gdLst/>
            <a:ahLst/>
            <a:cxnLst/>
            <a:rect l="l" t="t" r="r" b="b"/>
            <a:pathLst>
              <a:path w="10860405" h="6858000">
                <a:moveTo>
                  <a:pt x="0" y="6858000"/>
                </a:moveTo>
                <a:lnTo>
                  <a:pt x="10860023" y="6858000"/>
                </a:lnTo>
                <a:lnTo>
                  <a:pt x="10860023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08535" y="0"/>
            <a:ext cx="283845" cy="6858000"/>
          </a:xfrm>
          <a:custGeom>
            <a:avLst/>
            <a:gdLst/>
            <a:ahLst/>
            <a:cxnLst/>
            <a:rect l="l" t="t" r="r" b="b"/>
            <a:pathLst>
              <a:path w="283845" h="6858000">
                <a:moveTo>
                  <a:pt x="283464" y="0"/>
                </a:moveTo>
                <a:lnTo>
                  <a:pt x="0" y="0"/>
                </a:lnTo>
                <a:lnTo>
                  <a:pt x="0" y="6858000"/>
                </a:lnTo>
                <a:lnTo>
                  <a:pt x="283464" y="6858000"/>
                </a:lnTo>
                <a:lnTo>
                  <a:pt x="283464" y="0"/>
                </a:lnTo>
                <a:close/>
              </a:path>
            </a:pathLst>
          </a:custGeom>
          <a:solidFill>
            <a:srgbClr val="F8B3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7722" y="228600"/>
            <a:ext cx="11761982" cy="9067800"/>
            <a:chOff x="1447800" y="0"/>
            <a:chExt cx="10744200" cy="68580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4976" y="5855206"/>
              <a:ext cx="5907024" cy="10027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0"/>
              <a:ext cx="4739640" cy="637336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3152" y="8654409"/>
            <a:ext cx="4839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mbria"/>
                <a:cs typeface="Cambria"/>
              </a:rPr>
              <a:t>Figure</a:t>
            </a:r>
            <a:r>
              <a:rPr sz="1800" b="1" spc="-30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- </a:t>
            </a:r>
            <a:r>
              <a:rPr sz="1800" b="1" spc="-15" dirty="0">
                <a:latin typeface="Cambria"/>
                <a:cs typeface="Cambria"/>
              </a:rPr>
              <a:t>Flowchart</a:t>
            </a:r>
            <a:r>
              <a:rPr sz="1800" b="1" spc="-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of</a:t>
            </a:r>
            <a:r>
              <a:rPr sz="1800" b="1" spc="5" dirty="0">
                <a:latin typeface="Cambria"/>
                <a:cs typeface="Cambria"/>
              </a:rPr>
              <a:t> </a:t>
            </a:r>
            <a:r>
              <a:rPr sz="1800" b="1" spc="-5" dirty="0">
                <a:latin typeface="Cambria"/>
                <a:cs typeface="Cambria"/>
              </a:rPr>
              <a:t>Hebb</a:t>
            </a:r>
            <a:r>
              <a:rPr sz="1800" b="1" dirty="0">
                <a:latin typeface="Cambria"/>
                <a:cs typeface="Cambria"/>
              </a:rPr>
              <a:t> </a:t>
            </a:r>
            <a:r>
              <a:rPr sz="1800" b="1" spc="-10" dirty="0">
                <a:latin typeface="Cambria"/>
                <a:cs typeface="Cambria"/>
              </a:rPr>
              <a:t>training</a:t>
            </a:r>
            <a:r>
              <a:rPr sz="1800" b="1" spc="-15" dirty="0">
                <a:latin typeface="Cambria"/>
                <a:cs typeface="Cambria"/>
              </a:rPr>
              <a:t> </a:t>
            </a:r>
            <a:r>
              <a:rPr sz="1800" b="1" dirty="0">
                <a:latin typeface="Cambria"/>
                <a:cs typeface="Cambria"/>
              </a:rPr>
              <a:t>algorithm.</a:t>
            </a:r>
            <a:endParaRPr sz="1800" dirty="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0" y="-1"/>
            <a:ext cx="6858000" cy="7741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2103" y="554774"/>
            <a:ext cx="11017250" cy="1577340"/>
            <a:chOff x="832103" y="554774"/>
            <a:chExt cx="11017250" cy="15773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967" y="554774"/>
              <a:ext cx="2034286" cy="6780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7647" y="554774"/>
              <a:ext cx="1144346" cy="6780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8415" y="554774"/>
              <a:ext cx="8520430" cy="6780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567" y="883958"/>
              <a:ext cx="2183764" cy="6780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103" y="1261922"/>
              <a:ext cx="2226310" cy="8700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65987" y="633729"/>
            <a:ext cx="10752455" cy="12293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45110" indent="-229235">
              <a:lnSpc>
                <a:spcPts val="2590"/>
              </a:lnSpc>
              <a:spcBef>
                <a:spcPts val="425"/>
              </a:spcBef>
            </a:pPr>
            <a:r>
              <a:rPr sz="2400" b="1" spc="-20" dirty="0">
                <a:latin typeface="Cambria"/>
                <a:cs typeface="Cambria"/>
              </a:rPr>
              <a:t>Q. </a:t>
            </a:r>
            <a:r>
              <a:rPr sz="2400" b="1" spc="-5" dirty="0">
                <a:latin typeface="Cambria"/>
                <a:cs typeface="Cambria"/>
              </a:rPr>
              <a:t>Design </a:t>
            </a:r>
            <a:r>
              <a:rPr sz="2400" b="1" dirty="0">
                <a:latin typeface="Cambria"/>
                <a:cs typeface="Cambria"/>
              </a:rPr>
              <a:t>A </a:t>
            </a:r>
            <a:r>
              <a:rPr sz="2400" b="1" spc="-5" dirty="0">
                <a:latin typeface="Cambria"/>
                <a:cs typeface="Cambria"/>
              </a:rPr>
              <a:t>Hebb net </a:t>
            </a:r>
            <a:r>
              <a:rPr sz="2400" b="1" spc="-10" dirty="0">
                <a:latin typeface="Cambria"/>
                <a:cs typeface="Cambria"/>
              </a:rPr>
              <a:t>to implement </a:t>
            </a:r>
            <a:r>
              <a:rPr sz="2400" b="1" spc="-5" dirty="0">
                <a:latin typeface="Cambria"/>
                <a:cs typeface="Cambria"/>
              </a:rPr>
              <a:t>logical </a:t>
            </a:r>
            <a:r>
              <a:rPr sz="2400" b="1" dirty="0">
                <a:latin typeface="Cambria"/>
                <a:cs typeface="Cambria"/>
              </a:rPr>
              <a:t>AND </a:t>
            </a:r>
            <a:r>
              <a:rPr sz="2400" b="1" spc="-5" dirty="0">
                <a:latin typeface="Cambria"/>
                <a:cs typeface="Cambria"/>
              </a:rPr>
              <a:t>function (use bipolar inputs </a:t>
            </a:r>
            <a:r>
              <a:rPr sz="2400" b="1" spc="-5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and targets).</a:t>
            </a:r>
            <a:endParaRPr sz="24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3100" b="1" spc="-5" dirty="0">
                <a:solidFill>
                  <a:srgbClr val="FF0000"/>
                </a:solidFill>
                <a:latin typeface="Cambria"/>
                <a:cs typeface="Cambria"/>
              </a:rPr>
              <a:t>Solution:</a:t>
            </a:r>
            <a:r>
              <a:rPr sz="3100" b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3100" b="1" spc="-25" dirty="0">
                <a:latin typeface="Cambria"/>
                <a:cs typeface="Cambria"/>
              </a:rPr>
              <a:t>Truth</a:t>
            </a:r>
            <a:r>
              <a:rPr sz="3100" b="1" spc="10" dirty="0">
                <a:latin typeface="Cambria"/>
                <a:cs typeface="Cambria"/>
              </a:rPr>
              <a:t> </a:t>
            </a:r>
            <a:r>
              <a:rPr sz="3100" b="1" spc="-10" dirty="0">
                <a:latin typeface="Cambria"/>
                <a:cs typeface="Cambria"/>
              </a:rPr>
              <a:t>table</a:t>
            </a:r>
            <a:r>
              <a:rPr sz="3100" b="1" spc="60" dirty="0">
                <a:latin typeface="Cambria"/>
                <a:cs typeface="Cambria"/>
              </a:rPr>
              <a:t> </a:t>
            </a:r>
            <a:r>
              <a:rPr sz="3100" b="1" spc="-10" dirty="0">
                <a:latin typeface="Cambria"/>
                <a:cs typeface="Cambria"/>
              </a:rPr>
              <a:t>for</a:t>
            </a:r>
            <a:r>
              <a:rPr sz="3100" b="1" spc="-5" dirty="0">
                <a:latin typeface="Cambria"/>
                <a:cs typeface="Cambria"/>
              </a:rPr>
              <a:t> AND</a:t>
            </a:r>
            <a:r>
              <a:rPr sz="3100" b="1" spc="20" dirty="0">
                <a:latin typeface="Cambria"/>
                <a:cs typeface="Cambria"/>
              </a:rPr>
              <a:t> </a:t>
            </a:r>
            <a:r>
              <a:rPr sz="3100" b="1" spc="-5" dirty="0">
                <a:latin typeface="Cambria"/>
                <a:cs typeface="Cambria"/>
              </a:rPr>
              <a:t>wit</a:t>
            </a:r>
            <a:r>
              <a:rPr sz="3100" b="1" spc="5" dirty="0">
                <a:latin typeface="Cambria"/>
                <a:cs typeface="Cambria"/>
              </a:rPr>
              <a:t> </a:t>
            </a:r>
            <a:r>
              <a:rPr sz="3100" b="1" spc="-5" dirty="0">
                <a:latin typeface="Cambria"/>
                <a:cs typeface="Cambria"/>
              </a:rPr>
              <a:t>bipolar</a:t>
            </a:r>
            <a:r>
              <a:rPr sz="3100" b="1" spc="15" dirty="0">
                <a:latin typeface="Cambria"/>
                <a:cs typeface="Cambria"/>
              </a:rPr>
              <a:t> </a:t>
            </a:r>
            <a:r>
              <a:rPr sz="3100" b="1" spc="-10" dirty="0">
                <a:latin typeface="Cambria"/>
                <a:cs typeface="Cambria"/>
              </a:rPr>
              <a:t>inputs</a:t>
            </a:r>
            <a:r>
              <a:rPr sz="3100" b="1" spc="35" dirty="0">
                <a:latin typeface="Cambria"/>
                <a:cs typeface="Cambria"/>
              </a:rPr>
              <a:t> </a:t>
            </a:r>
            <a:r>
              <a:rPr sz="3100" b="1" spc="-10" dirty="0">
                <a:latin typeface="Cambria"/>
                <a:cs typeface="Cambria"/>
              </a:rPr>
              <a:t>and</a:t>
            </a:r>
            <a:r>
              <a:rPr sz="3100" b="1" spc="15" dirty="0">
                <a:latin typeface="Cambria"/>
                <a:cs typeface="Cambria"/>
              </a:rPr>
              <a:t> </a:t>
            </a:r>
            <a:r>
              <a:rPr sz="3100" b="1" spc="-10" dirty="0">
                <a:latin typeface="Cambria"/>
                <a:cs typeface="Cambria"/>
              </a:rPr>
              <a:t>targets</a:t>
            </a:r>
            <a:endParaRPr sz="3100" dirty="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7591" y="2383712"/>
            <a:ext cx="9893809" cy="5980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030224"/>
            <a:ext cx="11814175" cy="7199376"/>
            <a:chOff x="0" y="1030224"/>
            <a:chExt cx="11814175" cy="502348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4791" y="1304544"/>
              <a:ext cx="6239256" cy="33558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43728" y="1786128"/>
              <a:ext cx="463550" cy="448309"/>
            </a:xfrm>
            <a:custGeom>
              <a:avLst/>
              <a:gdLst/>
              <a:ahLst/>
              <a:cxnLst/>
              <a:rect l="l" t="t" r="r" b="b"/>
              <a:pathLst>
                <a:path w="463550" h="448310">
                  <a:moveTo>
                    <a:pt x="239268" y="0"/>
                  </a:moveTo>
                  <a:lnTo>
                    <a:pt x="239268" y="112013"/>
                  </a:lnTo>
                  <a:lnTo>
                    <a:pt x="0" y="112013"/>
                  </a:lnTo>
                  <a:lnTo>
                    <a:pt x="0" y="336042"/>
                  </a:lnTo>
                  <a:lnTo>
                    <a:pt x="239268" y="336042"/>
                  </a:lnTo>
                  <a:lnTo>
                    <a:pt x="239268" y="448056"/>
                  </a:lnTo>
                  <a:lnTo>
                    <a:pt x="463296" y="224027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3728" y="1786128"/>
              <a:ext cx="463550" cy="448309"/>
            </a:xfrm>
            <a:custGeom>
              <a:avLst/>
              <a:gdLst/>
              <a:ahLst/>
              <a:cxnLst/>
              <a:rect l="l" t="t" r="r" b="b"/>
              <a:pathLst>
                <a:path w="463550" h="448310">
                  <a:moveTo>
                    <a:pt x="239268" y="443000"/>
                  </a:moveTo>
                  <a:lnTo>
                    <a:pt x="239268" y="448056"/>
                  </a:lnTo>
                  <a:lnTo>
                    <a:pt x="242841" y="444482"/>
                  </a:lnTo>
                  <a:lnTo>
                    <a:pt x="239268" y="443000"/>
                  </a:lnTo>
                  <a:close/>
                </a:path>
                <a:path w="463550" h="448310">
                  <a:moveTo>
                    <a:pt x="251460" y="435864"/>
                  </a:moveTo>
                  <a:lnTo>
                    <a:pt x="242841" y="444482"/>
                  </a:lnTo>
                  <a:lnTo>
                    <a:pt x="251460" y="448056"/>
                  </a:lnTo>
                  <a:lnTo>
                    <a:pt x="251460" y="435864"/>
                  </a:lnTo>
                  <a:close/>
                </a:path>
                <a:path w="463550" h="448310">
                  <a:moveTo>
                    <a:pt x="251460" y="418592"/>
                  </a:moveTo>
                  <a:lnTo>
                    <a:pt x="239268" y="430784"/>
                  </a:lnTo>
                  <a:lnTo>
                    <a:pt x="239268" y="443000"/>
                  </a:lnTo>
                  <a:lnTo>
                    <a:pt x="242841" y="444482"/>
                  </a:lnTo>
                  <a:lnTo>
                    <a:pt x="251460" y="435864"/>
                  </a:lnTo>
                  <a:lnTo>
                    <a:pt x="251460" y="418592"/>
                  </a:lnTo>
                  <a:close/>
                </a:path>
                <a:path w="463550" h="448310">
                  <a:moveTo>
                    <a:pt x="239268" y="430784"/>
                  </a:moveTo>
                  <a:lnTo>
                    <a:pt x="230632" y="439420"/>
                  </a:lnTo>
                  <a:lnTo>
                    <a:pt x="239268" y="443000"/>
                  </a:lnTo>
                  <a:lnTo>
                    <a:pt x="239268" y="430784"/>
                  </a:lnTo>
                  <a:close/>
                </a:path>
                <a:path w="463550" h="448310">
                  <a:moveTo>
                    <a:pt x="446024" y="224027"/>
                  </a:moveTo>
                  <a:lnTo>
                    <a:pt x="251460" y="418592"/>
                  </a:lnTo>
                  <a:lnTo>
                    <a:pt x="251460" y="435864"/>
                  </a:lnTo>
                  <a:lnTo>
                    <a:pt x="454660" y="232663"/>
                  </a:lnTo>
                  <a:lnTo>
                    <a:pt x="446024" y="224027"/>
                  </a:lnTo>
                  <a:close/>
                </a:path>
                <a:path w="463550" h="448310">
                  <a:moveTo>
                    <a:pt x="251460" y="323850"/>
                  </a:moveTo>
                  <a:lnTo>
                    <a:pt x="12192" y="323850"/>
                  </a:lnTo>
                  <a:lnTo>
                    <a:pt x="12192" y="336042"/>
                  </a:lnTo>
                  <a:lnTo>
                    <a:pt x="239268" y="336042"/>
                  </a:lnTo>
                  <a:lnTo>
                    <a:pt x="239268" y="430784"/>
                  </a:lnTo>
                  <a:lnTo>
                    <a:pt x="251460" y="418592"/>
                  </a:lnTo>
                  <a:lnTo>
                    <a:pt x="251460" y="323850"/>
                  </a:lnTo>
                  <a:close/>
                </a:path>
                <a:path w="463550" h="448310">
                  <a:moveTo>
                    <a:pt x="0" y="323850"/>
                  </a:moveTo>
                  <a:lnTo>
                    <a:pt x="0" y="336042"/>
                  </a:lnTo>
                  <a:lnTo>
                    <a:pt x="12192" y="336042"/>
                  </a:lnTo>
                  <a:lnTo>
                    <a:pt x="0" y="323850"/>
                  </a:lnTo>
                  <a:close/>
                </a:path>
                <a:path w="463550" h="448310">
                  <a:moveTo>
                    <a:pt x="12192" y="112013"/>
                  </a:moveTo>
                  <a:lnTo>
                    <a:pt x="0" y="124206"/>
                  </a:lnTo>
                  <a:lnTo>
                    <a:pt x="0" y="323850"/>
                  </a:lnTo>
                  <a:lnTo>
                    <a:pt x="12192" y="336042"/>
                  </a:lnTo>
                  <a:lnTo>
                    <a:pt x="12192" y="112013"/>
                  </a:lnTo>
                  <a:close/>
                </a:path>
                <a:path w="463550" h="448310">
                  <a:moveTo>
                    <a:pt x="454660" y="215392"/>
                  </a:moveTo>
                  <a:lnTo>
                    <a:pt x="446024" y="224027"/>
                  </a:lnTo>
                  <a:lnTo>
                    <a:pt x="454660" y="232663"/>
                  </a:lnTo>
                  <a:lnTo>
                    <a:pt x="454660" y="215392"/>
                  </a:lnTo>
                  <a:close/>
                </a:path>
                <a:path w="463550" h="448310">
                  <a:moveTo>
                    <a:pt x="454660" y="215392"/>
                  </a:moveTo>
                  <a:lnTo>
                    <a:pt x="454660" y="232663"/>
                  </a:lnTo>
                  <a:lnTo>
                    <a:pt x="463296" y="224027"/>
                  </a:lnTo>
                  <a:lnTo>
                    <a:pt x="454660" y="215392"/>
                  </a:lnTo>
                  <a:close/>
                </a:path>
                <a:path w="463550" h="448310">
                  <a:moveTo>
                    <a:pt x="251460" y="12191"/>
                  </a:moveTo>
                  <a:lnTo>
                    <a:pt x="251460" y="29463"/>
                  </a:lnTo>
                  <a:lnTo>
                    <a:pt x="446024" y="224027"/>
                  </a:lnTo>
                  <a:lnTo>
                    <a:pt x="454659" y="215392"/>
                  </a:lnTo>
                  <a:lnTo>
                    <a:pt x="251460" y="12191"/>
                  </a:lnTo>
                  <a:close/>
                </a:path>
                <a:path w="463550" h="448310">
                  <a:moveTo>
                    <a:pt x="12192" y="112013"/>
                  </a:moveTo>
                  <a:lnTo>
                    <a:pt x="0" y="112013"/>
                  </a:lnTo>
                  <a:lnTo>
                    <a:pt x="0" y="124206"/>
                  </a:lnTo>
                  <a:lnTo>
                    <a:pt x="12192" y="112013"/>
                  </a:lnTo>
                  <a:close/>
                </a:path>
                <a:path w="463550" h="448310">
                  <a:moveTo>
                    <a:pt x="239268" y="17272"/>
                  </a:moveTo>
                  <a:lnTo>
                    <a:pt x="239268" y="112013"/>
                  </a:lnTo>
                  <a:lnTo>
                    <a:pt x="12192" y="112013"/>
                  </a:lnTo>
                  <a:lnTo>
                    <a:pt x="12192" y="124206"/>
                  </a:lnTo>
                  <a:lnTo>
                    <a:pt x="251460" y="124206"/>
                  </a:lnTo>
                  <a:lnTo>
                    <a:pt x="251460" y="29463"/>
                  </a:lnTo>
                  <a:lnTo>
                    <a:pt x="239268" y="17272"/>
                  </a:lnTo>
                  <a:close/>
                </a:path>
                <a:path w="463550" h="448310">
                  <a:moveTo>
                    <a:pt x="242841" y="3573"/>
                  </a:moveTo>
                  <a:lnTo>
                    <a:pt x="239268" y="5055"/>
                  </a:lnTo>
                  <a:lnTo>
                    <a:pt x="239268" y="17272"/>
                  </a:lnTo>
                  <a:lnTo>
                    <a:pt x="251460" y="29463"/>
                  </a:lnTo>
                  <a:lnTo>
                    <a:pt x="251460" y="12191"/>
                  </a:lnTo>
                  <a:lnTo>
                    <a:pt x="242841" y="3573"/>
                  </a:lnTo>
                  <a:close/>
                </a:path>
                <a:path w="463550" h="448310">
                  <a:moveTo>
                    <a:pt x="239268" y="5055"/>
                  </a:moveTo>
                  <a:lnTo>
                    <a:pt x="230632" y="8636"/>
                  </a:lnTo>
                  <a:lnTo>
                    <a:pt x="239268" y="17272"/>
                  </a:lnTo>
                  <a:lnTo>
                    <a:pt x="239268" y="5055"/>
                  </a:lnTo>
                  <a:close/>
                </a:path>
                <a:path w="463550" h="448310">
                  <a:moveTo>
                    <a:pt x="251460" y="0"/>
                  </a:moveTo>
                  <a:lnTo>
                    <a:pt x="242841" y="3573"/>
                  </a:lnTo>
                  <a:lnTo>
                    <a:pt x="251460" y="12191"/>
                  </a:lnTo>
                  <a:lnTo>
                    <a:pt x="251460" y="0"/>
                  </a:lnTo>
                  <a:close/>
                </a:path>
                <a:path w="463550" h="448310">
                  <a:moveTo>
                    <a:pt x="239268" y="0"/>
                  </a:moveTo>
                  <a:lnTo>
                    <a:pt x="239268" y="5055"/>
                  </a:lnTo>
                  <a:lnTo>
                    <a:pt x="242841" y="3573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30224"/>
              <a:ext cx="5477256" cy="609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822704"/>
              <a:ext cx="5428488" cy="5425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645663"/>
              <a:ext cx="5449824" cy="838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712463"/>
              <a:ext cx="5617464" cy="23408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288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20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1578863"/>
            <a:ext cx="5638799" cy="35448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86984" y="2889504"/>
            <a:ext cx="466725" cy="448309"/>
            <a:chOff x="5586984" y="2889504"/>
            <a:chExt cx="466725" cy="448309"/>
          </a:xfrm>
        </p:grpSpPr>
        <p:sp>
          <p:nvSpPr>
            <p:cNvPr id="11" name="object 11"/>
            <p:cNvSpPr/>
            <p:nvPr/>
          </p:nvSpPr>
          <p:spPr>
            <a:xfrm>
              <a:off x="5586984" y="2889504"/>
              <a:ext cx="466725" cy="448309"/>
            </a:xfrm>
            <a:custGeom>
              <a:avLst/>
              <a:gdLst/>
              <a:ahLst/>
              <a:cxnLst/>
              <a:rect l="l" t="t" r="r" b="b"/>
              <a:pathLst>
                <a:path w="466725" h="448310">
                  <a:moveTo>
                    <a:pt x="242315" y="0"/>
                  </a:moveTo>
                  <a:lnTo>
                    <a:pt x="242315" y="112013"/>
                  </a:lnTo>
                  <a:lnTo>
                    <a:pt x="0" y="112013"/>
                  </a:lnTo>
                  <a:lnTo>
                    <a:pt x="0" y="336042"/>
                  </a:lnTo>
                  <a:lnTo>
                    <a:pt x="242315" y="336042"/>
                  </a:lnTo>
                  <a:lnTo>
                    <a:pt x="242315" y="448056"/>
                  </a:lnTo>
                  <a:lnTo>
                    <a:pt x="466343" y="224028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6984" y="2889504"/>
              <a:ext cx="466725" cy="448309"/>
            </a:xfrm>
            <a:custGeom>
              <a:avLst/>
              <a:gdLst/>
              <a:ahLst/>
              <a:cxnLst/>
              <a:rect l="l" t="t" r="r" b="b"/>
              <a:pathLst>
                <a:path w="466725" h="448310">
                  <a:moveTo>
                    <a:pt x="242315" y="443000"/>
                  </a:moveTo>
                  <a:lnTo>
                    <a:pt x="242315" y="448056"/>
                  </a:lnTo>
                  <a:lnTo>
                    <a:pt x="245889" y="444482"/>
                  </a:lnTo>
                  <a:lnTo>
                    <a:pt x="242315" y="443000"/>
                  </a:lnTo>
                  <a:close/>
                </a:path>
                <a:path w="466725" h="448310">
                  <a:moveTo>
                    <a:pt x="254507" y="435864"/>
                  </a:moveTo>
                  <a:lnTo>
                    <a:pt x="245889" y="444482"/>
                  </a:lnTo>
                  <a:lnTo>
                    <a:pt x="254507" y="448056"/>
                  </a:lnTo>
                  <a:lnTo>
                    <a:pt x="254507" y="435864"/>
                  </a:lnTo>
                  <a:close/>
                </a:path>
                <a:path w="466725" h="448310">
                  <a:moveTo>
                    <a:pt x="254507" y="418592"/>
                  </a:moveTo>
                  <a:lnTo>
                    <a:pt x="242315" y="430784"/>
                  </a:lnTo>
                  <a:lnTo>
                    <a:pt x="242315" y="443000"/>
                  </a:lnTo>
                  <a:lnTo>
                    <a:pt x="245889" y="444482"/>
                  </a:lnTo>
                  <a:lnTo>
                    <a:pt x="254507" y="435864"/>
                  </a:lnTo>
                  <a:lnTo>
                    <a:pt x="254507" y="418592"/>
                  </a:lnTo>
                  <a:close/>
                </a:path>
                <a:path w="466725" h="448310">
                  <a:moveTo>
                    <a:pt x="242315" y="430784"/>
                  </a:moveTo>
                  <a:lnTo>
                    <a:pt x="233679" y="439420"/>
                  </a:lnTo>
                  <a:lnTo>
                    <a:pt x="242315" y="443000"/>
                  </a:lnTo>
                  <a:lnTo>
                    <a:pt x="242315" y="430784"/>
                  </a:lnTo>
                  <a:close/>
                </a:path>
                <a:path w="466725" h="448310">
                  <a:moveTo>
                    <a:pt x="449071" y="224028"/>
                  </a:moveTo>
                  <a:lnTo>
                    <a:pt x="254507" y="418592"/>
                  </a:lnTo>
                  <a:lnTo>
                    <a:pt x="254507" y="435864"/>
                  </a:lnTo>
                  <a:lnTo>
                    <a:pt x="457707" y="232664"/>
                  </a:lnTo>
                  <a:lnTo>
                    <a:pt x="449071" y="224028"/>
                  </a:lnTo>
                  <a:close/>
                </a:path>
                <a:path w="466725" h="448310">
                  <a:moveTo>
                    <a:pt x="254507" y="323850"/>
                  </a:moveTo>
                  <a:lnTo>
                    <a:pt x="12191" y="323850"/>
                  </a:lnTo>
                  <a:lnTo>
                    <a:pt x="12191" y="336042"/>
                  </a:lnTo>
                  <a:lnTo>
                    <a:pt x="242315" y="336042"/>
                  </a:lnTo>
                  <a:lnTo>
                    <a:pt x="242315" y="430784"/>
                  </a:lnTo>
                  <a:lnTo>
                    <a:pt x="254507" y="418592"/>
                  </a:lnTo>
                  <a:lnTo>
                    <a:pt x="254507" y="323850"/>
                  </a:lnTo>
                  <a:close/>
                </a:path>
                <a:path w="466725" h="448310">
                  <a:moveTo>
                    <a:pt x="0" y="323850"/>
                  </a:moveTo>
                  <a:lnTo>
                    <a:pt x="0" y="336042"/>
                  </a:lnTo>
                  <a:lnTo>
                    <a:pt x="12191" y="336042"/>
                  </a:lnTo>
                  <a:lnTo>
                    <a:pt x="0" y="323850"/>
                  </a:lnTo>
                  <a:close/>
                </a:path>
                <a:path w="466725" h="448310">
                  <a:moveTo>
                    <a:pt x="12191" y="112013"/>
                  </a:moveTo>
                  <a:lnTo>
                    <a:pt x="0" y="124206"/>
                  </a:lnTo>
                  <a:lnTo>
                    <a:pt x="0" y="323850"/>
                  </a:lnTo>
                  <a:lnTo>
                    <a:pt x="12191" y="336042"/>
                  </a:lnTo>
                  <a:lnTo>
                    <a:pt x="12191" y="112013"/>
                  </a:lnTo>
                  <a:close/>
                </a:path>
                <a:path w="466725" h="448310">
                  <a:moveTo>
                    <a:pt x="457707" y="215392"/>
                  </a:moveTo>
                  <a:lnTo>
                    <a:pt x="449071" y="224028"/>
                  </a:lnTo>
                  <a:lnTo>
                    <a:pt x="457707" y="232664"/>
                  </a:lnTo>
                  <a:lnTo>
                    <a:pt x="457707" y="215392"/>
                  </a:lnTo>
                  <a:close/>
                </a:path>
                <a:path w="466725" h="448310">
                  <a:moveTo>
                    <a:pt x="457707" y="215392"/>
                  </a:moveTo>
                  <a:lnTo>
                    <a:pt x="457707" y="232664"/>
                  </a:lnTo>
                  <a:lnTo>
                    <a:pt x="466343" y="224028"/>
                  </a:lnTo>
                  <a:lnTo>
                    <a:pt x="457707" y="215392"/>
                  </a:lnTo>
                  <a:close/>
                </a:path>
                <a:path w="466725" h="448310">
                  <a:moveTo>
                    <a:pt x="254507" y="12191"/>
                  </a:moveTo>
                  <a:lnTo>
                    <a:pt x="254507" y="29463"/>
                  </a:lnTo>
                  <a:lnTo>
                    <a:pt x="449071" y="224028"/>
                  </a:lnTo>
                  <a:lnTo>
                    <a:pt x="457707" y="215392"/>
                  </a:lnTo>
                  <a:lnTo>
                    <a:pt x="254507" y="12191"/>
                  </a:lnTo>
                  <a:close/>
                </a:path>
                <a:path w="466725" h="448310">
                  <a:moveTo>
                    <a:pt x="12191" y="112013"/>
                  </a:moveTo>
                  <a:lnTo>
                    <a:pt x="0" y="112013"/>
                  </a:lnTo>
                  <a:lnTo>
                    <a:pt x="0" y="124206"/>
                  </a:lnTo>
                  <a:lnTo>
                    <a:pt x="12191" y="112013"/>
                  </a:lnTo>
                  <a:close/>
                </a:path>
                <a:path w="466725" h="448310">
                  <a:moveTo>
                    <a:pt x="242315" y="17272"/>
                  </a:moveTo>
                  <a:lnTo>
                    <a:pt x="242315" y="112013"/>
                  </a:lnTo>
                  <a:lnTo>
                    <a:pt x="12191" y="112013"/>
                  </a:lnTo>
                  <a:lnTo>
                    <a:pt x="12191" y="124206"/>
                  </a:lnTo>
                  <a:lnTo>
                    <a:pt x="254507" y="124206"/>
                  </a:lnTo>
                  <a:lnTo>
                    <a:pt x="254507" y="29463"/>
                  </a:lnTo>
                  <a:lnTo>
                    <a:pt x="242315" y="17272"/>
                  </a:lnTo>
                  <a:close/>
                </a:path>
                <a:path w="466725" h="448310">
                  <a:moveTo>
                    <a:pt x="245889" y="3573"/>
                  </a:moveTo>
                  <a:lnTo>
                    <a:pt x="242315" y="5055"/>
                  </a:lnTo>
                  <a:lnTo>
                    <a:pt x="242315" y="17272"/>
                  </a:lnTo>
                  <a:lnTo>
                    <a:pt x="254507" y="29463"/>
                  </a:lnTo>
                  <a:lnTo>
                    <a:pt x="254507" y="12191"/>
                  </a:lnTo>
                  <a:lnTo>
                    <a:pt x="245889" y="3573"/>
                  </a:lnTo>
                  <a:close/>
                </a:path>
                <a:path w="466725" h="448310">
                  <a:moveTo>
                    <a:pt x="242315" y="5055"/>
                  </a:moveTo>
                  <a:lnTo>
                    <a:pt x="233679" y="8636"/>
                  </a:lnTo>
                  <a:lnTo>
                    <a:pt x="242315" y="17272"/>
                  </a:lnTo>
                  <a:lnTo>
                    <a:pt x="242315" y="5055"/>
                  </a:lnTo>
                  <a:close/>
                </a:path>
                <a:path w="466725" h="448310">
                  <a:moveTo>
                    <a:pt x="254507" y="0"/>
                  </a:moveTo>
                  <a:lnTo>
                    <a:pt x="245889" y="3573"/>
                  </a:lnTo>
                  <a:lnTo>
                    <a:pt x="254507" y="12191"/>
                  </a:lnTo>
                  <a:lnTo>
                    <a:pt x="254507" y="0"/>
                  </a:lnTo>
                  <a:close/>
                </a:path>
                <a:path w="466725" h="448310">
                  <a:moveTo>
                    <a:pt x="242315" y="0"/>
                  </a:moveTo>
                  <a:lnTo>
                    <a:pt x="242315" y="5055"/>
                  </a:lnTo>
                  <a:lnTo>
                    <a:pt x="245889" y="3573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288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322832"/>
            <a:ext cx="5766816" cy="397459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74791" y="3931920"/>
            <a:ext cx="463550" cy="451484"/>
            <a:chOff x="5574791" y="3931920"/>
            <a:chExt cx="463550" cy="451484"/>
          </a:xfrm>
        </p:grpSpPr>
        <p:sp>
          <p:nvSpPr>
            <p:cNvPr id="11" name="object 11"/>
            <p:cNvSpPr/>
            <p:nvPr/>
          </p:nvSpPr>
          <p:spPr>
            <a:xfrm>
              <a:off x="5574791" y="393192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237744" y="0"/>
                  </a:moveTo>
                  <a:lnTo>
                    <a:pt x="237744" y="112775"/>
                  </a:lnTo>
                  <a:lnTo>
                    <a:pt x="0" y="112775"/>
                  </a:lnTo>
                  <a:lnTo>
                    <a:pt x="0" y="338327"/>
                  </a:lnTo>
                  <a:lnTo>
                    <a:pt x="237744" y="338327"/>
                  </a:lnTo>
                  <a:lnTo>
                    <a:pt x="237744" y="451103"/>
                  </a:lnTo>
                  <a:lnTo>
                    <a:pt x="463296" y="225551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74791" y="393192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237744" y="446048"/>
                  </a:moveTo>
                  <a:lnTo>
                    <a:pt x="237744" y="451103"/>
                  </a:lnTo>
                  <a:lnTo>
                    <a:pt x="241317" y="447530"/>
                  </a:lnTo>
                  <a:lnTo>
                    <a:pt x="237744" y="446048"/>
                  </a:lnTo>
                  <a:close/>
                </a:path>
                <a:path w="463550" h="451485">
                  <a:moveTo>
                    <a:pt x="249936" y="438912"/>
                  </a:moveTo>
                  <a:lnTo>
                    <a:pt x="241317" y="447530"/>
                  </a:lnTo>
                  <a:lnTo>
                    <a:pt x="249936" y="451103"/>
                  </a:lnTo>
                  <a:lnTo>
                    <a:pt x="249936" y="438912"/>
                  </a:lnTo>
                  <a:close/>
                </a:path>
                <a:path w="463550" h="451485">
                  <a:moveTo>
                    <a:pt x="249936" y="421639"/>
                  </a:moveTo>
                  <a:lnTo>
                    <a:pt x="237744" y="433831"/>
                  </a:lnTo>
                  <a:lnTo>
                    <a:pt x="237744" y="446048"/>
                  </a:lnTo>
                  <a:lnTo>
                    <a:pt x="241317" y="447530"/>
                  </a:lnTo>
                  <a:lnTo>
                    <a:pt x="249936" y="438912"/>
                  </a:lnTo>
                  <a:lnTo>
                    <a:pt x="249936" y="421639"/>
                  </a:lnTo>
                  <a:close/>
                </a:path>
                <a:path w="463550" h="451485">
                  <a:moveTo>
                    <a:pt x="237744" y="433831"/>
                  </a:moveTo>
                  <a:lnTo>
                    <a:pt x="229108" y="442467"/>
                  </a:lnTo>
                  <a:lnTo>
                    <a:pt x="237744" y="446048"/>
                  </a:lnTo>
                  <a:lnTo>
                    <a:pt x="237744" y="433831"/>
                  </a:lnTo>
                  <a:close/>
                </a:path>
                <a:path w="463550" h="451485">
                  <a:moveTo>
                    <a:pt x="446024" y="225551"/>
                  </a:moveTo>
                  <a:lnTo>
                    <a:pt x="249936" y="421639"/>
                  </a:lnTo>
                  <a:lnTo>
                    <a:pt x="249936" y="438912"/>
                  </a:lnTo>
                  <a:lnTo>
                    <a:pt x="454660" y="234187"/>
                  </a:lnTo>
                  <a:lnTo>
                    <a:pt x="446024" y="225551"/>
                  </a:lnTo>
                  <a:close/>
                </a:path>
                <a:path w="463550" h="451485">
                  <a:moveTo>
                    <a:pt x="249936" y="326135"/>
                  </a:moveTo>
                  <a:lnTo>
                    <a:pt x="12192" y="326135"/>
                  </a:lnTo>
                  <a:lnTo>
                    <a:pt x="12192" y="338327"/>
                  </a:lnTo>
                  <a:lnTo>
                    <a:pt x="237744" y="338327"/>
                  </a:lnTo>
                  <a:lnTo>
                    <a:pt x="237744" y="433831"/>
                  </a:lnTo>
                  <a:lnTo>
                    <a:pt x="249936" y="421639"/>
                  </a:lnTo>
                  <a:lnTo>
                    <a:pt x="249936" y="326135"/>
                  </a:lnTo>
                  <a:close/>
                </a:path>
                <a:path w="463550" h="451485">
                  <a:moveTo>
                    <a:pt x="0" y="326135"/>
                  </a:moveTo>
                  <a:lnTo>
                    <a:pt x="0" y="338327"/>
                  </a:lnTo>
                  <a:lnTo>
                    <a:pt x="12192" y="338327"/>
                  </a:lnTo>
                  <a:lnTo>
                    <a:pt x="0" y="326135"/>
                  </a:lnTo>
                  <a:close/>
                </a:path>
                <a:path w="463550" h="451485">
                  <a:moveTo>
                    <a:pt x="12192" y="112775"/>
                  </a:moveTo>
                  <a:lnTo>
                    <a:pt x="0" y="124967"/>
                  </a:lnTo>
                  <a:lnTo>
                    <a:pt x="0" y="326135"/>
                  </a:lnTo>
                  <a:lnTo>
                    <a:pt x="12192" y="338327"/>
                  </a:lnTo>
                  <a:lnTo>
                    <a:pt x="12192" y="112775"/>
                  </a:lnTo>
                  <a:close/>
                </a:path>
                <a:path w="463550" h="451485">
                  <a:moveTo>
                    <a:pt x="454660" y="216915"/>
                  </a:moveTo>
                  <a:lnTo>
                    <a:pt x="446024" y="225551"/>
                  </a:lnTo>
                  <a:lnTo>
                    <a:pt x="454660" y="234187"/>
                  </a:lnTo>
                  <a:lnTo>
                    <a:pt x="454660" y="216915"/>
                  </a:lnTo>
                  <a:close/>
                </a:path>
                <a:path w="463550" h="451485">
                  <a:moveTo>
                    <a:pt x="454660" y="216915"/>
                  </a:moveTo>
                  <a:lnTo>
                    <a:pt x="454660" y="234187"/>
                  </a:lnTo>
                  <a:lnTo>
                    <a:pt x="463296" y="225551"/>
                  </a:lnTo>
                  <a:lnTo>
                    <a:pt x="454660" y="216915"/>
                  </a:lnTo>
                  <a:close/>
                </a:path>
                <a:path w="463550" h="451485">
                  <a:moveTo>
                    <a:pt x="249936" y="12191"/>
                  </a:moveTo>
                  <a:lnTo>
                    <a:pt x="249936" y="29463"/>
                  </a:lnTo>
                  <a:lnTo>
                    <a:pt x="446024" y="225551"/>
                  </a:lnTo>
                  <a:lnTo>
                    <a:pt x="454660" y="216915"/>
                  </a:lnTo>
                  <a:lnTo>
                    <a:pt x="249936" y="12191"/>
                  </a:lnTo>
                  <a:close/>
                </a:path>
                <a:path w="463550" h="451485">
                  <a:moveTo>
                    <a:pt x="12192" y="112775"/>
                  </a:moveTo>
                  <a:lnTo>
                    <a:pt x="0" y="112775"/>
                  </a:lnTo>
                  <a:lnTo>
                    <a:pt x="0" y="124967"/>
                  </a:lnTo>
                  <a:lnTo>
                    <a:pt x="12192" y="112775"/>
                  </a:lnTo>
                  <a:close/>
                </a:path>
                <a:path w="463550" h="451485">
                  <a:moveTo>
                    <a:pt x="237744" y="17271"/>
                  </a:moveTo>
                  <a:lnTo>
                    <a:pt x="237744" y="112775"/>
                  </a:lnTo>
                  <a:lnTo>
                    <a:pt x="12192" y="112775"/>
                  </a:lnTo>
                  <a:lnTo>
                    <a:pt x="12192" y="124967"/>
                  </a:lnTo>
                  <a:lnTo>
                    <a:pt x="249936" y="124967"/>
                  </a:lnTo>
                  <a:lnTo>
                    <a:pt x="249936" y="29463"/>
                  </a:lnTo>
                  <a:lnTo>
                    <a:pt x="237744" y="17271"/>
                  </a:lnTo>
                  <a:close/>
                </a:path>
                <a:path w="463550" h="451485">
                  <a:moveTo>
                    <a:pt x="241317" y="3573"/>
                  </a:moveTo>
                  <a:lnTo>
                    <a:pt x="237744" y="5055"/>
                  </a:lnTo>
                  <a:lnTo>
                    <a:pt x="237744" y="17271"/>
                  </a:lnTo>
                  <a:lnTo>
                    <a:pt x="249936" y="29463"/>
                  </a:lnTo>
                  <a:lnTo>
                    <a:pt x="249936" y="12191"/>
                  </a:lnTo>
                  <a:lnTo>
                    <a:pt x="241317" y="3573"/>
                  </a:lnTo>
                  <a:close/>
                </a:path>
                <a:path w="463550" h="451485">
                  <a:moveTo>
                    <a:pt x="237744" y="5055"/>
                  </a:moveTo>
                  <a:lnTo>
                    <a:pt x="229108" y="8635"/>
                  </a:lnTo>
                  <a:lnTo>
                    <a:pt x="237744" y="17271"/>
                  </a:lnTo>
                  <a:lnTo>
                    <a:pt x="237744" y="5055"/>
                  </a:lnTo>
                  <a:close/>
                </a:path>
                <a:path w="463550" h="451485">
                  <a:moveTo>
                    <a:pt x="249936" y="0"/>
                  </a:moveTo>
                  <a:lnTo>
                    <a:pt x="241317" y="3573"/>
                  </a:lnTo>
                  <a:lnTo>
                    <a:pt x="249936" y="12191"/>
                  </a:lnTo>
                  <a:lnTo>
                    <a:pt x="249936" y="0"/>
                  </a:lnTo>
                  <a:close/>
                </a:path>
                <a:path w="463550" h="451485">
                  <a:moveTo>
                    <a:pt x="237744" y="0"/>
                  </a:moveTo>
                  <a:lnTo>
                    <a:pt x="237744" y="5055"/>
                  </a:lnTo>
                  <a:lnTo>
                    <a:pt x="241317" y="357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288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20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706879"/>
            <a:ext cx="5620512" cy="404164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413247" y="4861559"/>
            <a:ext cx="582295" cy="451484"/>
            <a:chOff x="5413247" y="4861559"/>
            <a:chExt cx="582295" cy="451484"/>
          </a:xfrm>
        </p:grpSpPr>
        <p:sp>
          <p:nvSpPr>
            <p:cNvPr id="11" name="object 11"/>
            <p:cNvSpPr/>
            <p:nvPr/>
          </p:nvSpPr>
          <p:spPr>
            <a:xfrm>
              <a:off x="5413247" y="4861559"/>
              <a:ext cx="582295" cy="451484"/>
            </a:xfrm>
            <a:custGeom>
              <a:avLst/>
              <a:gdLst/>
              <a:ahLst/>
              <a:cxnLst/>
              <a:rect l="l" t="t" r="r" b="b"/>
              <a:pathLst>
                <a:path w="582295" h="451485">
                  <a:moveTo>
                    <a:pt x="356615" y="0"/>
                  </a:moveTo>
                  <a:lnTo>
                    <a:pt x="356615" y="112775"/>
                  </a:lnTo>
                  <a:lnTo>
                    <a:pt x="0" y="112775"/>
                  </a:lnTo>
                  <a:lnTo>
                    <a:pt x="0" y="338327"/>
                  </a:lnTo>
                  <a:lnTo>
                    <a:pt x="356615" y="338327"/>
                  </a:lnTo>
                  <a:lnTo>
                    <a:pt x="356615" y="451103"/>
                  </a:lnTo>
                  <a:lnTo>
                    <a:pt x="582167" y="225551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3247" y="4861559"/>
              <a:ext cx="582295" cy="451484"/>
            </a:xfrm>
            <a:custGeom>
              <a:avLst/>
              <a:gdLst/>
              <a:ahLst/>
              <a:cxnLst/>
              <a:rect l="l" t="t" r="r" b="b"/>
              <a:pathLst>
                <a:path w="582295" h="451485">
                  <a:moveTo>
                    <a:pt x="356615" y="446048"/>
                  </a:moveTo>
                  <a:lnTo>
                    <a:pt x="356615" y="451103"/>
                  </a:lnTo>
                  <a:lnTo>
                    <a:pt x="360189" y="447530"/>
                  </a:lnTo>
                  <a:lnTo>
                    <a:pt x="356615" y="446048"/>
                  </a:lnTo>
                  <a:close/>
                </a:path>
                <a:path w="582295" h="451485">
                  <a:moveTo>
                    <a:pt x="368807" y="438912"/>
                  </a:moveTo>
                  <a:lnTo>
                    <a:pt x="360189" y="447530"/>
                  </a:lnTo>
                  <a:lnTo>
                    <a:pt x="368807" y="451103"/>
                  </a:lnTo>
                  <a:lnTo>
                    <a:pt x="368807" y="438912"/>
                  </a:lnTo>
                  <a:close/>
                </a:path>
                <a:path w="582295" h="451485">
                  <a:moveTo>
                    <a:pt x="368807" y="421640"/>
                  </a:moveTo>
                  <a:lnTo>
                    <a:pt x="356615" y="433831"/>
                  </a:lnTo>
                  <a:lnTo>
                    <a:pt x="356615" y="446048"/>
                  </a:lnTo>
                  <a:lnTo>
                    <a:pt x="360189" y="447530"/>
                  </a:lnTo>
                  <a:lnTo>
                    <a:pt x="368807" y="438912"/>
                  </a:lnTo>
                  <a:lnTo>
                    <a:pt x="368807" y="421640"/>
                  </a:lnTo>
                  <a:close/>
                </a:path>
                <a:path w="582295" h="451485">
                  <a:moveTo>
                    <a:pt x="356615" y="433831"/>
                  </a:moveTo>
                  <a:lnTo>
                    <a:pt x="347979" y="442467"/>
                  </a:lnTo>
                  <a:lnTo>
                    <a:pt x="356615" y="446048"/>
                  </a:lnTo>
                  <a:lnTo>
                    <a:pt x="356615" y="433831"/>
                  </a:lnTo>
                  <a:close/>
                </a:path>
                <a:path w="582295" h="451485">
                  <a:moveTo>
                    <a:pt x="564895" y="225551"/>
                  </a:moveTo>
                  <a:lnTo>
                    <a:pt x="368807" y="421640"/>
                  </a:lnTo>
                  <a:lnTo>
                    <a:pt x="368807" y="438912"/>
                  </a:lnTo>
                  <a:lnTo>
                    <a:pt x="573531" y="234187"/>
                  </a:lnTo>
                  <a:lnTo>
                    <a:pt x="564895" y="225551"/>
                  </a:lnTo>
                  <a:close/>
                </a:path>
                <a:path w="582295" h="451485">
                  <a:moveTo>
                    <a:pt x="368807" y="326135"/>
                  </a:moveTo>
                  <a:lnTo>
                    <a:pt x="12191" y="326135"/>
                  </a:lnTo>
                  <a:lnTo>
                    <a:pt x="12191" y="338327"/>
                  </a:lnTo>
                  <a:lnTo>
                    <a:pt x="356615" y="338327"/>
                  </a:lnTo>
                  <a:lnTo>
                    <a:pt x="356615" y="433831"/>
                  </a:lnTo>
                  <a:lnTo>
                    <a:pt x="368807" y="421640"/>
                  </a:lnTo>
                  <a:lnTo>
                    <a:pt x="368807" y="326135"/>
                  </a:lnTo>
                  <a:close/>
                </a:path>
                <a:path w="582295" h="451485">
                  <a:moveTo>
                    <a:pt x="0" y="326135"/>
                  </a:moveTo>
                  <a:lnTo>
                    <a:pt x="0" y="338327"/>
                  </a:lnTo>
                  <a:lnTo>
                    <a:pt x="12191" y="338327"/>
                  </a:lnTo>
                  <a:lnTo>
                    <a:pt x="0" y="326135"/>
                  </a:lnTo>
                  <a:close/>
                </a:path>
                <a:path w="582295" h="451485">
                  <a:moveTo>
                    <a:pt x="12191" y="112775"/>
                  </a:moveTo>
                  <a:lnTo>
                    <a:pt x="0" y="124967"/>
                  </a:lnTo>
                  <a:lnTo>
                    <a:pt x="0" y="326135"/>
                  </a:lnTo>
                  <a:lnTo>
                    <a:pt x="12191" y="338327"/>
                  </a:lnTo>
                  <a:lnTo>
                    <a:pt x="12191" y="112775"/>
                  </a:lnTo>
                  <a:close/>
                </a:path>
                <a:path w="582295" h="451485">
                  <a:moveTo>
                    <a:pt x="573531" y="216915"/>
                  </a:moveTo>
                  <a:lnTo>
                    <a:pt x="564895" y="225551"/>
                  </a:lnTo>
                  <a:lnTo>
                    <a:pt x="573531" y="234187"/>
                  </a:lnTo>
                  <a:lnTo>
                    <a:pt x="573531" y="216915"/>
                  </a:lnTo>
                  <a:close/>
                </a:path>
                <a:path w="582295" h="451485">
                  <a:moveTo>
                    <a:pt x="573531" y="216915"/>
                  </a:moveTo>
                  <a:lnTo>
                    <a:pt x="573531" y="234187"/>
                  </a:lnTo>
                  <a:lnTo>
                    <a:pt x="582167" y="225551"/>
                  </a:lnTo>
                  <a:lnTo>
                    <a:pt x="573531" y="216915"/>
                  </a:lnTo>
                  <a:close/>
                </a:path>
                <a:path w="582295" h="451485">
                  <a:moveTo>
                    <a:pt x="368807" y="12191"/>
                  </a:moveTo>
                  <a:lnTo>
                    <a:pt x="368807" y="29463"/>
                  </a:lnTo>
                  <a:lnTo>
                    <a:pt x="564895" y="225551"/>
                  </a:lnTo>
                  <a:lnTo>
                    <a:pt x="573531" y="216915"/>
                  </a:lnTo>
                  <a:lnTo>
                    <a:pt x="368807" y="12191"/>
                  </a:lnTo>
                  <a:close/>
                </a:path>
                <a:path w="582295" h="451485">
                  <a:moveTo>
                    <a:pt x="12191" y="112775"/>
                  </a:moveTo>
                  <a:lnTo>
                    <a:pt x="0" y="112775"/>
                  </a:lnTo>
                  <a:lnTo>
                    <a:pt x="0" y="124967"/>
                  </a:lnTo>
                  <a:lnTo>
                    <a:pt x="12191" y="112775"/>
                  </a:lnTo>
                  <a:close/>
                </a:path>
                <a:path w="582295" h="451485">
                  <a:moveTo>
                    <a:pt x="356615" y="17271"/>
                  </a:moveTo>
                  <a:lnTo>
                    <a:pt x="356615" y="112775"/>
                  </a:lnTo>
                  <a:lnTo>
                    <a:pt x="12191" y="112775"/>
                  </a:lnTo>
                  <a:lnTo>
                    <a:pt x="12191" y="124967"/>
                  </a:lnTo>
                  <a:lnTo>
                    <a:pt x="368807" y="124967"/>
                  </a:lnTo>
                  <a:lnTo>
                    <a:pt x="368807" y="29463"/>
                  </a:lnTo>
                  <a:lnTo>
                    <a:pt x="356615" y="17271"/>
                  </a:lnTo>
                  <a:close/>
                </a:path>
                <a:path w="582295" h="451485">
                  <a:moveTo>
                    <a:pt x="360189" y="3573"/>
                  </a:moveTo>
                  <a:lnTo>
                    <a:pt x="356615" y="5055"/>
                  </a:lnTo>
                  <a:lnTo>
                    <a:pt x="356615" y="17271"/>
                  </a:lnTo>
                  <a:lnTo>
                    <a:pt x="368807" y="29463"/>
                  </a:lnTo>
                  <a:lnTo>
                    <a:pt x="368807" y="12191"/>
                  </a:lnTo>
                  <a:lnTo>
                    <a:pt x="360189" y="3573"/>
                  </a:lnTo>
                  <a:close/>
                </a:path>
                <a:path w="582295" h="451485">
                  <a:moveTo>
                    <a:pt x="356615" y="5055"/>
                  </a:moveTo>
                  <a:lnTo>
                    <a:pt x="347979" y="8635"/>
                  </a:lnTo>
                  <a:lnTo>
                    <a:pt x="356615" y="17271"/>
                  </a:lnTo>
                  <a:lnTo>
                    <a:pt x="356615" y="5055"/>
                  </a:lnTo>
                  <a:close/>
                </a:path>
                <a:path w="582295" h="451485">
                  <a:moveTo>
                    <a:pt x="368807" y="0"/>
                  </a:moveTo>
                  <a:lnTo>
                    <a:pt x="360189" y="3573"/>
                  </a:lnTo>
                  <a:lnTo>
                    <a:pt x="368807" y="12191"/>
                  </a:lnTo>
                  <a:lnTo>
                    <a:pt x="368807" y="0"/>
                  </a:lnTo>
                  <a:close/>
                </a:path>
                <a:path w="582295" h="451485">
                  <a:moveTo>
                    <a:pt x="356615" y="0"/>
                  </a:moveTo>
                  <a:lnTo>
                    <a:pt x="356615" y="5055"/>
                  </a:lnTo>
                  <a:lnTo>
                    <a:pt x="360189" y="3573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7696" y="929639"/>
            <a:ext cx="9857231" cy="41605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55" y="5498591"/>
            <a:ext cx="7647432" cy="621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3520" y="1473708"/>
            <a:ext cx="6443471" cy="2718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171" y="7467600"/>
            <a:ext cx="3950208" cy="18196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55791" y="7030212"/>
            <a:ext cx="5571744" cy="269443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24813" y="702564"/>
            <a:ext cx="10594975" cy="3916679"/>
            <a:chOff x="1371600" y="579119"/>
            <a:chExt cx="10594975" cy="3916679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6879" y="579119"/>
              <a:ext cx="6449568" cy="6522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600" y="618743"/>
              <a:ext cx="3989832" cy="38770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9649" y="685800"/>
            <a:ext cx="11462351" cy="1947328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88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4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 dirty="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525"/>
              </a:spcBef>
            </a:pP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sz="3600" b="1" spc="-4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sz="3600" b="1" spc="-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Hebb</a:t>
            </a:r>
            <a:r>
              <a:rPr sz="3600" b="1" spc="-3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net</a:t>
            </a:r>
            <a:r>
              <a:rPr sz="3600" b="1" spc="-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sz="3600" b="1" spc="-1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implement</a:t>
            </a:r>
            <a:r>
              <a:rPr sz="3600" b="1" spc="-6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OR</a:t>
            </a:r>
            <a:r>
              <a:rPr sz="3600" b="1" spc="-2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spc="5" dirty="0">
                <a:solidFill>
                  <a:srgbClr val="000000"/>
                </a:solidFill>
                <a:latin typeface="Cambria"/>
                <a:cs typeface="Cambria"/>
              </a:rPr>
              <a:t>function</a:t>
            </a:r>
            <a:r>
              <a:rPr sz="3600" b="1" spc="-8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(consider</a:t>
            </a:r>
            <a:r>
              <a:rPr sz="3600" b="1" spc="-6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bipolar </a:t>
            </a:r>
            <a:r>
              <a:rPr sz="3600" b="1" spc="-600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inputs</a:t>
            </a:r>
            <a:r>
              <a:rPr sz="3600" b="1" spc="-6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spc="5" dirty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sz="3600" b="1" spc="-3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dirty="0">
                <a:solidFill>
                  <a:srgbClr val="000000"/>
                </a:solidFill>
                <a:latin typeface="Cambria"/>
                <a:cs typeface="Cambria"/>
              </a:rPr>
              <a:t>targets).</a:t>
            </a:r>
            <a:endParaRPr sz="3600" dirty="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200400"/>
            <a:ext cx="8473440" cy="451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203950" cy="1010285"/>
            <a:chOff x="810768" y="0"/>
            <a:chExt cx="620395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21816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0"/>
              <a:ext cx="1500886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5225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048511"/>
            <a:ext cx="11856720" cy="4761230"/>
            <a:chOff x="0" y="1048511"/>
            <a:chExt cx="11856720" cy="47612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48511"/>
              <a:ext cx="5486400" cy="4760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200" y="1338071"/>
              <a:ext cx="6065520" cy="32339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16879" y="1786127"/>
              <a:ext cx="463550" cy="448309"/>
            </a:xfrm>
            <a:custGeom>
              <a:avLst/>
              <a:gdLst/>
              <a:ahLst/>
              <a:cxnLst/>
              <a:rect l="l" t="t" r="r" b="b"/>
              <a:pathLst>
                <a:path w="463550" h="448310">
                  <a:moveTo>
                    <a:pt x="239268" y="0"/>
                  </a:moveTo>
                  <a:lnTo>
                    <a:pt x="239268" y="112013"/>
                  </a:lnTo>
                  <a:lnTo>
                    <a:pt x="0" y="112013"/>
                  </a:lnTo>
                  <a:lnTo>
                    <a:pt x="0" y="336042"/>
                  </a:lnTo>
                  <a:lnTo>
                    <a:pt x="239268" y="336042"/>
                  </a:lnTo>
                  <a:lnTo>
                    <a:pt x="239268" y="448056"/>
                  </a:lnTo>
                  <a:lnTo>
                    <a:pt x="463296" y="224027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6879" y="1786127"/>
              <a:ext cx="463550" cy="448309"/>
            </a:xfrm>
            <a:custGeom>
              <a:avLst/>
              <a:gdLst/>
              <a:ahLst/>
              <a:cxnLst/>
              <a:rect l="l" t="t" r="r" b="b"/>
              <a:pathLst>
                <a:path w="463550" h="448310">
                  <a:moveTo>
                    <a:pt x="239268" y="443000"/>
                  </a:moveTo>
                  <a:lnTo>
                    <a:pt x="239268" y="448056"/>
                  </a:lnTo>
                  <a:lnTo>
                    <a:pt x="242841" y="444482"/>
                  </a:lnTo>
                  <a:lnTo>
                    <a:pt x="239268" y="443000"/>
                  </a:lnTo>
                  <a:close/>
                </a:path>
                <a:path w="463550" h="448310">
                  <a:moveTo>
                    <a:pt x="251460" y="435864"/>
                  </a:moveTo>
                  <a:lnTo>
                    <a:pt x="242841" y="444482"/>
                  </a:lnTo>
                  <a:lnTo>
                    <a:pt x="251460" y="448056"/>
                  </a:lnTo>
                  <a:lnTo>
                    <a:pt x="251460" y="435864"/>
                  </a:lnTo>
                  <a:close/>
                </a:path>
                <a:path w="463550" h="448310">
                  <a:moveTo>
                    <a:pt x="251460" y="418592"/>
                  </a:moveTo>
                  <a:lnTo>
                    <a:pt x="239268" y="430784"/>
                  </a:lnTo>
                  <a:lnTo>
                    <a:pt x="239268" y="443000"/>
                  </a:lnTo>
                  <a:lnTo>
                    <a:pt x="242841" y="444482"/>
                  </a:lnTo>
                  <a:lnTo>
                    <a:pt x="251460" y="435864"/>
                  </a:lnTo>
                  <a:lnTo>
                    <a:pt x="251460" y="418592"/>
                  </a:lnTo>
                  <a:close/>
                </a:path>
                <a:path w="463550" h="448310">
                  <a:moveTo>
                    <a:pt x="239268" y="430784"/>
                  </a:moveTo>
                  <a:lnTo>
                    <a:pt x="230632" y="439420"/>
                  </a:lnTo>
                  <a:lnTo>
                    <a:pt x="239268" y="443000"/>
                  </a:lnTo>
                  <a:lnTo>
                    <a:pt x="239268" y="430784"/>
                  </a:lnTo>
                  <a:close/>
                </a:path>
                <a:path w="463550" h="448310">
                  <a:moveTo>
                    <a:pt x="446024" y="224028"/>
                  </a:moveTo>
                  <a:lnTo>
                    <a:pt x="251460" y="418592"/>
                  </a:lnTo>
                  <a:lnTo>
                    <a:pt x="251460" y="435864"/>
                  </a:lnTo>
                  <a:lnTo>
                    <a:pt x="454660" y="232663"/>
                  </a:lnTo>
                  <a:lnTo>
                    <a:pt x="446024" y="224028"/>
                  </a:lnTo>
                  <a:close/>
                </a:path>
                <a:path w="463550" h="448310">
                  <a:moveTo>
                    <a:pt x="251460" y="323850"/>
                  </a:moveTo>
                  <a:lnTo>
                    <a:pt x="12192" y="323850"/>
                  </a:lnTo>
                  <a:lnTo>
                    <a:pt x="12192" y="336042"/>
                  </a:lnTo>
                  <a:lnTo>
                    <a:pt x="239268" y="336042"/>
                  </a:lnTo>
                  <a:lnTo>
                    <a:pt x="239268" y="430784"/>
                  </a:lnTo>
                  <a:lnTo>
                    <a:pt x="251460" y="418592"/>
                  </a:lnTo>
                  <a:lnTo>
                    <a:pt x="251460" y="323850"/>
                  </a:lnTo>
                  <a:close/>
                </a:path>
                <a:path w="463550" h="448310">
                  <a:moveTo>
                    <a:pt x="0" y="323850"/>
                  </a:moveTo>
                  <a:lnTo>
                    <a:pt x="0" y="336042"/>
                  </a:lnTo>
                  <a:lnTo>
                    <a:pt x="12192" y="336042"/>
                  </a:lnTo>
                  <a:lnTo>
                    <a:pt x="0" y="323850"/>
                  </a:lnTo>
                  <a:close/>
                </a:path>
                <a:path w="463550" h="448310">
                  <a:moveTo>
                    <a:pt x="12192" y="112013"/>
                  </a:moveTo>
                  <a:lnTo>
                    <a:pt x="0" y="124206"/>
                  </a:lnTo>
                  <a:lnTo>
                    <a:pt x="0" y="323850"/>
                  </a:lnTo>
                  <a:lnTo>
                    <a:pt x="12192" y="336042"/>
                  </a:lnTo>
                  <a:lnTo>
                    <a:pt x="12192" y="112013"/>
                  </a:lnTo>
                  <a:close/>
                </a:path>
                <a:path w="463550" h="448310">
                  <a:moveTo>
                    <a:pt x="454660" y="215392"/>
                  </a:moveTo>
                  <a:lnTo>
                    <a:pt x="446024" y="224028"/>
                  </a:lnTo>
                  <a:lnTo>
                    <a:pt x="454660" y="232663"/>
                  </a:lnTo>
                  <a:lnTo>
                    <a:pt x="454660" y="215392"/>
                  </a:lnTo>
                  <a:close/>
                </a:path>
                <a:path w="463550" h="448310">
                  <a:moveTo>
                    <a:pt x="454660" y="215392"/>
                  </a:moveTo>
                  <a:lnTo>
                    <a:pt x="454660" y="232663"/>
                  </a:lnTo>
                  <a:lnTo>
                    <a:pt x="463295" y="224028"/>
                  </a:lnTo>
                  <a:lnTo>
                    <a:pt x="454660" y="215392"/>
                  </a:lnTo>
                  <a:close/>
                </a:path>
                <a:path w="463550" h="448310">
                  <a:moveTo>
                    <a:pt x="251460" y="12191"/>
                  </a:moveTo>
                  <a:lnTo>
                    <a:pt x="251460" y="29463"/>
                  </a:lnTo>
                  <a:lnTo>
                    <a:pt x="446024" y="224028"/>
                  </a:lnTo>
                  <a:lnTo>
                    <a:pt x="454660" y="215392"/>
                  </a:lnTo>
                  <a:lnTo>
                    <a:pt x="251460" y="12191"/>
                  </a:lnTo>
                  <a:close/>
                </a:path>
                <a:path w="463550" h="448310">
                  <a:moveTo>
                    <a:pt x="12192" y="112013"/>
                  </a:moveTo>
                  <a:lnTo>
                    <a:pt x="0" y="112013"/>
                  </a:lnTo>
                  <a:lnTo>
                    <a:pt x="0" y="124206"/>
                  </a:lnTo>
                  <a:lnTo>
                    <a:pt x="12192" y="112013"/>
                  </a:lnTo>
                  <a:close/>
                </a:path>
                <a:path w="463550" h="448310">
                  <a:moveTo>
                    <a:pt x="239268" y="17272"/>
                  </a:moveTo>
                  <a:lnTo>
                    <a:pt x="239268" y="112013"/>
                  </a:lnTo>
                  <a:lnTo>
                    <a:pt x="12192" y="112013"/>
                  </a:lnTo>
                  <a:lnTo>
                    <a:pt x="12192" y="124206"/>
                  </a:lnTo>
                  <a:lnTo>
                    <a:pt x="251460" y="124206"/>
                  </a:lnTo>
                  <a:lnTo>
                    <a:pt x="251460" y="29463"/>
                  </a:lnTo>
                  <a:lnTo>
                    <a:pt x="239268" y="17272"/>
                  </a:lnTo>
                  <a:close/>
                </a:path>
                <a:path w="463550" h="448310">
                  <a:moveTo>
                    <a:pt x="242841" y="3573"/>
                  </a:moveTo>
                  <a:lnTo>
                    <a:pt x="239268" y="5055"/>
                  </a:lnTo>
                  <a:lnTo>
                    <a:pt x="239268" y="17272"/>
                  </a:lnTo>
                  <a:lnTo>
                    <a:pt x="251460" y="29463"/>
                  </a:lnTo>
                  <a:lnTo>
                    <a:pt x="251460" y="12191"/>
                  </a:lnTo>
                  <a:lnTo>
                    <a:pt x="242841" y="3573"/>
                  </a:lnTo>
                  <a:close/>
                </a:path>
                <a:path w="463550" h="448310">
                  <a:moveTo>
                    <a:pt x="239268" y="5055"/>
                  </a:moveTo>
                  <a:lnTo>
                    <a:pt x="230632" y="8636"/>
                  </a:lnTo>
                  <a:lnTo>
                    <a:pt x="239268" y="17272"/>
                  </a:lnTo>
                  <a:lnTo>
                    <a:pt x="239268" y="5055"/>
                  </a:lnTo>
                  <a:close/>
                </a:path>
                <a:path w="463550" h="448310">
                  <a:moveTo>
                    <a:pt x="251460" y="0"/>
                  </a:moveTo>
                  <a:lnTo>
                    <a:pt x="242841" y="3573"/>
                  </a:lnTo>
                  <a:lnTo>
                    <a:pt x="251460" y="12191"/>
                  </a:lnTo>
                  <a:lnTo>
                    <a:pt x="251460" y="0"/>
                  </a:lnTo>
                  <a:close/>
                </a:path>
                <a:path w="463550" h="448310">
                  <a:moveTo>
                    <a:pt x="239268" y="0"/>
                  </a:moveTo>
                  <a:lnTo>
                    <a:pt x="239268" y="5055"/>
                  </a:lnTo>
                  <a:lnTo>
                    <a:pt x="242841" y="3573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418" y="85725"/>
            <a:ext cx="72764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941320" algn="l"/>
                <a:tab pos="4964430" algn="l"/>
              </a:tabLst>
            </a:pPr>
            <a:r>
              <a:rPr sz="4400" spc="180" dirty="0">
                <a:solidFill>
                  <a:srgbClr val="2A1A00"/>
                </a:solidFill>
              </a:rPr>
              <a:t>B</a:t>
            </a:r>
            <a:r>
              <a:rPr sz="4400" spc="185" dirty="0">
                <a:solidFill>
                  <a:srgbClr val="2A1A00"/>
                </a:solidFill>
              </a:rPr>
              <a:t>I</a:t>
            </a:r>
            <a:r>
              <a:rPr sz="4400" spc="180" dirty="0">
                <a:solidFill>
                  <a:srgbClr val="2A1A00"/>
                </a:solidFill>
              </a:rPr>
              <a:t>O</a:t>
            </a:r>
            <a:r>
              <a:rPr sz="4400" spc="120" dirty="0">
                <a:solidFill>
                  <a:srgbClr val="2A1A00"/>
                </a:solidFill>
              </a:rPr>
              <a:t>L</a:t>
            </a:r>
            <a:r>
              <a:rPr sz="4400" spc="180" dirty="0">
                <a:solidFill>
                  <a:srgbClr val="2A1A00"/>
                </a:solidFill>
              </a:rPr>
              <a:t>O</a:t>
            </a:r>
            <a:r>
              <a:rPr sz="4400" spc="185" dirty="0">
                <a:solidFill>
                  <a:srgbClr val="2A1A00"/>
                </a:solidFill>
              </a:rPr>
              <a:t>GI</a:t>
            </a:r>
            <a:r>
              <a:rPr sz="4400" spc="175" dirty="0">
                <a:solidFill>
                  <a:srgbClr val="2A1A00"/>
                </a:solidFill>
              </a:rPr>
              <a:t>C</a:t>
            </a:r>
            <a:r>
              <a:rPr sz="4400" spc="180" dirty="0">
                <a:solidFill>
                  <a:srgbClr val="2A1A00"/>
                </a:solidFill>
              </a:rPr>
              <a:t>A</a:t>
            </a:r>
            <a:r>
              <a:rPr sz="4400" spc="-5" dirty="0">
                <a:solidFill>
                  <a:srgbClr val="2A1A00"/>
                </a:solidFill>
              </a:rPr>
              <a:t>L</a:t>
            </a:r>
            <a:r>
              <a:rPr sz="4400" dirty="0">
                <a:solidFill>
                  <a:srgbClr val="2A1A00"/>
                </a:solidFill>
              </a:rPr>
              <a:t>	</a:t>
            </a:r>
            <a:r>
              <a:rPr sz="4400" spc="180" dirty="0">
                <a:solidFill>
                  <a:srgbClr val="2A1A00"/>
                </a:solidFill>
              </a:rPr>
              <a:t>NEU</a:t>
            </a:r>
            <a:r>
              <a:rPr sz="4400" spc="190" dirty="0">
                <a:solidFill>
                  <a:srgbClr val="2A1A00"/>
                </a:solidFill>
              </a:rPr>
              <a:t>R</a:t>
            </a:r>
            <a:r>
              <a:rPr sz="4400" spc="180" dirty="0">
                <a:solidFill>
                  <a:srgbClr val="2A1A00"/>
                </a:solidFill>
              </a:rPr>
              <a:t>O</a:t>
            </a:r>
            <a:r>
              <a:rPr sz="4400" spc="-5" dirty="0">
                <a:solidFill>
                  <a:srgbClr val="2A1A00"/>
                </a:solidFill>
              </a:rPr>
              <a:t>N</a:t>
            </a:r>
            <a:r>
              <a:rPr sz="4400" dirty="0">
                <a:solidFill>
                  <a:srgbClr val="2A1A00"/>
                </a:solidFill>
              </a:rPr>
              <a:t>	</a:t>
            </a:r>
            <a:r>
              <a:rPr sz="4400" spc="180" dirty="0">
                <a:solidFill>
                  <a:srgbClr val="2A1A00"/>
                </a:solidFill>
              </a:rPr>
              <a:t>N</a:t>
            </a:r>
            <a:r>
              <a:rPr sz="4400" spc="130" dirty="0">
                <a:solidFill>
                  <a:srgbClr val="2A1A00"/>
                </a:solidFill>
              </a:rPr>
              <a:t>E</a:t>
            </a:r>
            <a:r>
              <a:rPr sz="4400" spc="270" dirty="0">
                <a:solidFill>
                  <a:srgbClr val="2A1A00"/>
                </a:solidFill>
              </a:rPr>
              <a:t>T</a:t>
            </a:r>
            <a:r>
              <a:rPr sz="4400" spc="175" dirty="0">
                <a:solidFill>
                  <a:srgbClr val="2A1A00"/>
                </a:solidFill>
              </a:rPr>
              <a:t>WO</a:t>
            </a:r>
            <a:r>
              <a:rPr sz="4400" spc="190" dirty="0">
                <a:solidFill>
                  <a:srgbClr val="2A1A00"/>
                </a:solidFill>
              </a:rPr>
              <a:t>R</a:t>
            </a:r>
            <a:r>
              <a:rPr sz="4400" spc="-5" dirty="0">
                <a:solidFill>
                  <a:srgbClr val="2A1A00"/>
                </a:solidFill>
              </a:rPr>
              <a:t>K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228598" y="1149224"/>
            <a:ext cx="11963402" cy="1541448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53365" indent="-228600">
              <a:lnSpc>
                <a:spcPct val="100000"/>
              </a:lnSpc>
              <a:spcBef>
                <a:spcPts val="1040"/>
              </a:spcBef>
              <a:buClr>
                <a:srgbClr val="2A1A00"/>
              </a:buClr>
              <a:buFont typeface="Arial MT"/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Cambria"/>
                <a:cs typeface="Cambria"/>
              </a:rPr>
              <a:t>A </a:t>
            </a:r>
            <a:r>
              <a:rPr sz="2800" spc="-20" dirty="0">
                <a:latin typeface="Cambria"/>
                <a:cs typeface="Cambria"/>
              </a:rPr>
              <a:t>nerve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cell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(neuron)</a:t>
            </a:r>
            <a:r>
              <a:rPr sz="2800" spc="3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is a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special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biological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cell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that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processes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information.</a:t>
            </a:r>
            <a:endParaRPr sz="2800" dirty="0">
              <a:latin typeface="Cambria"/>
              <a:cs typeface="Cambria"/>
            </a:endParaRPr>
          </a:p>
          <a:p>
            <a:pPr marL="253365" indent="-228600">
              <a:lnSpc>
                <a:spcPct val="100000"/>
              </a:lnSpc>
              <a:spcBef>
                <a:spcPts val="940"/>
              </a:spcBef>
              <a:buClr>
                <a:srgbClr val="2A1A00"/>
              </a:buClr>
              <a:buFont typeface="Arial MT"/>
              <a:buChar char="•"/>
              <a:tabLst>
                <a:tab pos="253365" algn="l"/>
                <a:tab pos="254000" algn="l"/>
                <a:tab pos="1818005" algn="l"/>
                <a:tab pos="6360160" algn="l"/>
                <a:tab pos="9457690" algn="l"/>
              </a:tabLst>
            </a:pPr>
            <a:r>
              <a:rPr sz="2800" spc="-10" dirty="0">
                <a:latin typeface="Cambria"/>
                <a:cs typeface="Cambria"/>
              </a:rPr>
              <a:t>According</a:t>
            </a:r>
            <a:r>
              <a:rPr sz="2800" spc="560" dirty="0">
                <a:latin typeface="Cambria"/>
                <a:cs typeface="Cambria"/>
              </a:rPr>
              <a:t> </a:t>
            </a:r>
            <a:r>
              <a:rPr sz="2800" spc="-20" dirty="0" smtClean="0">
                <a:latin typeface="Cambria"/>
                <a:cs typeface="Cambria"/>
              </a:rPr>
              <a:t>to</a:t>
            </a:r>
            <a:r>
              <a:rPr lang="en-US" sz="2800" spc="-20" dirty="0" smtClean="0">
                <a:latin typeface="Cambria"/>
                <a:cs typeface="Cambria"/>
              </a:rPr>
              <a:t> </a:t>
            </a:r>
            <a:r>
              <a:rPr sz="2800" dirty="0" smtClean="0">
                <a:latin typeface="Cambria"/>
                <a:cs typeface="Cambria"/>
              </a:rPr>
              <a:t>an</a:t>
            </a:r>
            <a:r>
              <a:rPr sz="2800" spc="545" dirty="0" smtClean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estimation,</a:t>
            </a:r>
            <a:r>
              <a:rPr sz="2800" spc="56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there</a:t>
            </a:r>
            <a:r>
              <a:rPr sz="2800" spc="54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are</a:t>
            </a:r>
            <a:r>
              <a:rPr sz="2800" spc="5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huge</a:t>
            </a:r>
            <a:r>
              <a:rPr sz="2800" spc="550" dirty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number</a:t>
            </a:r>
            <a:r>
              <a:rPr lang="en-US" sz="2800" spc="-5" dirty="0" smtClean="0">
                <a:latin typeface="Cambria"/>
                <a:cs typeface="Cambria"/>
              </a:rPr>
              <a:t> </a:t>
            </a:r>
            <a:r>
              <a:rPr sz="2800" spc="-10" dirty="0" smtClean="0">
                <a:latin typeface="Cambria"/>
                <a:cs typeface="Cambria"/>
              </a:rPr>
              <a:t>of</a:t>
            </a:r>
            <a:r>
              <a:rPr sz="2800" spc="555" dirty="0" smtClean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neurons,</a:t>
            </a:r>
            <a:r>
              <a:rPr sz="2800" spc="550" dirty="0">
                <a:latin typeface="Cambria"/>
                <a:cs typeface="Cambria"/>
              </a:rPr>
              <a:t> </a:t>
            </a:r>
            <a:r>
              <a:rPr sz="2800" spc="-15" dirty="0" smtClean="0">
                <a:latin typeface="Cambria"/>
                <a:cs typeface="Cambria"/>
              </a:rPr>
              <a:t>approximately</a:t>
            </a:r>
            <a:r>
              <a:rPr lang="en-US" sz="2800" spc="-15" dirty="0" smtClean="0">
                <a:latin typeface="Cambria"/>
                <a:cs typeface="Cambria"/>
              </a:rPr>
              <a:t> </a:t>
            </a:r>
            <a:r>
              <a:rPr sz="2800" spc="-10" dirty="0" smtClean="0">
                <a:latin typeface="Cambria"/>
                <a:cs typeface="Cambria"/>
              </a:rPr>
              <a:t>10</a:t>
            </a:r>
            <a:r>
              <a:rPr sz="2800" spc="-15" baseline="24691" dirty="0" smtClean="0">
                <a:latin typeface="Cambria"/>
                <a:cs typeface="Cambria"/>
              </a:rPr>
              <a:t>11</a:t>
            </a:r>
            <a:r>
              <a:rPr lang="en-US" sz="2800" spc="-15" baseline="24691" dirty="0" smtClean="0">
                <a:latin typeface="Cambria"/>
                <a:cs typeface="Cambria"/>
              </a:rPr>
              <a:t> </a:t>
            </a:r>
            <a:r>
              <a:rPr sz="2800" spc="-15" dirty="0" smtClean="0">
                <a:latin typeface="Cambria"/>
                <a:cs typeface="Cambria"/>
              </a:rPr>
              <a:t>numerous</a:t>
            </a:r>
            <a:r>
              <a:rPr sz="2800" spc="50" dirty="0" smtClean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interconnections,</a:t>
            </a:r>
            <a:r>
              <a:rPr sz="2800" spc="10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approximately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10</a:t>
            </a:r>
            <a:r>
              <a:rPr sz="2800" spc="-15" baseline="24691" dirty="0">
                <a:latin typeface="Cambria"/>
                <a:cs typeface="Cambria"/>
              </a:rPr>
              <a:t>15</a:t>
            </a:r>
            <a:r>
              <a:rPr sz="2800" spc="-10" dirty="0" smtClean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9015" y="3559723"/>
            <a:ext cx="4895087" cy="19568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6904" y="5625844"/>
            <a:ext cx="11299570" cy="34586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Cambria"/>
                <a:cs typeface="Cambria"/>
              </a:rPr>
              <a:t>The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biological </a:t>
            </a:r>
            <a:r>
              <a:rPr sz="2800" spc="-15" dirty="0">
                <a:latin typeface="Cambria"/>
                <a:cs typeface="Cambria"/>
              </a:rPr>
              <a:t>neuron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depicted</a:t>
            </a:r>
            <a:r>
              <a:rPr sz="2800" spc="6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in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Figure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above</a:t>
            </a:r>
            <a:r>
              <a:rPr sz="2800" spc="3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consists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of</a:t>
            </a:r>
            <a:r>
              <a:rPr sz="2800" spc="-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4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main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parts:</a:t>
            </a:r>
            <a:endParaRPr sz="2800" dirty="0">
              <a:latin typeface="Cambria"/>
              <a:cs typeface="Cambria"/>
            </a:endParaRPr>
          </a:p>
          <a:p>
            <a:pPr marL="327660" indent="-289560">
              <a:lnSpc>
                <a:spcPct val="100000"/>
              </a:lnSpc>
              <a:buAutoNum type="arabicPeriod"/>
              <a:tabLst>
                <a:tab pos="327660" algn="l"/>
              </a:tabLst>
            </a:pPr>
            <a:r>
              <a:rPr sz="2800" b="1" spc="-10" dirty="0">
                <a:latin typeface="Cambria"/>
                <a:cs typeface="Cambria"/>
              </a:rPr>
              <a:t>Dendrites</a:t>
            </a:r>
            <a:r>
              <a:rPr sz="2800" b="1" spc="2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−</a:t>
            </a:r>
            <a:r>
              <a:rPr sz="2800" spc="1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They</a:t>
            </a:r>
            <a:r>
              <a:rPr sz="2800" spc="18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are</a:t>
            </a:r>
            <a:r>
              <a:rPr sz="2800" spc="204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tree-like</a:t>
            </a:r>
            <a:r>
              <a:rPr sz="2800" spc="17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branches,</a:t>
            </a:r>
            <a:r>
              <a:rPr sz="2800" spc="2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responsible</a:t>
            </a:r>
            <a:r>
              <a:rPr sz="2800" spc="215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for</a:t>
            </a:r>
            <a:r>
              <a:rPr sz="2800" spc="17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receiving</a:t>
            </a:r>
            <a:r>
              <a:rPr sz="2800" spc="18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spc="18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information</a:t>
            </a:r>
            <a:r>
              <a:rPr sz="2800" spc="19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from</a:t>
            </a:r>
            <a:r>
              <a:rPr sz="2800" spc="204" dirty="0">
                <a:latin typeface="Cambria"/>
                <a:cs typeface="Cambria"/>
              </a:rPr>
              <a:t> </a:t>
            </a:r>
            <a:r>
              <a:rPr sz="2800" spc="-5" dirty="0" smtClean="0">
                <a:latin typeface="Cambria"/>
                <a:cs typeface="Cambria"/>
              </a:rPr>
              <a:t>other</a:t>
            </a:r>
            <a:r>
              <a:rPr lang="en-US" sz="2800" spc="-5" dirty="0" smtClean="0">
                <a:latin typeface="Cambria"/>
                <a:cs typeface="Cambria"/>
              </a:rPr>
              <a:t> </a:t>
            </a:r>
            <a:r>
              <a:rPr sz="2800" spc="-15" dirty="0" smtClean="0">
                <a:latin typeface="Cambria"/>
                <a:cs typeface="Cambria"/>
              </a:rPr>
              <a:t>neurons</a:t>
            </a:r>
            <a:r>
              <a:rPr sz="2800" spc="50" dirty="0" smtClean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it</a:t>
            </a:r>
            <a:r>
              <a:rPr sz="2800" spc="-10" dirty="0">
                <a:latin typeface="Cambria"/>
                <a:cs typeface="Cambria"/>
              </a:rPr>
              <a:t> is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connected</a:t>
            </a:r>
            <a:r>
              <a:rPr sz="2800" spc="7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to.</a:t>
            </a:r>
            <a:r>
              <a:rPr sz="2800" spc="15" dirty="0">
                <a:latin typeface="Cambria"/>
                <a:cs typeface="Cambria"/>
              </a:rPr>
              <a:t> </a:t>
            </a:r>
            <a:endParaRPr sz="2800" dirty="0">
              <a:latin typeface="Cambria"/>
              <a:cs typeface="Cambria"/>
            </a:endParaRPr>
          </a:p>
          <a:p>
            <a:pPr marL="38100" marR="31750">
              <a:lnSpc>
                <a:spcPct val="100000"/>
              </a:lnSpc>
              <a:buAutoNum type="arabicPeriod" startAt="2"/>
              <a:tabLst>
                <a:tab pos="247015" algn="l"/>
              </a:tabLst>
            </a:pPr>
            <a:r>
              <a:rPr sz="2800" b="1" dirty="0">
                <a:latin typeface="Cambria"/>
                <a:cs typeface="Cambria"/>
              </a:rPr>
              <a:t>Soma</a:t>
            </a:r>
            <a:r>
              <a:rPr sz="2800" b="1" spc="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− It </a:t>
            </a:r>
            <a:r>
              <a:rPr sz="2800" spc="-10" dirty="0">
                <a:latin typeface="Cambria"/>
                <a:cs typeface="Cambria"/>
              </a:rPr>
              <a:t>is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 </a:t>
            </a:r>
            <a:r>
              <a:rPr sz="2800" dirty="0">
                <a:latin typeface="Cambria"/>
                <a:cs typeface="Cambria"/>
              </a:rPr>
              <a:t>cell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body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of the </a:t>
            </a:r>
            <a:r>
              <a:rPr sz="2800" spc="-15" dirty="0">
                <a:latin typeface="Cambria"/>
                <a:cs typeface="Cambria"/>
              </a:rPr>
              <a:t>neuron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and </a:t>
            </a:r>
            <a:r>
              <a:rPr sz="2800" spc="-10" dirty="0">
                <a:latin typeface="Cambria"/>
                <a:cs typeface="Cambria"/>
              </a:rPr>
              <a:t>is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responsible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for processing</a:t>
            </a:r>
            <a:r>
              <a:rPr sz="2800" spc="-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of </a:t>
            </a:r>
            <a:r>
              <a:rPr sz="2800" spc="-10" dirty="0" smtClean="0">
                <a:latin typeface="Cambria"/>
                <a:cs typeface="Cambria"/>
              </a:rPr>
              <a:t>information</a:t>
            </a:r>
            <a:r>
              <a:rPr sz="2800" spc="-15" dirty="0" smtClean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  <a:p>
            <a:pPr marL="246379" indent="-208915">
              <a:lnSpc>
                <a:spcPct val="100000"/>
              </a:lnSpc>
              <a:buAutoNum type="arabicPeriod" startAt="2"/>
              <a:tabLst>
                <a:tab pos="247015" algn="l"/>
              </a:tabLst>
            </a:pPr>
            <a:r>
              <a:rPr sz="2800" b="1" spc="-20" dirty="0">
                <a:latin typeface="Cambria"/>
                <a:cs typeface="Cambria"/>
              </a:rPr>
              <a:t>Axon</a:t>
            </a:r>
            <a:r>
              <a:rPr sz="2800" b="1" spc="25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−</a:t>
            </a:r>
            <a:r>
              <a:rPr sz="2800" spc="-1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It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is</a:t>
            </a:r>
            <a:r>
              <a:rPr sz="2800" spc="-5" dirty="0">
                <a:latin typeface="Cambria"/>
                <a:cs typeface="Cambria"/>
              </a:rPr>
              <a:t> just </a:t>
            </a:r>
            <a:r>
              <a:rPr sz="2800" spc="-10" dirty="0">
                <a:latin typeface="Cambria"/>
                <a:cs typeface="Cambria"/>
              </a:rPr>
              <a:t>like</a:t>
            </a:r>
            <a:r>
              <a:rPr sz="2800" spc="-2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a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cable</a:t>
            </a:r>
            <a:r>
              <a:rPr sz="2800" spc="-15" dirty="0">
                <a:latin typeface="Cambria"/>
                <a:cs typeface="Cambria"/>
              </a:rPr>
              <a:t> through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which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15" dirty="0">
                <a:latin typeface="Cambria"/>
                <a:cs typeface="Cambria"/>
              </a:rPr>
              <a:t>neurons</a:t>
            </a:r>
            <a:r>
              <a:rPr sz="2800" spc="2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send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the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lang="en-US" sz="2800" spc="10" dirty="0" smtClean="0">
                <a:latin typeface="Cambria"/>
                <a:cs typeface="Cambria"/>
              </a:rPr>
              <a:t> info</a:t>
            </a:r>
            <a:r>
              <a:rPr sz="2800" spc="-10" dirty="0" smtClean="0">
                <a:latin typeface="Cambria"/>
                <a:cs typeface="Cambria"/>
              </a:rPr>
              <a:t>.</a:t>
            </a:r>
            <a:endParaRPr sz="2800" dirty="0">
              <a:latin typeface="Cambria"/>
              <a:cs typeface="Cambria"/>
            </a:endParaRPr>
          </a:p>
          <a:p>
            <a:pPr marL="246379" indent="-208915">
              <a:lnSpc>
                <a:spcPct val="100000"/>
              </a:lnSpc>
              <a:buAutoNum type="arabicPeriod" startAt="2"/>
              <a:tabLst>
                <a:tab pos="247015" algn="l"/>
                <a:tab pos="1470660" algn="l"/>
                <a:tab pos="1765935" algn="l"/>
                <a:tab pos="2985770" algn="l"/>
                <a:tab pos="3860800" algn="l"/>
                <a:tab pos="4184015" algn="l"/>
                <a:tab pos="4522470" algn="l"/>
                <a:tab pos="5025390" algn="l"/>
                <a:tab pos="6382385" algn="l"/>
                <a:tab pos="7467600" algn="l"/>
                <a:tab pos="7973695" algn="l"/>
                <a:tab pos="8644255" algn="l"/>
                <a:tab pos="9208135" algn="l"/>
                <a:tab pos="9952355" algn="l"/>
              </a:tabLst>
            </a:pPr>
            <a:r>
              <a:rPr sz="2800" b="1" spc="-10" dirty="0" smtClean="0">
                <a:latin typeface="Cambria"/>
                <a:cs typeface="Cambria"/>
              </a:rPr>
              <a:t>Synapses</a:t>
            </a:r>
            <a:r>
              <a:rPr sz="2800" spc="-5" dirty="0" smtClean="0">
                <a:latin typeface="Cambria"/>
                <a:cs typeface="Cambria"/>
              </a:rPr>
              <a:t>−</a:t>
            </a:r>
            <a:r>
              <a:rPr sz="2800" spc="-5" dirty="0">
                <a:latin typeface="Cambria"/>
                <a:cs typeface="Cambria"/>
              </a:rPr>
              <a:t>	(bulb-like	</a:t>
            </a:r>
            <a:r>
              <a:rPr sz="2800" spc="-15" dirty="0">
                <a:latin typeface="Cambria"/>
                <a:cs typeface="Cambria"/>
              </a:rPr>
              <a:t>organ)	</a:t>
            </a:r>
            <a:r>
              <a:rPr sz="2800" spc="-5" dirty="0">
                <a:latin typeface="Cambria"/>
                <a:cs typeface="Cambria"/>
              </a:rPr>
              <a:t>It	is	</a:t>
            </a:r>
            <a:r>
              <a:rPr sz="2800" spc="-10" dirty="0">
                <a:latin typeface="Cambria"/>
                <a:cs typeface="Cambria"/>
              </a:rPr>
              <a:t>the	</a:t>
            </a:r>
            <a:r>
              <a:rPr sz="2800" spc="-5" dirty="0">
                <a:latin typeface="Cambria"/>
                <a:cs typeface="Cambria"/>
              </a:rPr>
              <a:t>connection	</a:t>
            </a:r>
            <a:r>
              <a:rPr sz="2800" spc="-10" dirty="0">
                <a:latin typeface="Cambria"/>
                <a:cs typeface="Cambria"/>
              </a:rPr>
              <a:t>between	</a:t>
            </a:r>
            <a:r>
              <a:rPr sz="2800" dirty="0">
                <a:latin typeface="Cambria"/>
                <a:cs typeface="Cambria"/>
              </a:rPr>
              <a:t>the	</a:t>
            </a:r>
            <a:r>
              <a:rPr sz="2800" spc="-15" dirty="0">
                <a:latin typeface="Cambria"/>
                <a:cs typeface="Cambria"/>
              </a:rPr>
              <a:t>axon	</a:t>
            </a:r>
            <a:r>
              <a:rPr sz="2800" dirty="0">
                <a:latin typeface="Cambria"/>
                <a:cs typeface="Cambria"/>
              </a:rPr>
              <a:t>and	</a:t>
            </a:r>
            <a:r>
              <a:rPr sz="2800" spc="-5" dirty="0">
                <a:latin typeface="Cambria"/>
                <a:cs typeface="Cambria"/>
              </a:rPr>
              <a:t>other	</a:t>
            </a:r>
            <a:r>
              <a:rPr sz="2800" spc="-10" dirty="0" smtClean="0">
                <a:latin typeface="Cambria"/>
                <a:cs typeface="Cambria"/>
              </a:rPr>
              <a:t>neuron</a:t>
            </a:r>
            <a:r>
              <a:rPr lang="en-US" sz="2800" spc="-10" dirty="0" smtClean="0">
                <a:latin typeface="Cambria"/>
                <a:cs typeface="Cambria"/>
              </a:rPr>
              <a:t> </a:t>
            </a:r>
            <a:r>
              <a:rPr sz="2800" spc="-15" dirty="0" smtClean="0">
                <a:latin typeface="Cambria"/>
                <a:cs typeface="Cambria"/>
              </a:rPr>
              <a:t>dendrites.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203950" cy="1010285"/>
            <a:chOff x="810768" y="0"/>
            <a:chExt cx="620395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21816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0"/>
              <a:ext cx="1500886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5225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9239" y="964311"/>
            <a:ext cx="0" cy="4630420"/>
          </a:xfrm>
          <a:custGeom>
            <a:avLst/>
            <a:gdLst/>
            <a:ahLst/>
            <a:cxnLst/>
            <a:rect l="l" t="t" r="r" b="b"/>
            <a:pathLst>
              <a:path h="4630420">
                <a:moveTo>
                  <a:pt x="0" y="0"/>
                </a:moveTo>
                <a:lnTo>
                  <a:pt x="0" y="46300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84923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722119"/>
            <a:ext cx="5559552" cy="36027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471159" y="2874264"/>
            <a:ext cx="640080" cy="448309"/>
            <a:chOff x="5471159" y="2874264"/>
            <a:chExt cx="640080" cy="448309"/>
          </a:xfrm>
        </p:grpSpPr>
        <p:sp>
          <p:nvSpPr>
            <p:cNvPr id="12" name="object 12"/>
            <p:cNvSpPr/>
            <p:nvPr/>
          </p:nvSpPr>
          <p:spPr>
            <a:xfrm>
              <a:off x="5471159" y="2874264"/>
              <a:ext cx="640080" cy="448309"/>
            </a:xfrm>
            <a:custGeom>
              <a:avLst/>
              <a:gdLst/>
              <a:ahLst/>
              <a:cxnLst/>
              <a:rect l="l" t="t" r="r" b="b"/>
              <a:pathLst>
                <a:path w="640079" h="448310">
                  <a:moveTo>
                    <a:pt x="416051" y="0"/>
                  </a:moveTo>
                  <a:lnTo>
                    <a:pt x="416051" y="112013"/>
                  </a:lnTo>
                  <a:lnTo>
                    <a:pt x="0" y="112013"/>
                  </a:lnTo>
                  <a:lnTo>
                    <a:pt x="0" y="336041"/>
                  </a:lnTo>
                  <a:lnTo>
                    <a:pt x="416051" y="336041"/>
                  </a:lnTo>
                  <a:lnTo>
                    <a:pt x="416051" y="448056"/>
                  </a:lnTo>
                  <a:lnTo>
                    <a:pt x="640079" y="224027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71159" y="2874264"/>
              <a:ext cx="640080" cy="448309"/>
            </a:xfrm>
            <a:custGeom>
              <a:avLst/>
              <a:gdLst/>
              <a:ahLst/>
              <a:cxnLst/>
              <a:rect l="l" t="t" r="r" b="b"/>
              <a:pathLst>
                <a:path w="640079" h="448310">
                  <a:moveTo>
                    <a:pt x="416051" y="443000"/>
                  </a:moveTo>
                  <a:lnTo>
                    <a:pt x="416051" y="448056"/>
                  </a:lnTo>
                  <a:lnTo>
                    <a:pt x="419625" y="444482"/>
                  </a:lnTo>
                  <a:lnTo>
                    <a:pt x="416051" y="443000"/>
                  </a:lnTo>
                  <a:close/>
                </a:path>
                <a:path w="640079" h="448310">
                  <a:moveTo>
                    <a:pt x="428243" y="435864"/>
                  </a:moveTo>
                  <a:lnTo>
                    <a:pt x="419625" y="444482"/>
                  </a:lnTo>
                  <a:lnTo>
                    <a:pt x="428243" y="448056"/>
                  </a:lnTo>
                  <a:lnTo>
                    <a:pt x="428243" y="435864"/>
                  </a:lnTo>
                  <a:close/>
                </a:path>
                <a:path w="640079" h="448310">
                  <a:moveTo>
                    <a:pt x="428243" y="418592"/>
                  </a:moveTo>
                  <a:lnTo>
                    <a:pt x="416051" y="430784"/>
                  </a:lnTo>
                  <a:lnTo>
                    <a:pt x="416051" y="443000"/>
                  </a:lnTo>
                  <a:lnTo>
                    <a:pt x="419625" y="444482"/>
                  </a:lnTo>
                  <a:lnTo>
                    <a:pt x="428243" y="435864"/>
                  </a:lnTo>
                  <a:lnTo>
                    <a:pt x="428243" y="418592"/>
                  </a:lnTo>
                  <a:close/>
                </a:path>
                <a:path w="640079" h="448310">
                  <a:moveTo>
                    <a:pt x="416051" y="430784"/>
                  </a:moveTo>
                  <a:lnTo>
                    <a:pt x="407415" y="439420"/>
                  </a:lnTo>
                  <a:lnTo>
                    <a:pt x="416051" y="443000"/>
                  </a:lnTo>
                  <a:lnTo>
                    <a:pt x="416051" y="430784"/>
                  </a:lnTo>
                  <a:close/>
                </a:path>
                <a:path w="640079" h="448310">
                  <a:moveTo>
                    <a:pt x="622807" y="224027"/>
                  </a:moveTo>
                  <a:lnTo>
                    <a:pt x="428243" y="418592"/>
                  </a:lnTo>
                  <a:lnTo>
                    <a:pt x="428243" y="435864"/>
                  </a:lnTo>
                  <a:lnTo>
                    <a:pt x="631443" y="232663"/>
                  </a:lnTo>
                  <a:lnTo>
                    <a:pt x="622807" y="224027"/>
                  </a:lnTo>
                  <a:close/>
                </a:path>
                <a:path w="640079" h="448310">
                  <a:moveTo>
                    <a:pt x="428243" y="323850"/>
                  </a:moveTo>
                  <a:lnTo>
                    <a:pt x="12191" y="323850"/>
                  </a:lnTo>
                  <a:lnTo>
                    <a:pt x="12191" y="336041"/>
                  </a:lnTo>
                  <a:lnTo>
                    <a:pt x="416051" y="336041"/>
                  </a:lnTo>
                  <a:lnTo>
                    <a:pt x="416051" y="430784"/>
                  </a:lnTo>
                  <a:lnTo>
                    <a:pt x="428243" y="418592"/>
                  </a:lnTo>
                  <a:lnTo>
                    <a:pt x="428243" y="323850"/>
                  </a:lnTo>
                  <a:close/>
                </a:path>
                <a:path w="640079" h="448310">
                  <a:moveTo>
                    <a:pt x="0" y="323850"/>
                  </a:moveTo>
                  <a:lnTo>
                    <a:pt x="0" y="336041"/>
                  </a:lnTo>
                  <a:lnTo>
                    <a:pt x="12191" y="336041"/>
                  </a:lnTo>
                  <a:lnTo>
                    <a:pt x="0" y="323850"/>
                  </a:lnTo>
                  <a:close/>
                </a:path>
                <a:path w="640079" h="448310">
                  <a:moveTo>
                    <a:pt x="12191" y="112013"/>
                  </a:moveTo>
                  <a:lnTo>
                    <a:pt x="0" y="124206"/>
                  </a:lnTo>
                  <a:lnTo>
                    <a:pt x="0" y="323850"/>
                  </a:lnTo>
                  <a:lnTo>
                    <a:pt x="12191" y="336041"/>
                  </a:lnTo>
                  <a:lnTo>
                    <a:pt x="12191" y="112013"/>
                  </a:lnTo>
                  <a:close/>
                </a:path>
                <a:path w="640079" h="448310">
                  <a:moveTo>
                    <a:pt x="631443" y="215391"/>
                  </a:moveTo>
                  <a:lnTo>
                    <a:pt x="622807" y="224027"/>
                  </a:lnTo>
                  <a:lnTo>
                    <a:pt x="631443" y="232663"/>
                  </a:lnTo>
                  <a:lnTo>
                    <a:pt x="631443" y="215391"/>
                  </a:lnTo>
                  <a:close/>
                </a:path>
                <a:path w="640079" h="448310">
                  <a:moveTo>
                    <a:pt x="631443" y="215391"/>
                  </a:moveTo>
                  <a:lnTo>
                    <a:pt x="631443" y="232663"/>
                  </a:lnTo>
                  <a:lnTo>
                    <a:pt x="640079" y="224027"/>
                  </a:lnTo>
                  <a:lnTo>
                    <a:pt x="631443" y="215391"/>
                  </a:lnTo>
                  <a:close/>
                </a:path>
                <a:path w="640079" h="448310">
                  <a:moveTo>
                    <a:pt x="428243" y="12191"/>
                  </a:moveTo>
                  <a:lnTo>
                    <a:pt x="428243" y="29463"/>
                  </a:lnTo>
                  <a:lnTo>
                    <a:pt x="622807" y="224027"/>
                  </a:lnTo>
                  <a:lnTo>
                    <a:pt x="631443" y="215391"/>
                  </a:lnTo>
                  <a:lnTo>
                    <a:pt x="428243" y="12191"/>
                  </a:lnTo>
                  <a:close/>
                </a:path>
                <a:path w="640079" h="448310">
                  <a:moveTo>
                    <a:pt x="12191" y="112013"/>
                  </a:moveTo>
                  <a:lnTo>
                    <a:pt x="0" y="112013"/>
                  </a:lnTo>
                  <a:lnTo>
                    <a:pt x="0" y="124206"/>
                  </a:lnTo>
                  <a:lnTo>
                    <a:pt x="12191" y="112013"/>
                  </a:lnTo>
                  <a:close/>
                </a:path>
                <a:path w="640079" h="448310">
                  <a:moveTo>
                    <a:pt x="416051" y="17272"/>
                  </a:moveTo>
                  <a:lnTo>
                    <a:pt x="416051" y="112013"/>
                  </a:lnTo>
                  <a:lnTo>
                    <a:pt x="12191" y="112013"/>
                  </a:lnTo>
                  <a:lnTo>
                    <a:pt x="12191" y="124206"/>
                  </a:lnTo>
                  <a:lnTo>
                    <a:pt x="428243" y="124206"/>
                  </a:lnTo>
                  <a:lnTo>
                    <a:pt x="428243" y="29463"/>
                  </a:lnTo>
                  <a:lnTo>
                    <a:pt x="416051" y="17272"/>
                  </a:lnTo>
                  <a:close/>
                </a:path>
                <a:path w="640079" h="448310">
                  <a:moveTo>
                    <a:pt x="419625" y="3573"/>
                  </a:moveTo>
                  <a:lnTo>
                    <a:pt x="416051" y="5055"/>
                  </a:lnTo>
                  <a:lnTo>
                    <a:pt x="416051" y="17272"/>
                  </a:lnTo>
                  <a:lnTo>
                    <a:pt x="428243" y="29463"/>
                  </a:lnTo>
                  <a:lnTo>
                    <a:pt x="428243" y="12191"/>
                  </a:lnTo>
                  <a:lnTo>
                    <a:pt x="419625" y="3573"/>
                  </a:lnTo>
                  <a:close/>
                </a:path>
                <a:path w="640079" h="448310">
                  <a:moveTo>
                    <a:pt x="416051" y="5055"/>
                  </a:moveTo>
                  <a:lnTo>
                    <a:pt x="407415" y="8636"/>
                  </a:lnTo>
                  <a:lnTo>
                    <a:pt x="416051" y="17272"/>
                  </a:lnTo>
                  <a:lnTo>
                    <a:pt x="416051" y="5055"/>
                  </a:lnTo>
                  <a:close/>
                </a:path>
                <a:path w="640079" h="448310">
                  <a:moveTo>
                    <a:pt x="428243" y="0"/>
                  </a:moveTo>
                  <a:lnTo>
                    <a:pt x="419625" y="3573"/>
                  </a:lnTo>
                  <a:lnTo>
                    <a:pt x="428243" y="12191"/>
                  </a:lnTo>
                  <a:lnTo>
                    <a:pt x="428243" y="0"/>
                  </a:lnTo>
                  <a:close/>
                </a:path>
                <a:path w="640079" h="448310">
                  <a:moveTo>
                    <a:pt x="416051" y="0"/>
                  </a:moveTo>
                  <a:lnTo>
                    <a:pt x="416051" y="5055"/>
                  </a:lnTo>
                  <a:lnTo>
                    <a:pt x="419625" y="3573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203950" cy="1010285"/>
            <a:chOff x="810768" y="0"/>
            <a:chExt cx="620395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21816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0"/>
              <a:ext cx="1500886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5225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>
              <a:latin typeface="Cambria"/>
              <a:cs typeface="Cambr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288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574791" y="3931920"/>
            <a:ext cx="463550" cy="451484"/>
            <a:chOff x="5574791" y="3931920"/>
            <a:chExt cx="463550" cy="451484"/>
          </a:xfrm>
        </p:grpSpPr>
        <p:sp>
          <p:nvSpPr>
            <p:cNvPr id="10" name="object 10"/>
            <p:cNvSpPr/>
            <p:nvPr/>
          </p:nvSpPr>
          <p:spPr>
            <a:xfrm>
              <a:off x="5574791" y="393192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237744" y="0"/>
                  </a:moveTo>
                  <a:lnTo>
                    <a:pt x="237744" y="112775"/>
                  </a:lnTo>
                  <a:lnTo>
                    <a:pt x="0" y="112775"/>
                  </a:lnTo>
                  <a:lnTo>
                    <a:pt x="0" y="338327"/>
                  </a:lnTo>
                  <a:lnTo>
                    <a:pt x="237744" y="338327"/>
                  </a:lnTo>
                  <a:lnTo>
                    <a:pt x="237744" y="451103"/>
                  </a:lnTo>
                  <a:lnTo>
                    <a:pt x="463296" y="225551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4791" y="393192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237744" y="446048"/>
                  </a:moveTo>
                  <a:lnTo>
                    <a:pt x="237744" y="451103"/>
                  </a:lnTo>
                  <a:lnTo>
                    <a:pt x="241317" y="447530"/>
                  </a:lnTo>
                  <a:lnTo>
                    <a:pt x="237744" y="446048"/>
                  </a:lnTo>
                  <a:close/>
                </a:path>
                <a:path w="463550" h="451485">
                  <a:moveTo>
                    <a:pt x="249936" y="438912"/>
                  </a:moveTo>
                  <a:lnTo>
                    <a:pt x="241317" y="447530"/>
                  </a:lnTo>
                  <a:lnTo>
                    <a:pt x="249936" y="451103"/>
                  </a:lnTo>
                  <a:lnTo>
                    <a:pt x="249936" y="438912"/>
                  </a:lnTo>
                  <a:close/>
                </a:path>
                <a:path w="463550" h="451485">
                  <a:moveTo>
                    <a:pt x="249936" y="421639"/>
                  </a:moveTo>
                  <a:lnTo>
                    <a:pt x="237744" y="433831"/>
                  </a:lnTo>
                  <a:lnTo>
                    <a:pt x="237744" y="446048"/>
                  </a:lnTo>
                  <a:lnTo>
                    <a:pt x="241317" y="447530"/>
                  </a:lnTo>
                  <a:lnTo>
                    <a:pt x="249936" y="438912"/>
                  </a:lnTo>
                  <a:lnTo>
                    <a:pt x="249936" y="421639"/>
                  </a:lnTo>
                  <a:close/>
                </a:path>
                <a:path w="463550" h="451485">
                  <a:moveTo>
                    <a:pt x="237744" y="433831"/>
                  </a:moveTo>
                  <a:lnTo>
                    <a:pt x="229108" y="442467"/>
                  </a:lnTo>
                  <a:lnTo>
                    <a:pt x="237744" y="446048"/>
                  </a:lnTo>
                  <a:lnTo>
                    <a:pt x="237744" y="433831"/>
                  </a:lnTo>
                  <a:close/>
                </a:path>
                <a:path w="463550" h="451485">
                  <a:moveTo>
                    <a:pt x="446024" y="225551"/>
                  </a:moveTo>
                  <a:lnTo>
                    <a:pt x="249936" y="421639"/>
                  </a:lnTo>
                  <a:lnTo>
                    <a:pt x="249936" y="438912"/>
                  </a:lnTo>
                  <a:lnTo>
                    <a:pt x="454660" y="234187"/>
                  </a:lnTo>
                  <a:lnTo>
                    <a:pt x="446024" y="225551"/>
                  </a:lnTo>
                  <a:close/>
                </a:path>
                <a:path w="463550" h="451485">
                  <a:moveTo>
                    <a:pt x="249936" y="326135"/>
                  </a:moveTo>
                  <a:lnTo>
                    <a:pt x="12192" y="326135"/>
                  </a:lnTo>
                  <a:lnTo>
                    <a:pt x="12192" y="338327"/>
                  </a:lnTo>
                  <a:lnTo>
                    <a:pt x="237744" y="338327"/>
                  </a:lnTo>
                  <a:lnTo>
                    <a:pt x="237744" y="433831"/>
                  </a:lnTo>
                  <a:lnTo>
                    <a:pt x="249936" y="421639"/>
                  </a:lnTo>
                  <a:lnTo>
                    <a:pt x="249936" y="326135"/>
                  </a:lnTo>
                  <a:close/>
                </a:path>
                <a:path w="463550" h="451485">
                  <a:moveTo>
                    <a:pt x="0" y="326135"/>
                  </a:moveTo>
                  <a:lnTo>
                    <a:pt x="0" y="338327"/>
                  </a:lnTo>
                  <a:lnTo>
                    <a:pt x="12192" y="338327"/>
                  </a:lnTo>
                  <a:lnTo>
                    <a:pt x="0" y="326135"/>
                  </a:lnTo>
                  <a:close/>
                </a:path>
                <a:path w="463550" h="451485">
                  <a:moveTo>
                    <a:pt x="12192" y="112775"/>
                  </a:moveTo>
                  <a:lnTo>
                    <a:pt x="0" y="124967"/>
                  </a:lnTo>
                  <a:lnTo>
                    <a:pt x="0" y="326135"/>
                  </a:lnTo>
                  <a:lnTo>
                    <a:pt x="12192" y="338327"/>
                  </a:lnTo>
                  <a:lnTo>
                    <a:pt x="12192" y="112775"/>
                  </a:lnTo>
                  <a:close/>
                </a:path>
                <a:path w="463550" h="451485">
                  <a:moveTo>
                    <a:pt x="454660" y="216915"/>
                  </a:moveTo>
                  <a:lnTo>
                    <a:pt x="446024" y="225551"/>
                  </a:lnTo>
                  <a:lnTo>
                    <a:pt x="454660" y="234187"/>
                  </a:lnTo>
                  <a:lnTo>
                    <a:pt x="454660" y="216915"/>
                  </a:lnTo>
                  <a:close/>
                </a:path>
                <a:path w="463550" h="451485">
                  <a:moveTo>
                    <a:pt x="454660" y="216915"/>
                  </a:moveTo>
                  <a:lnTo>
                    <a:pt x="454660" y="234187"/>
                  </a:lnTo>
                  <a:lnTo>
                    <a:pt x="463296" y="225551"/>
                  </a:lnTo>
                  <a:lnTo>
                    <a:pt x="454660" y="216915"/>
                  </a:lnTo>
                  <a:close/>
                </a:path>
                <a:path w="463550" h="451485">
                  <a:moveTo>
                    <a:pt x="249936" y="12191"/>
                  </a:moveTo>
                  <a:lnTo>
                    <a:pt x="249936" y="29463"/>
                  </a:lnTo>
                  <a:lnTo>
                    <a:pt x="446024" y="225551"/>
                  </a:lnTo>
                  <a:lnTo>
                    <a:pt x="454660" y="216915"/>
                  </a:lnTo>
                  <a:lnTo>
                    <a:pt x="249936" y="12191"/>
                  </a:lnTo>
                  <a:close/>
                </a:path>
                <a:path w="463550" h="451485">
                  <a:moveTo>
                    <a:pt x="12192" y="112775"/>
                  </a:moveTo>
                  <a:lnTo>
                    <a:pt x="0" y="112775"/>
                  </a:lnTo>
                  <a:lnTo>
                    <a:pt x="0" y="124967"/>
                  </a:lnTo>
                  <a:lnTo>
                    <a:pt x="12192" y="112775"/>
                  </a:lnTo>
                  <a:close/>
                </a:path>
                <a:path w="463550" h="451485">
                  <a:moveTo>
                    <a:pt x="237744" y="17271"/>
                  </a:moveTo>
                  <a:lnTo>
                    <a:pt x="237744" y="112775"/>
                  </a:lnTo>
                  <a:lnTo>
                    <a:pt x="12192" y="112775"/>
                  </a:lnTo>
                  <a:lnTo>
                    <a:pt x="12192" y="124967"/>
                  </a:lnTo>
                  <a:lnTo>
                    <a:pt x="249936" y="124967"/>
                  </a:lnTo>
                  <a:lnTo>
                    <a:pt x="249936" y="29463"/>
                  </a:lnTo>
                  <a:lnTo>
                    <a:pt x="237744" y="17271"/>
                  </a:lnTo>
                  <a:close/>
                </a:path>
                <a:path w="463550" h="451485">
                  <a:moveTo>
                    <a:pt x="241317" y="3573"/>
                  </a:moveTo>
                  <a:lnTo>
                    <a:pt x="237744" y="5055"/>
                  </a:lnTo>
                  <a:lnTo>
                    <a:pt x="237744" y="17271"/>
                  </a:lnTo>
                  <a:lnTo>
                    <a:pt x="249936" y="29463"/>
                  </a:lnTo>
                  <a:lnTo>
                    <a:pt x="249936" y="12191"/>
                  </a:lnTo>
                  <a:lnTo>
                    <a:pt x="241317" y="3573"/>
                  </a:lnTo>
                  <a:close/>
                </a:path>
                <a:path w="463550" h="451485">
                  <a:moveTo>
                    <a:pt x="237744" y="5055"/>
                  </a:moveTo>
                  <a:lnTo>
                    <a:pt x="229108" y="8635"/>
                  </a:lnTo>
                  <a:lnTo>
                    <a:pt x="237744" y="17271"/>
                  </a:lnTo>
                  <a:lnTo>
                    <a:pt x="237744" y="5055"/>
                  </a:lnTo>
                  <a:close/>
                </a:path>
                <a:path w="463550" h="451485">
                  <a:moveTo>
                    <a:pt x="249936" y="0"/>
                  </a:moveTo>
                  <a:lnTo>
                    <a:pt x="241317" y="3573"/>
                  </a:lnTo>
                  <a:lnTo>
                    <a:pt x="249936" y="12191"/>
                  </a:lnTo>
                  <a:lnTo>
                    <a:pt x="249936" y="0"/>
                  </a:lnTo>
                  <a:close/>
                </a:path>
                <a:path w="463550" h="451485">
                  <a:moveTo>
                    <a:pt x="237744" y="0"/>
                  </a:moveTo>
                  <a:lnTo>
                    <a:pt x="237744" y="5055"/>
                  </a:lnTo>
                  <a:lnTo>
                    <a:pt x="241317" y="3573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758695"/>
            <a:ext cx="5529071" cy="354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600190" cy="1010285"/>
            <a:chOff x="810768" y="0"/>
            <a:chExt cx="660019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18781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3" y="0"/>
              <a:ext cx="1900173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89026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6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60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60" dirty="0">
                <a:latin typeface="Cambria"/>
                <a:cs typeface="Cambria"/>
              </a:rPr>
              <a:t>AND</a:t>
            </a:r>
            <a:endParaRPr sz="4300">
              <a:latin typeface="Cambria"/>
              <a:cs typeface="Cambri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842889" y="964311"/>
          <a:ext cx="6036307" cy="4617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862330"/>
                <a:gridCol w="862330"/>
                <a:gridCol w="862330"/>
                <a:gridCol w="862329"/>
                <a:gridCol w="862329"/>
                <a:gridCol w="862329"/>
              </a:tblGrid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-35" dirty="0">
                          <a:latin typeface="Times New Roman"/>
                          <a:cs typeface="Times New Roman"/>
                        </a:rPr>
                        <a:t>X2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spc="35" dirty="0">
                          <a:latin typeface="Times New Roman"/>
                          <a:cs typeface="Times New Roman"/>
                        </a:rPr>
                        <a:t>w2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32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</a:tr>
              <a:tr h="9234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D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923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3200" spc="-10" dirty="0">
                          <a:latin typeface="Times New Roman"/>
                          <a:cs typeface="Times New Roman"/>
                        </a:rPr>
                        <a:t>-1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1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529071" y="4861559"/>
            <a:ext cx="466725" cy="451484"/>
            <a:chOff x="5529071" y="4861559"/>
            <a:chExt cx="466725" cy="451484"/>
          </a:xfrm>
        </p:grpSpPr>
        <p:sp>
          <p:nvSpPr>
            <p:cNvPr id="10" name="object 10"/>
            <p:cNvSpPr/>
            <p:nvPr/>
          </p:nvSpPr>
          <p:spPr>
            <a:xfrm>
              <a:off x="5529071" y="4861559"/>
              <a:ext cx="466725" cy="451484"/>
            </a:xfrm>
            <a:custGeom>
              <a:avLst/>
              <a:gdLst/>
              <a:ahLst/>
              <a:cxnLst/>
              <a:rect l="l" t="t" r="r" b="b"/>
              <a:pathLst>
                <a:path w="466725" h="451485">
                  <a:moveTo>
                    <a:pt x="240791" y="0"/>
                  </a:moveTo>
                  <a:lnTo>
                    <a:pt x="240791" y="112775"/>
                  </a:lnTo>
                  <a:lnTo>
                    <a:pt x="0" y="112775"/>
                  </a:lnTo>
                  <a:lnTo>
                    <a:pt x="0" y="338327"/>
                  </a:lnTo>
                  <a:lnTo>
                    <a:pt x="240791" y="338327"/>
                  </a:lnTo>
                  <a:lnTo>
                    <a:pt x="240791" y="451103"/>
                  </a:lnTo>
                  <a:lnTo>
                    <a:pt x="466343" y="225551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9071" y="4861559"/>
              <a:ext cx="466725" cy="451484"/>
            </a:xfrm>
            <a:custGeom>
              <a:avLst/>
              <a:gdLst/>
              <a:ahLst/>
              <a:cxnLst/>
              <a:rect l="l" t="t" r="r" b="b"/>
              <a:pathLst>
                <a:path w="466725" h="451485">
                  <a:moveTo>
                    <a:pt x="240791" y="446048"/>
                  </a:moveTo>
                  <a:lnTo>
                    <a:pt x="240791" y="451103"/>
                  </a:lnTo>
                  <a:lnTo>
                    <a:pt x="244365" y="447530"/>
                  </a:lnTo>
                  <a:lnTo>
                    <a:pt x="240791" y="446048"/>
                  </a:lnTo>
                  <a:close/>
                </a:path>
                <a:path w="466725" h="451485">
                  <a:moveTo>
                    <a:pt x="252983" y="438912"/>
                  </a:moveTo>
                  <a:lnTo>
                    <a:pt x="244365" y="447530"/>
                  </a:lnTo>
                  <a:lnTo>
                    <a:pt x="252983" y="451103"/>
                  </a:lnTo>
                  <a:lnTo>
                    <a:pt x="252983" y="438912"/>
                  </a:lnTo>
                  <a:close/>
                </a:path>
                <a:path w="466725" h="451485">
                  <a:moveTo>
                    <a:pt x="252983" y="421640"/>
                  </a:moveTo>
                  <a:lnTo>
                    <a:pt x="240791" y="433831"/>
                  </a:lnTo>
                  <a:lnTo>
                    <a:pt x="240791" y="446048"/>
                  </a:lnTo>
                  <a:lnTo>
                    <a:pt x="244365" y="447530"/>
                  </a:lnTo>
                  <a:lnTo>
                    <a:pt x="252983" y="438912"/>
                  </a:lnTo>
                  <a:lnTo>
                    <a:pt x="252983" y="421640"/>
                  </a:lnTo>
                  <a:close/>
                </a:path>
                <a:path w="466725" h="451485">
                  <a:moveTo>
                    <a:pt x="240791" y="433831"/>
                  </a:moveTo>
                  <a:lnTo>
                    <a:pt x="232155" y="442467"/>
                  </a:lnTo>
                  <a:lnTo>
                    <a:pt x="240791" y="446048"/>
                  </a:lnTo>
                  <a:lnTo>
                    <a:pt x="240791" y="433831"/>
                  </a:lnTo>
                  <a:close/>
                </a:path>
                <a:path w="466725" h="451485">
                  <a:moveTo>
                    <a:pt x="449071" y="225551"/>
                  </a:moveTo>
                  <a:lnTo>
                    <a:pt x="252983" y="421640"/>
                  </a:lnTo>
                  <a:lnTo>
                    <a:pt x="252983" y="438912"/>
                  </a:lnTo>
                  <a:lnTo>
                    <a:pt x="457707" y="234187"/>
                  </a:lnTo>
                  <a:lnTo>
                    <a:pt x="449071" y="225551"/>
                  </a:lnTo>
                  <a:close/>
                </a:path>
                <a:path w="466725" h="451485">
                  <a:moveTo>
                    <a:pt x="252983" y="326135"/>
                  </a:moveTo>
                  <a:lnTo>
                    <a:pt x="12191" y="326135"/>
                  </a:lnTo>
                  <a:lnTo>
                    <a:pt x="12191" y="338327"/>
                  </a:lnTo>
                  <a:lnTo>
                    <a:pt x="240791" y="338327"/>
                  </a:lnTo>
                  <a:lnTo>
                    <a:pt x="240791" y="433831"/>
                  </a:lnTo>
                  <a:lnTo>
                    <a:pt x="252983" y="421640"/>
                  </a:lnTo>
                  <a:lnTo>
                    <a:pt x="252983" y="326135"/>
                  </a:lnTo>
                  <a:close/>
                </a:path>
                <a:path w="466725" h="451485">
                  <a:moveTo>
                    <a:pt x="0" y="326135"/>
                  </a:moveTo>
                  <a:lnTo>
                    <a:pt x="0" y="338327"/>
                  </a:lnTo>
                  <a:lnTo>
                    <a:pt x="12191" y="338327"/>
                  </a:lnTo>
                  <a:lnTo>
                    <a:pt x="0" y="326135"/>
                  </a:lnTo>
                  <a:close/>
                </a:path>
                <a:path w="466725" h="451485">
                  <a:moveTo>
                    <a:pt x="12191" y="112775"/>
                  </a:moveTo>
                  <a:lnTo>
                    <a:pt x="0" y="124967"/>
                  </a:lnTo>
                  <a:lnTo>
                    <a:pt x="0" y="326135"/>
                  </a:lnTo>
                  <a:lnTo>
                    <a:pt x="12191" y="338327"/>
                  </a:lnTo>
                  <a:lnTo>
                    <a:pt x="12191" y="112775"/>
                  </a:lnTo>
                  <a:close/>
                </a:path>
                <a:path w="466725" h="451485">
                  <a:moveTo>
                    <a:pt x="457707" y="216915"/>
                  </a:moveTo>
                  <a:lnTo>
                    <a:pt x="449071" y="225551"/>
                  </a:lnTo>
                  <a:lnTo>
                    <a:pt x="457707" y="234187"/>
                  </a:lnTo>
                  <a:lnTo>
                    <a:pt x="457707" y="216915"/>
                  </a:lnTo>
                  <a:close/>
                </a:path>
                <a:path w="466725" h="451485">
                  <a:moveTo>
                    <a:pt x="457707" y="216915"/>
                  </a:moveTo>
                  <a:lnTo>
                    <a:pt x="457707" y="234187"/>
                  </a:lnTo>
                  <a:lnTo>
                    <a:pt x="466343" y="225551"/>
                  </a:lnTo>
                  <a:lnTo>
                    <a:pt x="457707" y="216915"/>
                  </a:lnTo>
                  <a:close/>
                </a:path>
                <a:path w="466725" h="451485">
                  <a:moveTo>
                    <a:pt x="252983" y="12191"/>
                  </a:moveTo>
                  <a:lnTo>
                    <a:pt x="252983" y="29463"/>
                  </a:lnTo>
                  <a:lnTo>
                    <a:pt x="449071" y="225551"/>
                  </a:lnTo>
                  <a:lnTo>
                    <a:pt x="457707" y="216915"/>
                  </a:lnTo>
                  <a:lnTo>
                    <a:pt x="252983" y="12191"/>
                  </a:lnTo>
                  <a:close/>
                </a:path>
                <a:path w="466725" h="451485">
                  <a:moveTo>
                    <a:pt x="12191" y="112775"/>
                  </a:moveTo>
                  <a:lnTo>
                    <a:pt x="0" y="112775"/>
                  </a:lnTo>
                  <a:lnTo>
                    <a:pt x="0" y="124967"/>
                  </a:lnTo>
                  <a:lnTo>
                    <a:pt x="12191" y="112775"/>
                  </a:lnTo>
                  <a:close/>
                </a:path>
                <a:path w="466725" h="451485">
                  <a:moveTo>
                    <a:pt x="240791" y="17271"/>
                  </a:moveTo>
                  <a:lnTo>
                    <a:pt x="240791" y="112775"/>
                  </a:lnTo>
                  <a:lnTo>
                    <a:pt x="12191" y="112775"/>
                  </a:lnTo>
                  <a:lnTo>
                    <a:pt x="12191" y="124967"/>
                  </a:lnTo>
                  <a:lnTo>
                    <a:pt x="252983" y="124967"/>
                  </a:lnTo>
                  <a:lnTo>
                    <a:pt x="252983" y="29463"/>
                  </a:lnTo>
                  <a:lnTo>
                    <a:pt x="240791" y="17271"/>
                  </a:lnTo>
                  <a:close/>
                </a:path>
                <a:path w="466725" h="451485">
                  <a:moveTo>
                    <a:pt x="244365" y="3573"/>
                  </a:moveTo>
                  <a:lnTo>
                    <a:pt x="240791" y="5055"/>
                  </a:lnTo>
                  <a:lnTo>
                    <a:pt x="240791" y="17271"/>
                  </a:lnTo>
                  <a:lnTo>
                    <a:pt x="252983" y="29463"/>
                  </a:lnTo>
                  <a:lnTo>
                    <a:pt x="252983" y="12191"/>
                  </a:lnTo>
                  <a:lnTo>
                    <a:pt x="244365" y="3573"/>
                  </a:lnTo>
                  <a:close/>
                </a:path>
                <a:path w="466725" h="451485">
                  <a:moveTo>
                    <a:pt x="240791" y="5055"/>
                  </a:moveTo>
                  <a:lnTo>
                    <a:pt x="232155" y="8635"/>
                  </a:lnTo>
                  <a:lnTo>
                    <a:pt x="240791" y="17271"/>
                  </a:lnTo>
                  <a:lnTo>
                    <a:pt x="240791" y="5055"/>
                  </a:lnTo>
                  <a:close/>
                </a:path>
                <a:path w="466725" h="451485">
                  <a:moveTo>
                    <a:pt x="252983" y="0"/>
                  </a:moveTo>
                  <a:lnTo>
                    <a:pt x="244365" y="3573"/>
                  </a:lnTo>
                  <a:lnTo>
                    <a:pt x="252983" y="12191"/>
                  </a:lnTo>
                  <a:lnTo>
                    <a:pt x="252983" y="0"/>
                  </a:lnTo>
                  <a:close/>
                </a:path>
                <a:path w="466725" h="451485">
                  <a:moveTo>
                    <a:pt x="240791" y="0"/>
                  </a:moveTo>
                  <a:lnTo>
                    <a:pt x="240791" y="5055"/>
                  </a:lnTo>
                  <a:lnTo>
                    <a:pt x="244365" y="3573"/>
                  </a:lnTo>
                  <a:lnTo>
                    <a:pt x="240791" y="0"/>
                  </a:lnTo>
                  <a:close/>
                </a:path>
              </a:pathLst>
            </a:custGeom>
            <a:solidFill>
              <a:srgbClr val="B68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783079"/>
            <a:ext cx="5486400" cy="367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203950" cy="1010285"/>
            <a:chOff x="810768" y="0"/>
            <a:chExt cx="620395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21816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0"/>
              <a:ext cx="1500886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5225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936" y="844296"/>
            <a:ext cx="8665464" cy="4764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4480" y="5684520"/>
            <a:ext cx="8461248" cy="66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768" y="0"/>
            <a:ext cx="6203950" cy="1010285"/>
            <a:chOff x="810768" y="0"/>
            <a:chExt cx="6203950" cy="1010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0"/>
              <a:ext cx="2229485" cy="10101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0"/>
              <a:ext cx="3537077" cy="1010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3520" y="0"/>
              <a:ext cx="921816" cy="1010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0"/>
              <a:ext cx="1500886" cy="10101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529" y="0"/>
            <a:ext cx="55225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300" b="1" spc="39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3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sz="4300" b="1" spc="175" dirty="0">
                <a:latin typeface="Cambria"/>
                <a:cs typeface="Cambria"/>
              </a:rPr>
              <a:t>OR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75959" y="4053839"/>
            <a:ext cx="5907024" cy="28041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2015" y="1395983"/>
            <a:ext cx="6455664" cy="260908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24711" y="633983"/>
            <a:ext cx="10762615" cy="3929379"/>
            <a:chOff x="1124711" y="633983"/>
            <a:chExt cx="10762615" cy="3929379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4208" y="633983"/>
              <a:ext cx="6412992" cy="66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711" y="667511"/>
              <a:ext cx="3962400" cy="389534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89888" y="4718303"/>
            <a:ext cx="3953255" cy="181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311910"/>
            <a:chOff x="713231" y="0"/>
            <a:chExt cx="11227435" cy="1311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3119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311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311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231698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13850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3955" algn="l"/>
              </a:tabLst>
            </a:pPr>
            <a:r>
              <a:rPr sz="4800" b="1" spc="135" dirty="0">
                <a:solidFill>
                  <a:srgbClr val="0000FF"/>
                </a:solidFill>
                <a:latin typeface="Cambria"/>
                <a:cs typeface="Cambria"/>
              </a:rPr>
              <a:t>HEBB</a:t>
            </a:r>
            <a:r>
              <a:rPr sz="4800" b="1" spc="48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NETWORK-</a:t>
            </a:r>
            <a:r>
              <a:rPr b="1" spc="175" dirty="0">
                <a:latin typeface="Cambria"/>
                <a:cs typeface="Cambria"/>
              </a:rPr>
              <a:t>Classification	</a:t>
            </a:r>
            <a:r>
              <a:rPr b="1" spc="80" dirty="0">
                <a:latin typeface="Cambria"/>
                <a:cs typeface="Cambria"/>
              </a:rPr>
              <a:t>Of	</a:t>
            </a:r>
            <a:r>
              <a:rPr b="1" spc="145" dirty="0">
                <a:latin typeface="Cambria"/>
                <a:cs typeface="Cambria"/>
              </a:rPr>
              <a:t>Patterns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231" y="1387869"/>
            <a:ext cx="10785196" cy="244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100"/>
              </a:lnSpc>
              <a:spcBef>
                <a:spcPts val="100"/>
              </a:spcBef>
            </a:pPr>
            <a:r>
              <a:rPr sz="2400" b="1" spc="-20" dirty="0">
                <a:latin typeface="Cambria"/>
                <a:cs typeface="Cambria"/>
              </a:rPr>
              <a:t>Q.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Using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Hebb</a:t>
            </a:r>
            <a:r>
              <a:rPr sz="2400" b="1" spc="2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rule,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find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weights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required</a:t>
            </a:r>
            <a:r>
              <a:rPr sz="2400" b="1" spc="3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to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perform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following 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classifications </a:t>
            </a:r>
            <a:r>
              <a:rPr sz="2400" b="1" spc="-5" dirty="0">
                <a:latin typeface="Cambria"/>
                <a:cs typeface="Cambria"/>
              </a:rPr>
              <a:t>of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35" dirty="0">
                <a:latin typeface="Cambria"/>
                <a:cs typeface="Cambria"/>
              </a:rPr>
              <a:t>given </a:t>
            </a:r>
            <a:r>
              <a:rPr sz="2400" b="1" spc="-5" dirty="0">
                <a:latin typeface="Cambria"/>
                <a:cs typeface="Cambria"/>
              </a:rPr>
              <a:t>input patterns </a:t>
            </a:r>
            <a:r>
              <a:rPr sz="2400" b="1" spc="-10" dirty="0">
                <a:latin typeface="Cambria"/>
                <a:cs typeface="Cambria"/>
              </a:rPr>
              <a:t>shown in </a:t>
            </a:r>
            <a:r>
              <a:rPr sz="2400" b="1" spc="-15" dirty="0">
                <a:latin typeface="Cambria"/>
                <a:cs typeface="Cambria"/>
              </a:rPr>
              <a:t>Figure.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pattern </a:t>
            </a:r>
            <a:r>
              <a:rPr sz="2400" b="1" spc="-10" dirty="0">
                <a:latin typeface="Cambria"/>
                <a:cs typeface="Cambria"/>
              </a:rPr>
              <a:t>is 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shown</a:t>
            </a:r>
            <a:r>
              <a:rPr sz="2400" b="1" spc="-3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as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3 x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3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matrix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form </a:t>
            </a:r>
            <a:r>
              <a:rPr sz="2400" b="1" spc="-10" dirty="0">
                <a:latin typeface="Cambria"/>
                <a:cs typeface="Cambria"/>
              </a:rPr>
              <a:t>in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" dirty="0">
                <a:latin typeface="Cambria"/>
                <a:cs typeface="Cambria"/>
              </a:rPr>
              <a:t>squares. The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"+"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symbols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represent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-5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value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"1"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and</a:t>
            </a:r>
            <a:r>
              <a:rPr sz="2400" b="1" dirty="0">
                <a:latin typeface="Cambria"/>
                <a:cs typeface="Cambria"/>
              </a:rPr>
              <a:t> empty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squares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indicate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spc="-35" dirty="0">
                <a:latin typeface="Cambria"/>
                <a:cs typeface="Cambria"/>
              </a:rPr>
              <a:t>"-1."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Consider</a:t>
            </a:r>
            <a:r>
              <a:rPr sz="2400" b="1" spc="1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"I"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belongs</a:t>
            </a:r>
            <a:r>
              <a:rPr sz="2400" b="1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to</a:t>
            </a:r>
            <a:r>
              <a:rPr sz="2400" b="1" spc="-5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members of </a:t>
            </a:r>
            <a:r>
              <a:rPr sz="2400" b="1" dirty="0">
                <a:latin typeface="Cambria"/>
                <a:cs typeface="Cambria"/>
              </a:rPr>
              <a:t>class </a:t>
            </a:r>
            <a:r>
              <a:rPr sz="2400" b="1" spc="-5" dirty="0">
                <a:latin typeface="Cambria"/>
                <a:cs typeface="Cambria"/>
              </a:rPr>
              <a:t>(so </a:t>
            </a:r>
            <a:r>
              <a:rPr sz="2400" b="1" spc="5" dirty="0">
                <a:latin typeface="Cambria"/>
                <a:cs typeface="Cambria"/>
              </a:rPr>
              <a:t>has </a:t>
            </a:r>
            <a:r>
              <a:rPr sz="2400" b="1" spc="-5" dirty="0">
                <a:latin typeface="Cambria"/>
                <a:cs typeface="Cambria"/>
              </a:rPr>
              <a:t>target </a:t>
            </a:r>
            <a:r>
              <a:rPr sz="2400" b="1" spc="-10" dirty="0">
                <a:latin typeface="Cambria"/>
                <a:cs typeface="Cambria"/>
              </a:rPr>
              <a:t>value </a:t>
            </a:r>
            <a:r>
              <a:rPr sz="2400" b="1" spc="-5" dirty="0">
                <a:latin typeface="Cambria"/>
                <a:cs typeface="Cambria"/>
              </a:rPr>
              <a:t>1) and “O" does </a:t>
            </a:r>
            <a:r>
              <a:rPr sz="2400" b="1" spc="-10" dirty="0">
                <a:latin typeface="Cambria"/>
                <a:cs typeface="Cambria"/>
              </a:rPr>
              <a:t>not </a:t>
            </a:r>
            <a:r>
              <a:rPr sz="2400" b="1" spc="-5" dirty="0">
                <a:latin typeface="Cambria"/>
                <a:cs typeface="Cambria"/>
              </a:rPr>
              <a:t>belong </a:t>
            </a:r>
            <a:r>
              <a:rPr sz="2400" b="1" spc="-10" dirty="0">
                <a:latin typeface="Cambria"/>
                <a:cs typeface="Cambria"/>
              </a:rPr>
              <a:t>to </a:t>
            </a:r>
            <a:r>
              <a:rPr sz="2400" b="1" dirty="0">
                <a:latin typeface="Cambria"/>
                <a:cs typeface="Cambria"/>
              </a:rPr>
              <a:t>the 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members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of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class</a:t>
            </a:r>
            <a:r>
              <a:rPr sz="2400" b="1" spc="-2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(so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has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target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value</a:t>
            </a:r>
            <a:r>
              <a:rPr sz="2400" b="1" spc="1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-1).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9800" y="4495800"/>
            <a:ext cx="7312153" cy="490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5471" y="725423"/>
            <a:ext cx="5401056" cy="23225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7591" y="3224783"/>
            <a:ext cx="10101072" cy="9265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3208" y="4209288"/>
            <a:ext cx="10104120" cy="356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5296" y="883919"/>
            <a:ext cx="10104120" cy="2380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94943" y="3428492"/>
            <a:ext cx="1067435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7175" algn="l"/>
              </a:tabLst>
            </a:pPr>
            <a:r>
              <a:rPr sz="2400" spc="-10" dirty="0">
                <a:latin typeface="Cambria"/>
                <a:cs typeface="Cambria"/>
              </a:rPr>
              <a:t>Here</a:t>
            </a:r>
            <a:r>
              <a:rPr sz="2400" spc="24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</a:t>
            </a:r>
            <a:r>
              <a:rPr sz="2400" spc="2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single-layer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network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with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nine</a:t>
            </a:r>
            <a:r>
              <a:rPr sz="2400" spc="2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input</a:t>
            </a:r>
            <a:r>
              <a:rPr sz="2400" spc="21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neurons,</a:t>
            </a:r>
            <a:r>
              <a:rPr sz="2400" spc="254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one</a:t>
            </a:r>
            <a:r>
              <a:rPr sz="2400" spc="2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bias</a:t>
            </a:r>
            <a:r>
              <a:rPr sz="2400" spc="24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one</a:t>
            </a:r>
            <a:r>
              <a:rPr sz="2400" spc="24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output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neuron</a:t>
            </a:r>
            <a:r>
              <a:rPr sz="2400" spc="-3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formed.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450">
              <a:latin typeface="Cambria"/>
              <a:cs typeface="Cambria"/>
            </a:endParaRPr>
          </a:p>
          <a:p>
            <a:pPr marL="323850" indent="-311785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324485" algn="l"/>
              </a:tabLst>
            </a:pPr>
            <a:r>
              <a:rPr sz="2400" dirty="0">
                <a:latin typeface="Cambria"/>
                <a:cs typeface="Cambria"/>
              </a:rPr>
              <a:t>Set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initial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weights </a:t>
            </a:r>
            <a:r>
              <a:rPr sz="2400" b="1" spc="-5" dirty="0">
                <a:latin typeface="Cambria"/>
                <a:cs typeface="Cambria"/>
              </a:rPr>
              <a:t>and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bias</a:t>
            </a:r>
            <a:r>
              <a:rPr sz="2400" b="1" spc="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to</a:t>
            </a:r>
            <a:r>
              <a:rPr sz="2400" b="1" spc="-50" dirty="0">
                <a:latin typeface="Cambria"/>
                <a:cs typeface="Cambria"/>
              </a:rPr>
              <a:t> </a:t>
            </a:r>
            <a:r>
              <a:rPr sz="2400" b="1" spc="-5" dirty="0">
                <a:latin typeface="Cambria"/>
                <a:cs typeface="Cambria"/>
              </a:rPr>
              <a:t>zero</a:t>
            </a:r>
            <a:r>
              <a:rPr sz="2400" spc="-5" dirty="0">
                <a:latin typeface="Cambria"/>
                <a:cs typeface="Cambria"/>
              </a:rPr>
              <a:t>,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i.e.,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</a:pPr>
            <a:r>
              <a:rPr sz="2400" b="1" spc="-5" dirty="0">
                <a:latin typeface="Cambria"/>
                <a:cs typeface="Cambria"/>
              </a:rPr>
              <a:t>w1=w2=w3=w4=w5=w6=w7=w8=w9=b=0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175" y="768095"/>
            <a:ext cx="7757159" cy="182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4399" y="2640583"/>
            <a:ext cx="8402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Cambria"/>
                <a:cs typeface="Cambria"/>
              </a:rPr>
              <a:t>Case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1: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Presenting</a:t>
            </a:r>
            <a:r>
              <a:rPr sz="2000" b="1" spc="5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first</a:t>
            </a:r>
            <a:r>
              <a:rPr sz="2000" b="1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input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5" dirty="0">
                <a:latin typeface="Cambria"/>
                <a:cs typeface="Cambria"/>
              </a:rPr>
              <a:t>pattern</a:t>
            </a:r>
            <a:r>
              <a:rPr sz="2000" b="1" spc="6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(I),</a:t>
            </a:r>
            <a:r>
              <a:rPr sz="2000" b="1" spc="-15" dirty="0">
                <a:latin typeface="Cambria"/>
                <a:cs typeface="Cambria"/>
              </a:rPr>
              <a:t> </a:t>
            </a:r>
            <a:r>
              <a:rPr sz="2000" b="1" spc="-35" dirty="0">
                <a:latin typeface="Cambria"/>
                <a:cs typeface="Cambria"/>
              </a:rPr>
              <a:t>we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calculate</a:t>
            </a:r>
            <a:r>
              <a:rPr sz="2000" b="1" spc="4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change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in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20" dirty="0">
                <a:latin typeface="Cambria"/>
                <a:cs typeface="Cambria"/>
              </a:rPr>
              <a:t>weights: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8760" y="3002279"/>
            <a:ext cx="2813304" cy="6979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41847" y="3148583"/>
            <a:ext cx="3108959" cy="24902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33689" y="2940937"/>
            <a:ext cx="3258311" cy="256032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096000"/>
            <a:ext cx="11353800" cy="3620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0"/>
            <a:ext cx="11227435" cy="1181100"/>
            <a:chOff x="713231" y="0"/>
            <a:chExt cx="11227435" cy="118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0"/>
              <a:ext cx="2476246" cy="11809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20" y="0"/>
              <a:ext cx="3933189" cy="11809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0" y="0"/>
              <a:ext cx="1022413" cy="1180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9" y="100634"/>
              <a:ext cx="5890133" cy="9157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0617" y="7696"/>
            <a:ext cx="10547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6740" algn="l"/>
                <a:tab pos="8784590" algn="l"/>
              </a:tabLst>
            </a:pP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H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dirty="0">
                <a:solidFill>
                  <a:srgbClr val="0000FF"/>
                </a:solidFill>
                <a:latin typeface="Cambria"/>
                <a:cs typeface="Cambria"/>
              </a:rPr>
              <a:t>B</a:t>
            </a:r>
            <a:r>
              <a:rPr sz="4800" b="1" spc="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4800" b="1" spc="195" dirty="0">
                <a:solidFill>
                  <a:srgbClr val="0000FF"/>
                </a:solidFill>
                <a:latin typeface="Cambria"/>
                <a:cs typeface="Cambria"/>
              </a:rPr>
              <a:t>E</a:t>
            </a:r>
            <a:r>
              <a:rPr sz="4800" b="1" spc="19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4800" b="1" spc="60" dirty="0">
                <a:solidFill>
                  <a:srgbClr val="0000FF"/>
                </a:solidFill>
                <a:latin typeface="Cambria"/>
                <a:cs typeface="Cambria"/>
              </a:rPr>
              <a:t>W</a:t>
            </a:r>
            <a:r>
              <a:rPr sz="4800" b="1" spc="185" dirty="0">
                <a:solidFill>
                  <a:srgbClr val="0000FF"/>
                </a:solidFill>
                <a:latin typeface="Cambria"/>
                <a:cs typeface="Cambria"/>
              </a:rPr>
              <a:t>O</a:t>
            </a:r>
            <a:r>
              <a:rPr sz="4800" b="1" spc="175" dirty="0">
                <a:solidFill>
                  <a:srgbClr val="0000FF"/>
                </a:solidFill>
                <a:latin typeface="Cambria"/>
                <a:cs typeface="Cambria"/>
              </a:rPr>
              <a:t>R</a:t>
            </a:r>
            <a:r>
              <a:rPr sz="4800" b="1" spc="204" dirty="0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4800" b="1" spc="180" dirty="0">
                <a:solidFill>
                  <a:srgbClr val="0000FF"/>
                </a:solidFill>
                <a:latin typeface="Cambria"/>
                <a:cs typeface="Cambria"/>
              </a:rPr>
              <a:t>-</a:t>
            </a:r>
            <a:r>
              <a:rPr b="1" spc="175" dirty="0">
                <a:latin typeface="Cambria"/>
                <a:cs typeface="Cambria"/>
              </a:rPr>
              <a:t>C</a:t>
            </a:r>
            <a:r>
              <a:rPr b="1" spc="180" dirty="0">
                <a:latin typeface="Cambria"/>
                <a:cs typeface="Cambria"/>
              </a:rPr>
              <a:t>l</a:t>
            </a:r>
            <a:r>
              <a:rPr b="1" spc="200" dirty="0">
                <a:latin typeface="Cambria"/>
                <a:cs typeface="Cambria"/>
              </a:rPr>
              <a:t>a</a:t>
            </a:r>
            <a:r>
              <a:rPr b="1" spc="180" dirty="0">
                <a:latin typeface="Cambria"/>
                <a:cs typeface="Cambria"/>
              </a:rPr>
              <a:t>s</a:t>
            </a:r>
            <a:r>
              <a:rPr b="1" spc="204" dirty="0">
                <a:latin typeface="Cambria"/>
                <a:cs typeface="Cambria"/>
              </a:rPr>
              <a:t>s</a:t>
            </a:r>
            <a:r>
              <a:rPr b="1" spc="210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f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195" dirty="0">
                <a:latin typeface="Cambria"/>
                <a:cs typeface="Cambria"/>
              </a:rPr>
              <a:t>c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215" dirty="0">
                <a:latin typeface="Cambria"/>
                <a:cs typeface="Cambria"/>
              </a:rPr>
              <a:t>t</a:t>
            </a:r>
            <a:r>
              <a:rPr b="1" spc="185" dirty="0">
                <a:latin typeface="Cambria"/>
                <a:cs typeface="Cambria"/>
              </a:rPr>
              <a:t>i</a:t>
            </a:r>
            <a:r>
              <a:rPr b="1" spc="210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n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65" dirty="0">
                <a:latin typeface="Cambria"/>
                <a:cs typeface="Cambria"/>
              </a:rPr>
              <a:t>O</a:t>
            </a:r>
            <a:r>
              <a:rPr b="1" spc="-5" dirty="0">
                <a:latin typeface="Cambria"/>
                <a:cs typeface="Cambria"/>
              </a:rPr>
              <a:t>f</a:t>
            </a:r>
            <a:r>
              <a:rPr b="1" dirty="0">
                <a:latin typeface="Cambria"/>
                <a:cs typeface="Cambria"/>
              </a:rPr>
              <a:t>	</a:t>
            </a:r>
            <a:r>
              <a:rPr b="1" spc="120" dirty="0">
                <a:latin typeface="Cambria"/>
                <a:cs typeface="Cambria"/>
              </a:rPr>
              <a:t>P</a:t>
            </a:r>
            <a:r>
              <a:rPr b="1" spc="175" dirty="0">
                <a:latin typeface="Cambria"/>
                <a:cs typeface="Cambria"/>
              </a:rPr>
              <a:t>a</a:t>
            </a:r>
            <a:r>
              <a:rPr b="1" spc="190" dirty="0">
                <a:latin typeface="Cambria"/>
                <a:cs typeface="Cambria"/>
              </a:rPr>
              <a:t>t</a:t>
            </a:r>
            <a:r>
              <a:rPr b="1" spc="140" dirty="0">
                <a:latin typeface="Cambria"/>
                <a:cs typeface="Cambria"/>
              </a:rPr>
              <a:t>t</a:t>
            </a:r>
            <a:r>
              <a:rPr b="1" spc="190" dirty="0">
                <a:latin typeface="Cambria"/>
                <a:cs typeface="Cambria"/>
              </a:rPr>
              <a:t>e</a:t>
            </a:r>
            <a:r>
              <a:rPr b="1" spc="170" dirty="0">
                <a:latin typeface="Cambria"/>
                <a:cs typeface="Cambria"/>
              </a:rPr>
              <a:t>r</a:t>
            </a:r>
            <a:r>
              <a:rPr b="1" spc="175" dirty="0">
                <a:latin typeface="Cambria"/>
                <a:cs typeface="Cambria"/>
              </a:rPr>
              <a:t>n</a:t>
            </a:r>
            <a:r>
              <a:rPr b="1" spc="-5" dirty="0">
                <a:latin typeface="Cambria"/>
                <a:cs typeface="Cambria"/>
              </a:rPr>
              <a:t>s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801623"/>
            <a:ext cx="11656060" cy="4227830"/>
            <a:chOff x="0" y="801623"/>
            <a:chExt cx="11656060" cy="42278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26007"/>
              <a:ext cx="5355336" cy="2389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5335" y="801623"/>
              <a:ext cx="6300216" cy="422757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53055" y="5090159"/>
            <a:ext cx="6891528" cy="1584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12103</Words>
  <Application>Microsoft Office PowerPoint</Application>
  <PresentationFormat>Custom</PresentationFormat>
  <Paragraphs>2523</Paragraphs>
  <Slides>212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212</vt:i4>
      </vt:variant>
    </vt:vector>
  </HeadingPairs>
  <TitlesOfParts>
    <vt:vector size="226" baseType="lpstr">
      <vt:lpstr>Arial Unicode MS</vt:lpstr>
      <vt:lpstr>Arial</vt:lpstr>
      <vt:lpstr>Arial MT</vt:lpstr>
      <vt:lpstr>Calibri</vt:lpstr>
      <vt:lpstr>Cambria</vt:lpstr>
      <vt:lpstr>Cambria Math</vt:lpstr>
      <vt:lpstr>Consolas</vt:lpstr>
      <vt:lpstr>Impact</vt:lpstr>
      <vt:lpstr>Segoe UI Symbol</vt:lpstr>
      <vt:lpstr>Tahoma</vt:lpstr>
      <vt:lpstr>Times New Roman</vt:lpstr>
      <vt:lpstr>Trebuchet MS</vt:lpstr>
      <vt:lpstr>Wingdings</vt:lpstr>
      <vt:lpstr>Office Theme</vt:lpstr>
      <vt:lpstr>ARTIFICIAL  NEURAL</vt:lpstr>
      <vt:lpstr>OVERVIEW</vt:lpstr>
      <vt:lpstr>FUNDAMENTAL CONCEPTS-TRADITIONAL COMPUTER VS ANN</vt:lpstr>
      <vt:lpstr>FUNDAMENTAL CONCEPTS-TRADITIONAL COMPUTER VS ANN</vt:lpstr>
      <vt:lpstr>FUNDAMENTAL CONCEPTS -ARTIFICIAL NEURAL NETWORK-DEFINITION</vt:lpstr>
      <vt:lpstr>FUNDAMENTAL CONCEPTS -ARCHITECTURE OF A SIMPLE ARTIFICIAL NEURAL NETWORK</vt:lpstr>
      <vt:lpstr>FUNDAMENTAL CONCEPTS -ARCHITECTURE OF A SIMPLE ARTIFICIAL NEURAL NETWORK</vt:lpstr>
      <vt:lpstr>FUNDAMENTAL CONCEPTS -ARCHITECTURE OF A SIMPLE ARTIFICIAL NEURAL NETWORK</vt:lpstr>
      <vt:lpstr>BIOLOGICAL NEURON NETWORK</vt:lpstr>
      <vt:lpstr>A BIOLOGICAL NEURON AND THE ARTIFICIAL NEURON</vt:lpstr>
      <vt:lpstr>A BIOLOGICAL NEURON AND THE ARTIFICIAL NEURON</vt:lpstr>
      <vt:lpstr>A BIOLOGICAL NEURON AND THE ARTIFICIAL NEURON</vt:lpstr>
      <vt:lpstr>PowerPoint Presentation</vt:lpstr>
      <vt:lpstr>CHARACTERISTICS OF ANN</vt:lpstr>
      <vt:lpstr>Solution:</vt:lpstr>
      <vt:lpstr>ARTIFICIAL NEURON AND ITS MODEL</vt:lpstr>
      <vt:lpstr>ARTIFICIAL NEURON AND ITS MODEL</vt:lpstr>
      <vt:lpstr>ARTIFICIAL NEURON AND ITS MODEL</vt:lpstr>
      <vt:lpstr>ARCHITECTURE OF ANN</vt:lpstr>
      <vt:lpstr>ARCHITECTURE OF ANN</vt:lpstr>
      <vt:lpstr>ARCHITECTURE OF ANN</vt:lpstr>
      <vt:lpstr>THE ARTIFICIAL NEURAL NETWORK </vt:lpstr>
      <vt:lpstr>PowerPoint Presentation</vt:lpstr>
      <vt:lpstr>Activation Function</vt:lpstr>
      <vt:lpstr>Activation Function</vt:lpstr>
      <vt:lpstr>Activation Function</vt:lpstr>
      <vt:lpstr>OVERVIEW</vt:lpstr>
      <vt:lpstr>BASIC MODEL OF ANN</vt:lpstr>
      <vt:lpstr>Basic Model of ANN- 1. Connections</vt:lpstr>
      <vt:lpstr>Basic Model of ANN- 1. Connections</vt:lpstr>
      <vt:lpstr>Basic Model of ANN- 1. Connections</vt:lpstr>
      <vt:lpstr>Basic Model of ANN- 1. Connections</vt:lpstr>
      <vt:lpstr>Basic Model of ANN- 1. Connections</vt:lpstr>
      <vt:lpstr>Basic Model of ANN- 1. Connections</vt:lpstr>
      <vt:lpstr>Basic Model of ANN- 1. Connections</vt:lpstr>
      <vt:lpstr>Basic Model of ANN- 1. Connections</vt:lpstr>
      <vt:lpstr>Basic Model of ANN- 2. Learning</vt:lpstr>
      <vt:lpstr>Basic Model of ANN- 2. Types of learning</vt:lpstr>
      <vt:lpstr>Basic Model of ANN-</vt:lpstr>
      <vt:lpstr>Basic Model of ANN- 2. Types of learning</vt:lpstr>
      <vt:lpstr>Activation Function</vt:lpstr>
      <vt:lpstr>Activation Function</vt:lpstr>
      <vt:lpstr>Activation Function</vt:lpstr>
      <vt:lpstr>PowerPoint Presentation</vt:lpstr>
      <vt:lpstr>OVERVIEW</vt:lpstr>
      <vt:lpstr>IMPORTANT TERMINOLOGIES OF ANN</vt:lpstr>
      <vt:lpstr>IMPORTANT TERMINOLOGIES OF ANN</vt:lpstr>
      <vt:lpstr>IMPORTANT TERMINOLOGIES OF ANN</vt:lpstr>
      <vt:lpstr>IMPORTANT TERMINOLOGIES OF ANN</vt:lpstr>
      <vt:lpstr>IMPORTANT TERMINOLOGIES OF ANN</vt:lpstr>
      <vt:lpstr>IMPORTANT TERMINOLOGIES OF ANN</vt:lpstr>
      <vt:lpstr>IMPORTANT TERMINOLOGIES OF ANN</vt:lpstr>
      <vt:lpstr>OVERVIEW</vt:lpstr>
      <vt:lpstr>MCCULLOCH-PITTS NEURON  (MP NEURON)-Theory</vt:lpstr>
      <vt:lpstr>MCCULLOCH-PITTS NEURON  (MP NEURON)-Theory</vt:lpstr>
      <vt:lpstr>MCCULLOCH-PITTS NEURON (MP NEURON)-Architecture</vt:lpstr>
      <vt:lpstr>MCCULLOCH-PITTS NEURON (MP NEURON)-Architecture</vt:lpstr>
      <vt:lpstr>MCCULLOCH-PITTS NEURON (MP NEURON)-Architecture</vt:lpstr>
      <vt:lpstr>MCCULLOCH-PITTS NEURON  (MP NEURON)-LOGICAL  FUNCTIONS</vt:lpstr>
      <vt:lpstr>MCCULLOCH-PITTS NEURON  (MP NEURON)-LOGICAL  FUNCTIONS</vt:lpstr>
      <vt:lpstr>DESIGN MP NEURON MODEL</vt:lpstr>
      <vt:lpstr>DESIGN MP NEURON MODEL-AND Let w1=1, w2=1</vt:lpstr>
      <vt:lpstr>DESIGN MP NEURON MODEL-AND</vt:lpstr>
      <vt:lpstr>DESIGN MP NEURON MODEL-AND NOT</vt:lpstr>
      <vt:lpstr>DESIGN MP NEURON MODEL-AND NOT Case 1: Assume both the weights as excitatory, i.e., w1=w2=1,  The net input,</vt:lpstr>
      <vt:lpstr>DESIGN MP NEURON MODEL-AND NOT</vt:lpstr>
      <vt:lpstr>DESIGN MP NEURON MODEL-AND NOT</vt:lpstr>
      <vt:lpstr>DESIGN MP NEURON MODEL-XOR</vt:lpstr>
      <vt:lpstr>DESIGN MP NEURON MODEL-XOR</vt:lpstr>
      <vt:lpstr>DESIGN MP NEURON MODEL-XOR</vt:lpstr>
      <vt:lpstr>DESIGN MP NEURON MODEL-XOR</vt:lpstr>
      <vt:lpstr>DESIGN MP NEURON MODEL-XOR</vt:lpstr>
      <vt:lpstr>DESIGN MP NEURON MODEL-XOR</vt:lpstr>
      <vt:lpstr>DESIGN MP NEURON MODEL-XOR</vt:lpstr>
      <vt:lpstr>DESIGN MP NEURON MODEL-XOR</vt:lpstr>
      <vt:lpstr>LIMITATION OF M-P MODEL</vt:lpstr>
      <vt:lpstr>OVERVIEW</vt:lpstr>
      <vt:lpstr>HEBB NETWORK-THEORY</vt:lpstr>
      <vt:lpstr>HEBB NETWORK-THEORY</vt:lpstr>
      <vt:lpstr>PowerPoint Presentation</vt:lpstr>
      <vt:lpstr>HEBB NETWORK-AND</vt:lpstr>
      <vt:lpstr>HEBB NETWORK-AND</vt:lpstr>
      <vt:lpstr>HEBB NETWORK-AND</vt:lpstr>
      <vt:lpstr>HEBB NETWORK-AND</vt:lpstr>
      <vt:lpstr>HEBB NETWORK-AND</vt:lpstr>
      <vt:lpstr>HEBB NETWORK-AND</vt:lpstr>
      <vt:lpstr>HEBB NETWORK-AND</vt:lpstr>
      <vt:lpstr>HEBB NETWORK-OR Design a Hebb net to implement OR function (consider bipolar  inputs and targets).</vt:lpstr>
      <vt:lpstr>HEBB NETWORK-OR</vt:lpstr>
      <vt:lpstr>HEBB NETWORK-OR</vt:lpstr>
      <vt:lpstr>HEBB NETWORK-OR</vt:lpstr>
      <vt:lpstr>HEBB NETWORK-AND</vt:lpstr>
      <vt:lpstr>HEBB NETWORK-OR</vt:lpstr>
      <vt:lpstr>HEBB NETWORK-OR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HEBB NETWORK-Classification Of Patterns</vt:lpstr>
      <vt:lpstr>PowerPoint Presentation</vt:lpstr>
      <vt:lpstr>PowerPoint Presentation</vt:lpstr>
      <vt:lpstr>PowerPoint Presentation</vt:lpstr>
      <vt:lpstr>PowerPoint Presentation</vt:lpstr>
      <vt:lpstr>OVERVIEW</vt:lpstr>
      <vt:lpstr>PERCEPTRON NETWORKS</vt:lpstr>
      <vt:lpstr>PERCEPTRON NETWORKS</vt:lpstr>
      <vt:lpstr>PERCEPTRON NETWORKS-KEY POINTS</vt:lpstr>
      <vt:lpstr>PERCEPTRON NETWORKS-KEY POINTS</vt:lpstr>
      <vt:lpstr>PERCEPTRON NETWORKS-KEY POINTS</vt:lpstr>
      <vt:lpstr>PERCEPTRON NETWORKS- Original Perception Network</vt:lpstr>
      <vt:lpstr>PERCEPTRON NETWORKS</vt:lpstr>
      <vt:lpstr>PERCEPTRON NETWORKS</vt:lpstr>
      <vt:lpstr>PERCEPTRON NETWORKS</vt:lpstr>
      <vt:lpstr>PowerPoint Presentation</vt:lpstr>
      <vt:lpstr>PERCEPTRON -ARCHITECTURE</vt:lpstr>
      <vt:lpstr>PERCEPTRON -FLOWCHART</vt:lpstr>
      <vt:lpstr>PERCEPTRON Training Algorithm For Single Output Classes</vt:lpstr>
      <vt:lpstr>PERCEPTRON Training Algorithm For Single Output Classes</vt:lpstr>
      <vt:lpstr>PERCEPTRON Training Algorithm For Multiple Output Classes</vt:lpstr>
      <vt:lpstr>PERCEPTRON Training Algorithm For Multiple Output Classes</vt:lpstr>
      <vt:lpstr>PERCEPTRON Training Algorithm For Multiple Output Classes</vt:lpstr>
      <vt:lpstr>PERCEPTRON NETWORK</vt:lpstr>
      <vt:lpstr>PERCEPTRON NETWORKS-AND</vt:lpstr>
      <vt:lpstr>PERCEPTRON NETWORKS-AND</vt:lpstr>
      <vt:lpstr>PERCEPTRON NETWORKS-AND</vt:lpstr>
      <vt:lpstr>PERCEPTRON NETWORKS-AND</vt:lpstr>
      <vt:lpstr>PERCEPTRON NETWORKS-AND</vt:lpstr>
      <vt:lpstr>PERCEPTRON NETWORKS-AND</vt:lpstr>
      <vt:lpstr>PERCEPTRON NETWORKS-AND</vt:lpstr>
      <vt:lpstr>PERCEPTRON NETWORKS-OR</vt:lpstr>
      <vt:lpstr>PERCEPTRON NETWORKS-OR</vt:lpstr>
      <vt:lpstr>PowerPoint Presentation</vt:lpstr>
      <vt:lpstr>PowerPoint Presentation</vt:lpstr>
      <vt:lpstr>PowerPoint Presentation</vt:lpstr>
      <vt:lpstr>PERCEPTRON NETWORKS- AND NOT</vt:lpstr>
      <vt:lpstr>PERCEPTRON NETWORKS- AND NOT</vt:lpstr>
      <vt:lpstr>PowerPoint Presentation</vt:lpstr>
      <vt:lpstr>PERCEPTRON NETWORKS-CLASSIFICATION</vt:lpstr>
      <vt:lpstr>PERCEPTRON NETWORKS-CLASSIFICATION</vt:lpstr>
      <vt:lpstr>PowerPoint Presentation</vt:lpstr>
      <vt:lpstr>PERCEPTRON NETWORKS-CLASSIFICATION</vt:lpstr>
      <vt:lpstr>PERCEPTRON NETWORKS-CLASSIFICATION</vt:lpstr>
      <vt:lpstr>PERCEPTRON NETWORKS-CLASSIFICATION</vt:lpstr>
      <vt:lpstr>PERCEPTRON NETWORKS-CLASSIFICATION</vt:lpstr>
      <vt:lpstr>PERCEPTRON NETWORKS-CLASSIFICATION</vt:lpstr>
      <vt:lpstr>PERCEPTRON NETWORKS-CLASSIFICATION</vt:lpstr>
      <vt:lpstr>PERCEPTRON NETWORKS-CLASSIFICATION</vt:lpstr>
      <vt:lpstr>PowerPoint Presentation</vt:lpstr>
      <vt:lpstr>PowerPoint Presentation</vt:lpstr>
      <vt:lpstr>PowerPoint Presentation</vt:lpstr>
      <vt:lpstr>OVERVIEW</vt:lpstr>
      <vt:lpstr>BACK-PROPAGATION NETWORK</vt:lpstr>
      <vt:lpstr>BACK-PROPAGATION NETWORK</vt:lpstr>
      <vt:lpstr>BACK-PROPAGATION NETWORK</vt:lpstr>
      <vt:lpstr>BACK-PROPAGATION NETWORK-THEORY</vt:lpstr>
      <vt:lpstr>BACK-PROPAGATION NETWORK-THEORY</vt:lpstr>
      <vt:lpstr>BACK-PROPAGATION NETWORK-THEORY</vt:lpstr>
      <vt:lpstr>BACK-PROPAGATION NETWORK-ARCHITECTURE</vt:lpstr>
      <vt:lpstr>PowerPoint Presentation</vt:lpstr>
      <vt:lpstr>TRAINING ALGORITHM</vt:lpstr>
      <vt:lpstr>PowerPoint Presentation</vt:lpstr>
      <vt:lpstr>TRAINING ALGORITHM</vt:lpstr>
      <vt:lpstr>5: Calculation of Error between hidden layer and output layer</vt:lpstr>
      <vt:lpstr>TRAINING ALGORITHM</vt:lpstr>
      <vt:lpstr>TRAINING ALGORITHM</vt:lpstr>
      <vt:lpstr>TRAINING ALGORITHM</vt:lpstr>
      <vt:lpstr>TRAINING ALGORITHM</vt:lpstr>
      <vt:lpstr>PowerPoint Presentation</vt:lpstr>
      <vt:lpstr>PowerPoint Presentation</vt:lpstr>
      <vt:lpstr>BACK-PROPAGATION NETWORK-</vt:lpstr>
      <vt:lpstr>Testing Algorithm</vt:lpstr>
      <vt:lpstr>BACK-PROPAGATION NETWORK- EXAMPLE</vt:lpstr>
      <vt:lpstr>BACK-PROPAGATION NETWORK- EXAMPLE</vt:lpstr>
      <vt:lpstr>BACK-PROPAGATION NETWORK- EXAMPLE</vt:lpstr>
      <vt:lpstr>BACK-PROPAGATION NETWORK- EXAMPLE</vt:lpstr>
      <vt:lpstr>PowerPoint Presentation</vt:lpstr>
      <vt:lpstr>PowerPoint Presentation</vt:lpstr>
      <vt:lpstr>PowerPoint Presentation</vt:lpstr>
      <vt:lpstr>BACK-PROPAGATION NETWORK- EXAMPLE</vt:lpstr>
      <vt:lpstr>PowerPoint Presentation</vt:lpstr>
      <vt:lpstr>TRAINING ALGORITHM</vt:lpstr>
      <vt:lpstr>PowerPoint Presentation</vt:lpstr>
      <vt:lpstr>TRAINING ALGORITHM</vt:lpstr>
      <vt:lpstr>5: Calculation of Error between hidden layer and output layer</vt:lpstr>
      <vt:lpstr>TRAINING ALGORITHM</vt:lpstr>
      <vt:lpstr>TRAINING ALGORITHM</vt:lpstr>
      <vt:lpstr>TRAINING ALGORITHM</vt:lpstr>
      <vt:lpstr>TRAINING ALGORITHM</vt:lpstr>
      <vt:lpstr>BACK-PROPAGATION NETWORK</vt:lpstr>
      <vt:lpstr>NO. OF NEURONS IN EACH LAYER</vt:lpstr>
      <vt:lpstr>NO. OF NEURONS IN EACH LAYER</vt:lpstr>
      <vt:lpstr>NO. OF NEURONS IN EACH LAYER</vt:lpstr>
      <vt:lpstr>numpy</vt:lpstr>
      <vt:lpstr>numpy.exp( )ex This mathematical function helps user to calculate exponential of all the elements in the input array.</vt:lpstr>
      <vt:lpstr>numpy.random.uniform()</vt:lpstr>
      <vt:lpstr>np.dot()</vt:lpstr>
      <vt:lpstr>numpy.amax()</vt:lpstr>
      <vt:lpstr>PROGRAM NO. 4</vt:lpstr>
      <vt:lpstr>PROGRAM</vt:lpstr>
      <vt:lpstr>PROGRAM</vt:lpstr>
      <vt:lpstr>PROGRAM</vt:lpstr>
      <vt:lpstr>PROGRAM</vt:lpstr>
      <vt:lpstr>OUTPUT</vt:lpstr>
      <vt:lpstr>QUESTIONS</vt:lpstr>
      <vt:lpstr>QUESTIONS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 NEURAL</dc:title>
  <dc:creator>BASAVARAJU S V</dc:creator>
  <cp:lastModifiedBy>Microsoft account</cp:lastModifiedBy>
  <cp:revision>37</cp:revision>
  <dcterms:created xsi:type="dcterms:W3CDTF">2024-06-27T05:49:51Z</dcterms:created>
  <dcterms:modified xsi:type="dcterms:W3CDTF">2024-07-01T07:31:59Z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2024-06-27T00:00:00Z</vt:filetime>
  </property>
</Properties>
</file>